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9"/>
  </p:notesMasterIdLst>
  <p:sldIdLst>
    <p:sldId id="339" r:id="rId3"/>
    <p:sldId id="345" r:id="rId4"/>
    <p:sldId id="395" r:id="rId5"/>
    <p:sldId id="341" r:id="rId6"/>
    <p:sldId id="346" r:id="rId7"/>
    <p:sldId id="342" r:id="rId8"/>
    <p:sldId id="343" r:id="rId9"/>
    <p:sldId id="344" r:id="rId10"/>
    <p:sldId id="256" r:id="rId11"/>
    <p:sldId id="347" r:id="rId12"/>
    <p:sldId id="348" r:id="rId13"/>
    <p:sldId id="358" r:id="rId14"/>
    <p:sldId id="357" r:id="rId15"/>
    <p:sldId id="361" r:id="rId16"/>
    <p:sldId id="359" r:id="rId17"/>
    <p:sldId id="364" r:id="rId18"/>
    <p:sldId id="365" r:id="rId19"/>
    <p:sldId id="368" r:id="rId20"/>
    <p:sldId id="369" r:id="rId21"/>
    <p:sldId id="370" r:id="rId22"/>
    <p:sldId id="371" r:id="rId23"/>
    <p:sldId id="372" r:id="rId24"/>
    <p:sldId id="382" r:id="rId25"/>
    <p:sldId id="360" r:id="rId26"/>
    <p:sldId id="366" r:id="rId27"/>
    <p:sldId id="330" r:id="rId28"/>
    <p:sldId id="367" r:id="rId29"/>
    <p:sldId id="363" r:id="rId30"/>
    <p:sldId id="356" r:id="rId31"/>
    <p:sldId id="386" r:id="rId32"/>
    <p:sldId id="375" r:id="rId33"/>
    <p:sldId id="355" r:id="rId34"/>
    <p:sldId id="354" r:id="rId35"/>
    <p:sldId id="380" r:id="rId36"/>
    <p:sldId id="381" r:id="rId37"/>
    <p:sldId id="387" r:id="rId38"/>
    <p:sldId id="388" r:id="rId39"/>
    <p:sldId id="392" r:id="rId40"/>
    <p:sldId id="350" r:id="rId41"/>
    <p:sldId id="384" r:id="rId42"/>
    <p:sldId id="378" r:id="rId43"/>
    <p:sldId id="390" r:id="rId44"/>
    <p:sldId id="391" r:id="rId45"/>
    <p:sldId id="383" r:id="rId46"/>
    <p:sldId id="376" r:id="rId47"/>
    <p:sldId id="39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5F5F"/>
    <a:srgbClr val="F666D0"/>
    <a:srgbClr val="606B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274" y="82"/>
      </p:cViewPr>
      <p:guideLst/>
    </p:cSldViewPr>
  </p:slideViewPr>
  <p:notesTextViewPr>
    <p:cViewPr>
      <p:scale>
        <a:sx n="1" d="1"/>
        <a:sy n="1" d="1"/>
      </p:scale>
      <p:origin x="0" y="0"/>
    </p:cViewPr>
  </p:notesTextViewPr>
  <p:sorterViewPr>
    <p:cViewPr>
      <p:scale>
        <a:sx n="100" d="100"/>
        <a:sy n="100" d="100"/>
      </p:scale>
      <p:origin x="0" y="-186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D853DA-AB20-4B5C-9CD2-4582E9439479}" type="datetimeFigureOut">
              <a:rPr lang="en-US" smtClean="0"/>
              <a:t>10/27/2020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05AD50-DEB8-451D-88B6-80B0C1BA597E}" type="slidenum">
              <a:rPr lang="en-US" smtClean="0"/>
              <a:t>‹#›</a:t>
            </a:fld>
            <a:endParaRPr lang="en-US"/>
          </a:p>
        </p:txBody>
      </p:sp>
    </p:spTree>
    <p:extLst>
      <p:ext uri="{BB962C8B-B14F-4D97-AF65-F5344CB8AC3E}">
        <p14:creationId xmlns:p14="http://schemas.microsoft.com/office/powerpoint/2010/main" val="921931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9A7E-DF3D-4DBF-AAD6-087F7B4431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DE5BF3-C9C4-4C8C-9FA6-6E99A2EE5D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2A6EB8-5DC6-4143-B24F-74FD4B79A2D9}"/>
              </a:ext>
            </a:extLst>
          </p:cNvPr>
          <p:cNvSpPr>
            <a:spLocks noGrp="1"/>
          </p:cNvSpPr>
          <p:nvPr>
            <p:ph type="dt" sz="half" idx="10"/>
          </p:nvPr>
        </p:nvSpPr>
        <p:spPr/>
        <p:txBody>
          <a:bodyPr/>
          <a:lstStyle/>
          <a:p>
            <a:fld id="{F8607CCD-C983-4949-84D3-9980FEC4B591}" type="datetime1">
              <a:rPr lang="en-US" smtClean="0"/>
              <a:t>10/27/2020</a:t>
            </a:fld>
            <a:endParaRPr lang="en-US"/>
          </a:p>
        </p:txBody>
      </p:sp>
      <p:sp>
        <p:nvSpPr>
          <p:cNvPr id="5" name="Footer Placeholder 4">
            <a:extLst>
              <a:ext uri="{FF2B5EF4-FFF2-40B4-BE49-F238E27FC236}">
                <a16:creationId xmlns:a16="http://schemas.microsoft.com/office/drawing/2014/main" id="{B3A91D3B-C9BB-4FE6-A523-94A16EDB0F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93F0B7-58F6-4FB6-ABC8-81F2A8899CE6}"/>
              </a:ext>
            </a:extLst>
          </p:cNvPr>
          <p:cNvSpPr>
            <a:spLocks noGrp="1"/>
          </p:cNvSpPr>
          <p:nvPr>
            <p:ph type="sldNum" sz="quarter" idx="12"/>
          </p:nvPr>
        </p:nvSpPr>
        <p:spPr/>
        <p:txBody>
          <a:bodyPr/>
          <a:lstStyle/>
          <a:p>
            <a:fld id="{D1000A09-2829-4E50-BC1B-660933B072F3}" type="slidenum">
              <a:rPr lang="en-US" smtClean="0"/>
              <a:t>‹#›</a:t>
            </a:fld>
            <a:endParaRPr lang="en-US"/>
          </a:p>
        </p:txBody>
      </p:sp>
    </p:spTree>
    <p:extLst>
      <p:ext uri="{BB962C8B-B14F-4D97-AF65-F5344CB8AC3E}">
        <p14:creationId xmlns:p14="http://schemas.microsoft.com/office/powerpoint/2010/main" val="2662289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D56A4-4C66-4C85-9C4A-DEBCC87DB4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544969-5A84-4893-A81B-CE9BD39E79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515FFC-E765-45DE-B8A0-8F708180C105}"/>
              </a:ext>
            </a:extLst>
          </p:cNvPr>
          <p:cNvSpPr>
            <a:spLocks noGrp="1"/>
          </p:cNvSpPr>
          <p:nvPr>
            <p:ph type="dt" sz="half" idx="10"/>
          </p:nvPr>
        </p:nvSpPr>
        <p:spPr/>
        <p:txBody>
          <a:bodyPr/>
          <a:lstStyle/>
          <a:p>
            <a:fld id="{D0219E95-EF80-4A08-BD56-D3A56E8BEA58}" type="datetime1">
              <a:rPr lang="en-US" smtClean="0"/>
              <a:t>10/27/2020</a:t>
            </a:fld>
            <a:endParaRPr lang="en-US"/>
          </a:p>
        </p:txBody>
      </p:sp>
      <p:sp>
        <p:nvSpPr>
          <p:cNvPr id="5" name="Footer Placeholder 4">
            <a:extLst>
              <a:ext uri="{FF2B5EF4-FFF2-40B4-BE49-F238E27FC236}">
                <a16:creationId xmlns:a16="http://schemas.microsoft.com/office/drawing/2014/main" id="{5D28FD35-87C7-4800-A789-CBF15F492B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6FAF1-9FD8-4F47-87BB-B70A719A4660}"/>
              </a:ext>
            </a:extLst>
          </p:cNvPr>
          <p:cNvSpPr>
            <a:spLocks noGrp="1"/>
          </p:cNvSpPr>
          <p:nvPr>
            <p:ph type="sldNum" sz="quarter" idx="12"/>
          </p:nvPr>
        </p:nvSpPr>
        <p:spPr/>
        <p:txBody>
          <a:bodyPr/>
          <a:lstStyle/>
          <a:p>
            <a:fld id="{D1000A09-2829-4E50-BC1B-660933B072F3}" type="slidenum">
              <a:rPr lang="en-US" smtClean="0"/>
              <a:t>‹#›</a:t>
            </a:fld>
            <a:endParaRPr lang="en-US"/>
          </a:p>
        </p:txBody>
      </p:sp>
    </p:spTree>
    <p:extLst>
      <p:ext uri="{BB962C8B-B14F-4D97-AF65-F5344CB8AC3E}">
        <p14:creationId xmlns:p14="http://schemas.microsoft.com/office/powerpoint/2010/main" val="1793003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DA1403-6FD0-4174-9B5F-744D537651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F735EB-CB20-4E02-A568-59A471799A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C1167D-8167-404C-8399-39E5279AA780}"/>
              </a:ext>
            </a:extLst>
          </p:cNvPr>
          <p:cNvSpPr>
            <a:spLocks noGrp="1"/>
          </p:cNvSpPr>
          <p:nvPr>
            <p:ph type="dt" sz="half" idx="10"/>
          </p:nvPr>
        </p:nvSpPr>
        <p:spPr/>
        <p:txBody>
          <a:bodyPr/>
          <a:lstStyle/>
          <a:p>
            <a:fld id="{6B985C73-1C42-46AF-8E0C-EF31BA0000AA}" type="datetime1">
              <a:rPr lang="en-US" smtClean="0"/>
              <a:t>10/27/2020</a:t>
            </a:fld>
            <a:endParaRPr lang="en-US"/>
          </a:p>
        </p:txBody>
      </p:sp>
      <p:sp>
        <p:nvSpPr>
          <p:cNvPr id="5" name="Footer Placeholder 4">
            <a:extLst>
              <a:ext uri="{FF2B5EF4-FFF2-40B4-BE49-F238E27FC236}">
                <a16:creationId xmlns:a16="http://schemas.microsoft.com/office/drawing/2014/main" id="{4AF9B2C8-8746-4088-8C3D-8F91032F55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B80208-819E-4B68-8B07-1F26DB474304}"/>
              </a:ext>
            </a:extLst>
          </p:cNvPr>
          <p:cNvSpPr>
            <a:spLocks noGrp="1"/>
          </p:cNvSpPr>
          <p:nvPr>
            <p:ph type="sldNum" sz="quarter" idx="12"/>
          </p:nvPr>
        </p:nvSpPr>
        <p:spPr/>
        <p:txBody>
          <a:bodyPr/>
          <a:lstStyle/>
          <a:p>
            <a:fld id="{D1000A09-2829-4E50-BC1B-660933B072F3}" type="slidenum">
              <a:rPr lang="en-US" smtClean="0"/>
              <a:t>‹#›</a:t>
            </a:fld>
            <a:endParaRPr lang="en-US"/>
          </a:p>
        </p:txBody>
      </p:sp>
    </p:spTree>
    <p:extLst>
      <p:ext uri="{BB962C8B-B14F-4D97-AF65-F5344CB8AC3E}">
        <p14:creationId xmlns:p14="http://schemas.microsoft.com/office/powerpoint/2010/main" val="3820956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810" y="1905000"/>
            <a:ext cx="9146382"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5309" y="4724400"/>
            <a:ext cx="8634184"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p>
          </p:txBody>
        </p:sp>
      </p:grpSp>
      <p:sp>
        <p:nvSpPr>
          <p:cNvPr id="3" name="Subtitle 2"/>
          <p:cNvSpPr>
            <a:spLocks noGrp="1"/>
          </p:cNvSpPr>
          <p:nvPr>
            <p:ph type="subTitle" idx="1"/>
          </p:nvPr>
        </p:nvSpPr>
        <p:spPr>
          <a:xfrm>
            <a:off x="1522810" y="5105400"/>
            <a:ext cx="9146381"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259455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p>
            <a:r>
              <a:rPr lang="en-US"/>
              <a:t>Click to edit Master title style</a:t>
            </a:r>
            <a:endParaRPr/>
          </a:p>
        </p:txBody>
      </p:sp>
      <p:grpSp>
        <p:nvGrpSpPr>
          <p:cNvPr id="167" name="line" descr="Line graphic"/>
          <p:cNvGrpSpPr/>
          <p:nvPr/>
        </p:nvGrpSpPr>
        <p:grpSpPr bwMode="invGray">
          <a:xfrm>
            <a:off x="1522810" y="1514475"/>
            <a:ext cx="10572328"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762F7E1A-8ABC-43C5-AA25-E8CD766059D4}" type="datetime1">
              <a:rPr lang="en-US" smtClean="0"/>
              <a:t>10/27/2020</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1769591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bg>
      <p:bg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2810" y="1905000"/>
            <a:ext cx="9146382" cy="2667000"/>
          </a:xfrm>
        </p:spPr>
        <p:txBody>
          <a:bodyPr anchor="b">
            <a:noAutofit/>
          </a:bodyPr>
          <a:lstStyle>
            <a:lvl1pPr algn="l">
              <a:defRPr sz="4400" b="0" cap="none" baseline="0"/>
            </a:lvl1pPr>
          </a:lstStyle>
          <a:p>
            <a:r>
              <a:rPr lang="en-US"/>
              <a:t>Click to edit Master title style</a:t>
            </a:r>
            <a:endParaRPr/>
          </a:p>
        </p:txBody>
      </p:sp>
      <p:sp>
        <p:nvSpPr>
          <p:cNvPr id="3" name="Text Placeholder 2"/>
          <p:cNvSpPr>
            <a:spLocks noGrp="1"/>
          </p:cNvSpPr>
          <p:nvPr>
            <p:ph type="body" idx="1"/>
          </p:nvPr>
        </p:nvSpPr>
        <p:spPr>
          <a:xfrm>
            <a:off x="1522810" y="5102526"/>
            <a:ext cx="9146381"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grpSp>
        <p:nvGrpSpPr>
          <p:cNvPr id="131" name="line" descr="Line graphic">
            <a:extLst>
              <a:ext uri="{FF2B5EF4-FFF2-40B4-BE49-F238E27FC236}">
                <a16:creationId xmlns:a16="http://schemas.microsoft.com/office/drawing/2014/main" id="{2D023FC6-61D0-40BD-9A34-66DED47EF147}"/>
              </a:ext>
            </a:extLst>
          </p:cNvPr>
          <p:cNvGrpSpPr/>
          <p:nvPr userDrawn="1"/>
        </p:nvGrpSpPr>
        <p:grpSpPr bwMode="invGray">
          <a:xfrm>
            <a:off x="1579786" y="4694335"/>
            <a:ext cx="8631936" cy="91440"/>
            <a:chOff x="1522413" y="1514475"/>
            <a:chExt cx="10569575" cy="91440"/>
          </a:xfrm>
          <a:solidFill>
            <a:srgbClr val="E35F5F">
              <a:alpha val="66667"/>
            </a:srgbClr>
          </a:solidFill>
        </p:grpSpPr>
        <p:sp>
          <p:nvSpPr>
            <p:cNvPr id="132" name="Freeform 10">
              <a:extLst>
                <a:ext uri="{FF2B5EF4-FFF2-40B4-BE49-F238E27FC236}">
                  <a16:creationId xmlns:a16="http://schemas.microsoft.com/office/drawing/2014/main" id="{2D1ADF09-0074-46CC-B7E1-F5696F17B364}"/>
                </a:ext>
              </a:extLst>
            </p:cNvPr>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3" name="Freeform 11">
              <a:extLst>
                <a:ext uri="{FF2B5EF4-FFF2-40B4-BE49-F238E27FC236}">
                  <a16:creationId xmlns:a16="http://schemas.microsoft.com/office/drawing/2014/main" id="{175FE2E0-85A4-4368-8238-8B76FE8FF318}"/>
                </a:ext>
              </a:extLst>
            </p:cNvPr>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4" name="Freeform 12">
              <a:extLst>
                <a:ext uri="{FF2B5EF4-FFF2-40B4-BE49-F238E27FC236}">
                  <a16:creationId xmlns:a16="http://schemas.microsoft.com/office/drawing/2014/main" id="{6B728EF1-10C2-495C-A956-FC31EBDBBF24}"/>
                </a:ext>
              </a:extLst>
            </p:cNvPr>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5" name="Freeform 15">
              <a:extLst>
                <a:ext uri="{FF2B5EF4-FFF2-40B4-BE49-F238E27FC236}">
                  <a16:creationId xmlns:a16="http://schemas.microsoft.com/office/drawing/2014/main" id="{9BFFC303-12DE-4037-8E2F-7E96BD30DFCD}"/>
                </a:ext>
              </a:extLst>
            </p:cNvPr>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6" name="Freeform 16">
              <a:extLst>
                <a:ext uri="{FF2B5EF4-FFF2-40B4-BE49-F238E27FC236}">
                  <a16:creationId xmlns:a16="http://schemas.microsoft.com/office/drawing/2014/main" id="{B7956C46-5B3A-4B99-8465-D61CC31C1DB8}"/>
                </a:ext>
              </a:extLst>
            </p:cNvPr>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7" name="Freeform 17">
              <a:extLst>
                <a:ext uri="{FF2B5EF4-FFF2-40B4-BE49-F238E27FC236}">
                  <a16:creationId xmlns:a16="http://schemas.microsoft.com/office/drawing/2014/main" id="{6B2F582E-45FE-4184-A78D-81A6CBC15983}"/>
                </a:ext>
              </a:extLst>
            </p:cNvPr>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8" name="Freeform 18">
              <a:extLst>
                <a:ext uri="{FF2B5EF4-FFF2-40B4-BE49-F238E27FC236}">
                  <a16:creationId xmlns:a16="http://schemas.microsoft.com/office/drawing/2014/main" id="{B44B3B54-942F-4E16-9D0B-44C64C1AA9EC}"/>
                </a:ext>
              </a:extLst>
            </p:cNvPr>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9" name="Freeform 19">
              <a:extLst>
                <a:ext uri="{FF2B5EF4-FFF2-40B4-BE49-F238E27FC236}">
                  <a16:creationId xmlns:a16="http://schemas.microsoft.com/office/drawing/2014/main" id="{28456CB5-0846-4257-8734-9D9D46FF45B0}"/>
                </a:ext>
              </a:extLst>
            </p:cNvPr>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0" name="Freeform 20">
              <a:extLst>
                <a:ext uri="{FF2B5EF4-FFF2-40B4-BE49-F238E27FC236}">
                  <a16:creationId xmlns:a16="http://schemas.microsoft.com/office/drawing/2014/main" id="{C9DEFE3A-DEEC-4CAF-A0DE-6128656E6B96}"/>
                </a:ext>
              </a:extLst>
            </p:cNvPr>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1" name="Freeform 21">
              <a:extLst>
                <a:ext uri="{FF2B5EF4-FFF2-40B4-BE49-F238E27FC236}">
                  <a16:creationId xmlns:a16="http://schemas.microsoft.com/office/drawing/2014/main" id="{90807672-644F-4DD3-9EE8-124C81B8A76B}"/>
                </a:ext>
              </a:extLst>
            </p:cNvPr>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2" name="Freeform 22">
              <a:extLst>
                <a:ext uri="{FF2B5EF4-FFF2-40B4-BE49-F238E27FC236}">
                  <a16:creationId xmlns:a16="http://schemas.microsoft.com/office/drawing/2014/main" id="{5B912622-BFE4-4EB5-9567-F0908DC3D2FE}"/>
                </a:ext>
              </a:extLst>
            </p:cNvPr>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3" name="Freeform 23">
              <a:extLst>
                <a:ext uri="{FF2B5EF4-FFF2-40B4-BE49-F238E27FC236}">
                  <a16:creationId xmlns:a16="http://schemas.microsoft.com/office/drawing/2014/main" id="{2937FAF7-1162-40CB-AF6A-C45F0F57E644}"/>
                </a:ext>
              </a:extLst>
            </p:cNvPr>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4" name="Freeform 24">
              <a:extLst>
                <a:ext uri="{FF2B5EF4-FFF2-40B4-BE49-F238E27FC236}">
                  <a16:creationId xmlns:a16="http://schemas.microsoft.com/office/drawing/2014/main" id="{D28DE8DA-2891-4B8B-A31B-5B0B73ECCD92}"/>
                </a:ext>
              </a:extLst>
            </p:cNvPr>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5" name="Freeform 25">
              <a:extLst>
                <a:ext uri="{FF2B5EF4-FFF2-40B4-BE49-F238E27FC236}">
                  <a16:creationId xmlns:a16="http://schemas.microsoft.com/office/drawing/2014/main" id="{16B19828-994A-4200-9AB5-BEDC07628F0A}"/>
                </a:ext>
              </a:extLst>
            </p:cNvPr>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6" name="Freeform 26">
              <a:extLst>
                <a:ext uri="{FF2B5EF4-FFF2-40B4-BE49-F238E27FC236}">
                  <a16:creationId xmlns:a16="http://schemas.microsoft.com/office/drawing/2014/main" id="{2D0B8CD3-BC61-443D-B94F-DF051F04C6E0}"/>
                </a:ext>
              </a:extLst>
            </p:cNvPr>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7" name="Freeform 27">
              <a:extLst>
                <a:ext uri="{FF2B5EF4-FFF2-40B4-BE49-F238E27FC236}">
                  <a16:creationId xmlns:a16="http://schemas.microsoft.com/office/drawing/2014/main" id="{BC0FF13E-4610-48CE-9FA7-6BF3A63AD5F0}"/>
                </a:ext>
              </a:extLst>
            </p:cNvPr>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8" name="Freeform 28">
              <a:extLst>
                <a:ext uri="{FF2B5EF4-FFF2-40B4-BE49-F238E27FC236}">
                  <a16:creationId xmlns:a16="http://schemas.microsoft.com/office/drawing/2014/main" id="{34690275-1064-4964-BEDE-E10312BDD7B9}"/>
                </a:ext>
              </a:extLst>
            </p:cNvPr>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9" name="Freeform 29">
              <a:extLst>
                <a:ext uri="{FF2B5EF4-FFF2-40B4-BE49-F238E27FC236}">
                  <a16:creationId xmlns:a16="http://schemas.microsoft.com/office/drawing/2014/main" id="{9F916460-4A09-41AA-A32A-E44D1F8F3513}"/>
                </a:ext>
              </a:extLst>
            </p:cNvPr>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0" name="Freeform 30">
              <a:extLst>
                <a:ext uri="{FF2B5EF4-FFF2-40B4-BE49-F238E27FC236}">
                  <a16:creationId xmlns:a16="http://schemas.microsoft.com/office/drawing/2014/main" id="{7D893253-998F-4F95-B432-EBA893B7C6C1}"/>
                </a:ext>
              </a:extLst>
            </p:cNvPr>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1" name="Freeform 31">
              <a:extLst>
                <a:ext uri="{FF2B5EF4-FFF2-40B4-BE49-F238E27FC236}">
                  <a16:creationId xmlns:a16="http://schemas.microsoft.com/office/drawing/2014/main" id="{213EAFA6-2FA1-4A05-AACB-90773E6BBA99}"/>
                </a:ext>
              </a:extLst>
            </p:cNvPr>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2" name="Freeform 32">
              <a:extLst>
                <a:ext uri="{FF2B5EF4-FFF2-40B4-BE49-F238E27FC236}">
                  <a16:creationId xmlns:a16="http://schemas.microsoft.com/office/drawing/2014/main" id="{AD8C770A-D154-4D99-A6A4-12335686B140}"/>
                </a:ext>
              </a:extLst>
            </p:cNvPr>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3" name="Freeform 33">
              <a:extLst>
                <a:ext uri="{FF2B5EF4-FFF2-40B4-BE49-F238E27FC236}">
                  <a16:creationId xmlns:a16="http://schemas.microsoft.com/office/drawing/2014/main" id="{6E99F3EE-F5EE-423E-A1FC-257B23B1CCA7}"/>
                </a:ext>
              </a:extLst>
            </p:cNvPr>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4" name="Freeform 34">
              <a:extLst>
                <a:ext uri="{FF2B5EF4-FFF2-40B4-BE49-F238E27FC236}">
                  <a16:creationId xmlns:a16="http://schemas.microsoft.com/office/drawing/2014/main" id="{C53594DF-8B8F-4784-B8FF-C5C0A197017C}"/>
                </a:ext>
              </a:extLst>
            </p:cNvPr>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5" name="Freeform 35">
              <a:extLst>
                <a:ext uri="{FF2B5EF4-FFF2-40B4-BE49-F238E27FC236}">
                  <a16:creationId xmlns:a16="http://schemas.microsoft.com/office/drawing/2014/main" id="{8F98DA0A-27E1-4961-84D1-2FFC95C02436}"/>
                </a:ext>
              </a:extLst>
            </p:cNvPr>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6" name="Freeform 36">
              <a:extLst>
                <a:ext uri="{FF2B5EF4-FFF2-40B4-BE49-F238E27FC236}">
                  <a16:creationId xmlns:a16="http://schemas.microsoft.com/office/drawing/2014/main" id="{F66471F6-7C82-4533-A485-8556FB0B9B03}"/>
                </a:ext>
              </a:extLst>
            </p:cNvPr>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7" name="Freeform 37">
              <a:extLst>
                <a:ext uri="{FF2B5EF4-FFF2-40B4-BE49-F238E27FC236}">
                  <a16:creationId xmlns:a16="http://schemas.microsoft.com/office/drawing/2014/main" id="{6A92390C-1BD2-4B38-BBF5-EF9C8F3ACD00}"/>
                </a:ext>
              </a:extLst>
            </p:cNvPr>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8" name="Freeform 38">
              <a:extLst>
                <a:ext uri="{FF2B5EF4-FFF2-40B4-BE49-F238E27FC236}">
                  <a16:creationId xmlns:a16="http://schemas.microsoft.com/office/drawing/2014/main" id="{A61139A3-02FC-428B-9899-D48002A2C720}"/>
                </a:ext>
              </a:extLst>
            </p:cNvPr>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9" name="Freeform 39">
              <a:extLst>
                <a:ext uri="{FF2B5EF4-FFF2-40B4-BE49-F238E27FC236}">
                  <a16:creationId xmlns:a16="http://schemas.microsoft.com/office/drawing/2014/main" id="{61D38F8B-AAD8-4093-A1F2-36D5EDDE998A}"/>
                </a:ext>
              </a:extLst>
            </p:cNvPr>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0" name="Freeform 40">
              <a:extLst>
                <a:ext uri="{FF2B5EF4-FFF2-40B4-BE49-F238E27FC236}">
                  <a16:creationId xmlns:a16="http://schemas.microsoft.com/office/drawing/2014/main" id="{20B4BD0C-E6EE-4F91-9102-4B237FA80349}"/>
                </a:ext>
              </a:extLst>
            </p:cNvPr>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1" name="Freeform 41">
              <a:extLst>
                <a:ext uri="{FF2B5EF4-FFF2-40B4-BE49-F238E27FC236}">
                  <a16:creationId xmlns:a16="http://schemas.microsoft.com/office/drawing/2014/main" id="{AB485B5C-C93D-4398-B280-1962F43D01AC}"/>
                </a:ext>
              </a:extLst>
            </p:cNvPr>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42">
              <a:extLst>
                <a:ext uri="{FF2B5EF4-FFF2-40B4-BE49-F238E27FC236}">
                  <a16:creationId xmlns:a16="http://schemas.microsoft.com/office/drawing/2014/main" id="{098A7E4D-8D28-410F-82AD-7584FA91C22C}"/>
                </a:ext>
              </a:extLst>
            </p:cNvPr>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43">
              <a:extLst>
                <a:ext uri="{FF2B5EF4-FFF2-40B4-BE49-F238E27FC236}">
                  <a16:creationId xmlns:a16="http://schemas.microsoft.com/office/drawing/2014/main" id="{22519CF3-A430-4D43-90CE-65CCCDC3770F}"/>
                </a:ext>
              </a:extLst>
            </p:cNvPr>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44">
              <a:extLst>
                <a:ext uri="{FF2B5EF4-FFF2-40B4-BE49-F238E27FC236}">
                  <a16:creationId xmlns:a16="http://schemas.microsoft.com/office/drawing/2014/main" id="{BBB891F0-4C28-497B-A8E7-2EB6508A6512}"/>
                </a:ext>
              </a:extLst>
            </p:cNvPr>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45">
              <a:extLst>
                <a:ext uri="{FF2B5EF4-FFF2-40B4-BE49-F238E27FC236}">
                  <a16:creationId xmlns:a16="http://schemas.microsoft.com/office/drawing/2014/main" id="{0F21B3BA-7EC6-409E-8F5B-A781A240C78D}"/>
                </a:ext>
              </a:extLst>
            </p:cNvPr>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46">
              <a:extLst>
                <a:ext uri="{FF2B5EF4-FFF2-40B4-BE49-F238E27FC236}">
                  <a16:creationId xmlns:a16="http://schemas.microsoft.com/office/drawing/2014/main" id="{087BAE8E-BE12-443E-8E41-CA5A5686AED9}"/>
                </a:ext>
              </a:extLst>
            </p:cNvPr>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47">
              <a:extLst>
                <a:ext uri="{FF2B5EF4-FFF2-40B4-BE49-F238E27FC236}">
                  <a16:creationId xmlns:a16="http://schemas.microsoft.com/office/drawing/2014/main" id="{F49C72E4-E328-45FB-8969-5C8AE8DF4D2F}"/>
                </a:ext>
              </a:extLst>
            </p:cNvPr>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48">
              <a:extLst>
                <a:ext uri="{FF2B5EF4-FFF2-40B4-BE49-F238E27FC236}">
                  <a16:creationId xmlns:a16="http://schemas.microsoft.com/office/drawing/2014/main" id="{5DD0E64A-817B-4CE0-802D-52351A7B856A}"/>
                </a:ext>
              </a:extLst>
            </p:cNvPr>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49">
              <a:extLst>
                <a:ext uri="{FF2B5EF4-FFF2-40B4-BE49-F238E27FC236}">
                  <a16:creationId xmlns:a16="http://schemas.microsoft.com/office/drawing/2014/main" id="{B984A8BC-B661-42B0-9E61-40AA21AF1FEB}"/>
                </a:ext>
              </a:extLst>
            </p:cNvPr>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50">
              <a:extLst>
                <a:ext uri="{FF2B5EF4-FFF2-40B4-BE49-F238E27FC236}">
                  <a16:creationId xmlns:a16="http://schemas.microsoft.com/office/drawing/2014/main" id="{251C78A9-0072-4FDF-B555-F09142E4EEB1}"/>
                </a:ext>
              </a:extLst>
            </p:cNvPr>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51">
              <a:extLst>
                <a:ext uri="{FF2B5EF4-FFF2-40B4-BE49-F238E27FC236}">
                  <a16:creationId xmlns:a16="http://schemas.microsoft.com/office/drawing/2014/main" id="{98377159-C981-4394-AF7B-F711C6F40A19}"/>
                </a:ext>
              </a:extLst>
            </p:cNvPr>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52">
              <a:extLst>
                <a:ext uri="{FF2B5EF4-FFF2-40B4-BE49-F238E27FC236}">
                  <a16:creationId xmlns:a16="http://schemas.microsoft.com/office/drawing/2014/main" id="{0D94C455-EC26-4C4F-8DAF-B72FCC2D6F64}"/>
                </a:ext>
              </a:extLst>
            </p:cNvPr>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53">
              <a:extLst>
                <a:ext uri="{FF2B5EF4-FFF2-40B4-BE49-F238E27FC236}">
                  <a16:creationId xmlns:a16="http://schemas.microsoft.com/office/drawing/2014/main" id="{17CC2F62-80ED-4425-8B92-200AE0C3E9B6}"/>
                </a:ext>
              </a:extLst>
            </p:cNvPr>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54">
              <a:extLst>
                <a:ext uri="{FF2B5EF4-FFF2-40B4-BE49-F238E27FC236}">
                  <a16:creationId xmlns:a16="http://schemas.microsoft.com/office/drawing/2014/main" id="{6E130B39-9FAD-448C-9244-3D384DD5E872}"/>
                </a:ext>
              </a:extLst>
            </p:cNvPr>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55">
              <a:extLst>
                <a:ext uri="{FF2B5EF4-FFF2-40B4-BE49-F238E27FC236}">
                  <a16:creationId xmlns:a16="http://schemas.microsoft.com/office/drawing/2014/main" id="{1E42F5CC-CC8A-4D92-B56C-167A2A20D202}"/>
                </a:ext>
              </a:extLst>
            </p:cNvPr>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56">
              <a:extLst>
                <a:ext uri="{FF2B5EF4-FFF2-40B4-BE49-F238E27FC236}">
                  <a16:creationId xmlns:a16="http://schemas.microsoft.com/office/drawing/2014/main" id="{7A05873E-AA24-48DB-BDF6-B7FACCE02FA9}"/>
                </a:ext>
              </a:extLst>
            </p:cNvPr>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57">
              <a:extLst>
                <a:ext uri="{FF2B5EF4-FFF2-40B4-BE49-F238E27FC236}">
                  <a16:creationId xmlns:a16="http://schemas.microsoft.com/office/drawing/2014/main" id="{62195B10-75BA-477B-A33C-7A4DEC0BB5D6}"/>
                </a:ext>
              </a:extLst>
            </p:cNvPr>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58">
              <a:extLst>
                <a:ext uri="{FF2B5EF4-FFF2-40B4-BE49-F238E27FC236}">
                  <a16:creationId xmlns:a16="http://schemas.microsoft.com/office/drawing/2014/main" id="{CB5C04C1-8E78-41AE-9C29-7F5F8634BC59}"/>
                </a:ext>
              </a:extLst>
            </p:cNvPr>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59">
              <a:extLst>
                <a:ext uri="{FF2B5EF4-FFF2-40B4-BE49-F238E27FC236}">
                  <a16:creationId xmlns:a16="http://schemas.microsoft.com/office/drawing/2014/main" id="{05B2CB64-4047-408B-935D-1F9473913B33}"/>
                </a:ext>
              </a:extLst>
            </p:cNvPr>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60">
              <a:extLst>
                <a:ext uri="{FF2B5EF4-FFF2-40B4-BE49-F238E27FC236}">
                  <a16:creationId xmlns:a16="http://schemas.microsoft.com/office/drawing/2014/main" id="{69D6E2CB-7E36-441F-9A32-D83A03F197FC}"/>
                </a:ext>
              </a:extLst>
            </p:cNvPr>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61">
              <a:extLst>
                <a:ext uri="{FF2B5EF4-FFF2-40B4-BE49-F238E27FC236}">
                  <a16:creationId xmlns:a16="http://schemas.microsoft.com/office/drawing/2014/main" id="{3FC51A88-BD74-4475-BF20-0E852F250253}"/>
                </a:ext>
              </a:extLst>
            </p:cNvPr>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62">
              <a:extLst>
                <a:ext uri="{FF2B5EF4-FFF2-40B4-BE49-F238E27FC236}">
                  <a16:creationId xmlns:a16="http://schemas.microsoft.com/office/drawing/2014/main" id="{DB2D883C-9F56-423A-879F-9617F582359B}"/>
                </a:ext>
              </a:extLst>
            </p:cNvPr>
            <p:cNvSpPr>
              <a:spLocks noEditPoints="1"/>
            </p:cNvSpPr>
            <p:nvPr/>
          </p:nvSpPr>
          <p:spPr bwMode="invGray">
            <a:xfrm>
              <a:off x="1562100" y="1514475"/>
              <a:ext cx="8629688" cy="91440"/>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dirty="0">
                <a:ln>
                  <a:noFill/>
                </a:ln>
              </a:endParaRPr>
            </a:p>
          </p:txBody>
        </p:sp>
        <p:sp>
          <p:nvSpPr>
            <p:cNvPr id="183" name="Freeform 63">
              <a:extLst>
                <a:ext uri="{FF2B5EF4-FFF2-40B4-BE49-F238E27FC236}">
                  <a16:creationId xmlns:a16="http://schemas.microsoft.com/office/drawing/2014/main" id="{0C7D8454-3EAB-40B8-A1A8-30CF6015EAD3}"/>
                </a:ext>
              </a:extLst>
            </p:cNvPr>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64">
              <a:extLst>
                <a:ext uri="{FF2B5EF4-FFF2-40B4-BE49-F238E27FC236}">
                  <a16:creationId xmlns:a16="http://schemas.microsoft.com/office/drawing/2014/main" id="{798BD94C-78F2-43A8-8897-84B7C6E3D916}"/>
                </a:ext>
              </a:extLst>
            </p:cNvPr>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65">
              <a:extLst>
                <a:ext uri="{FF2B5EF4-FFF2-40B4-BE49-F238E27FC236}">
                  <a16:creationId xmlns:a16="http://schemas.microsoft.com/office/drawing/2014/main" id="{CA5F820E-F54D-413B-AA16-241E38E337DA}"/>
                </a:ext>
              </a:extLst>
            </p:cNvPr>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66">
              <a:extLst>
                <a:ext uri="{FF2B5EF4-FFF2-40B4-BE49-F238E27FC236}">
                  <a16:creationId xmlns:a16="http://schemas.microsoft.com/office/drawing/2014/main" id="{3F0D724A-647A-41C4-9F1E-A52E3C290A5E}"/>
                </a:ext>
              </a:extLst>
            </p:cNvPr>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67">
              <a:extLst>
                <a:ext uri="{FF2B5EF4-FFF2-40B4-BE49-F238E27FC236}">
                  <a16:creationId xmlns:a16="http://schemas.microsoft.com/office/drawing/2014/main" id="{B1C0D172-0343-4668-B2BC-FDAD3D0BE9E9}"/>
                </a:ext>
              </a:extLst>
            </p:cNvPr>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68">
              <a:extLst>
                <a:ext uri="{FF2B5EF4-FFF2-40B4-BE49-F238E27FC236}">
                  <a16:creationId xmlns:a16="http://schemas.microsoft.com/office/drawing/2014/main" id="{E60920E6-74F8-4DB7-B06F-8F3E9FFBCDD0}"/>
                </a:ext>
              </a:extLst>
            </p:cNvPr>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69">
              <a:extLst>
                <a:ext uri="{FF2B5EF4-FFF2-40B4-BE49-F238E27FC236}">
                  <a16:creationId xmlns:a16="http://schemas.microsoft.com/office/drawing/2014/main" id="{5810705F-C6BB-413E-8B72-CE93B775AD3A}"/>
                </a:ext>
              </a:extLst>
            </p:cNvPr>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70">
              <a:extLst>
                <a:ext uri="{FF2B5EF4-FFF2-40B4-BE49-F238E27FC236}">
                  <a16:creationId xmlns:a16="http://schemas.microsoft.com/office/drawing/2014/main" id="{0D100DE9-56B4-4797-B209-B03EC73D599F}"/>
                </a:ext>
              </a:extLst>
            </p:cNvPr>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71">
              <a:extLst>
                <a:ext uri="{FF2B5EF4-FFF2-40B4-BE49-F238E27FC236}">
                  <a16:creationId xmlns:a16="http://schemas.microsoft.com/office/drawing/2014/main" id="{B8054191-3A8E-487A-9548-0CED41F6DA6A}"/>
                </a:ext>
              </a:extLst>
            </p:cNvPr>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72">
              <a:extLst>
                <a:ext uri="{FF2B5EF4-FFF2-40B4-BE49-F238E27FC236}">
                  <a16:creationId xmlns:a16="http://schemas.microsoft.com/office/drawing/2014/main" id="{1381650C-3893-4880-A737-14D3739F4165}"/>
                </a:ext>
              </a:extLst>
            </p:cNvPr>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73">
              <a:extLst>
                <a:ext uri="{FF2B5EF4-FFF2-40B4-BE49-F238E27FC236}">
                  <a16:creationId xmlns:a16="http://schemas.microsoft.com/office/drawing/2014/main" id="{04FC7ECA-E8F1-48EB-AF15-0AF32A86530C}"/>
                </a:ext>
              </a:extLst>
            </p:cNvPr>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74">
              <a:extLst>
                <a:ext uri="{FF2B5EF4-FFF2-40B4-BE49-F238E27FC236}">
                  <a16:creationId xmlns:a16="http://schemas.microsoft.com/office/drawing/2014/main" id="{C7744452-9F92-488E-8168-6A408BA39563}"/>
                </a:ext>
              </a:extLst>
            </p:cNvPr>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75">
              <a:extLst>
                <a:ext uri="{FF2B5EF4-FFF2-40B4-BE49-F238E27FC236}">
                  <a16:creationId xmlns:a16="http://schemas.microsoft.com/office/drawing/2014/main" id="{3BD31158-4CD7-4622-9CBD-A79ED6670779}"/>
                </a:ext>
              </a:extLst>
            </p:cNvPr>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76">
              <a:extLst>
                <a:ext uri="{FF2B5EF4-FFF2-40B4-BE49-F238E27FC236}">
                  <a16:creationId xmlns:a16="http://schemas.microsoft.com/office/drawing/2014/main" id="{9F7B9B47-ED29-4266-8B7B-8AAAD52BAD4F}"/>
                </a:ext>
              </a:extLst>
            </p:cNvPr>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77">
              <a:extLst>
                <a:ext uri="{FF2B5EF4-FFF2-40B4-BE49-F238E27FC236}">
                  <a16:creationId xmlns:a16="http://schemas.microsoft.com/office/drawing/2014/main" id="{A447C5FE-7796-447E-9A4D-0C028B816E27}"/>
                </a:ext>
              </a:extLst>
            </p:cNvPr>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78">
              <a:extLst>
                <a:ext uri="{FF2B5EF4-FFF2-40B4-BE49-F238E27FC236}">
                  <a16:creationId xmlns:a16="http://schemas.microsoft.com/office/drawing/2014/main" id="{668FA9D2-15B4-45FB-9C0B-A08A0731F262}"/>
                </a:ext>
              </a:extLst>
            </p:cNvPr>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79">
              <a:extLst>
                <a:ext uri="{FF2B5EF4-FFF2-40B4-BE49-F238E27FC236}">
                  <a16:creationId xmlns:a16="http://schemas.microsoft.com/office/drawing/2014/main" id="{E66B3EA1-1300-4F8B-AA86-595942E87B16}"/>
                </a:ext>
              </a:extLst>
            </p:cNvPr>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80">
              <a:extLst>
                <a:ext uri="{FF2B5EF4-FFF2-40B4-BE49-F238E27FC236}">
                  <a16:creationId xmlns:a16="http://schemas.microsoft.com/office/drawing/2014/main" id="{8E4D39D4-BB70-46E8-A332-546CBD26D54B}"/>
                </a:ext>
              </a:extLst>
            </p:cNvPr>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81">
              <a:extLst>
                <a:ext uri="{FF2B5EF4-FFF2-40B4-BE49-F238E27FC236}">
                  <a16:creationId xmlns:a16="http://schemas.microsoft.com/office/drawing/2014/main" id="{59558B77-3246-4EB4-9A03-92153288D3C6}"/>
                </a:ext>
              </a:extLst>
            </p:cNvPr>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82">
              <a:extLst>
                <a:ext uri="{FF2B5EF4-FFF2-40B4-BE49-F238E27FC236}">
                  <a16:creationId xmlns:a16="http://schemas.microsoft.com/office/drawing/2014/main" id="{E2F07915-0163-41D5-95CD-87A734F1BED8}"/>
                </a:ext>
              </a:extLst>
            </p:cNvPr>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83">
              <a:extLst>
                <a:ext uri="{FF2B5EF4-FFF2-40B4-BE49-F238E27FC236}">
                  <a16:creationId xmlns:a16="http://schemas.microsoft.com/office/drawing/2014/main" id="{B116FD21-9282-480E-885F-F2898043747F}"/>
                </a:ext>
              </a:extLst>
            </p:cNvPr>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84">
              <a:extLst>
                <a:ext uri="{FF2B5EF4-FFF2-40B4-BE49-F238E27FC236}">
                  <a16:creationId xmlns:a16="http://schemas.microsoft.com/office/drawing/2014/main" id="{32FEAD0E-F12C-4DEB-85E4-F4A5B04CF8AF}"/>
                </a:ext>
              </a:extLst>
            </p:cNvPr>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85">
              <a:extLst>
                <a:ext uri="{FF2B5EF4-FFF2-40B4-BE49-F238E27FC236}">
                  <a16:creationId xmlns:a16="http://schemas.microsoft.com/office/drawing/2014/main" id="{C3D707CF-43C6-422E-B605-2F5707EB8204}"/>
                </a:ext>
              </a:extLst>
            </p:cNvPr>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Tree>
    <p:extLst>
      <p:ext uri="{BB962C8B-B14F-4D97-AF65-F5344CB8AC3E}">
        <p14:creationId xmlns:p14="http://schemas.microsoft.com/office/powerpoint/2010/main" val="321260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1_Section Header">
    <p:bg>
      <p:bgPr>
        <a:gradFill flip="none" rotWithShape="1">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2810" y="1905000"/>
            <a:ext cx="9146382" cy="2667000"/>
          </a:xfrm>
        </p:spPr>
        <p:txBody>
          <a:bodyPr anchor="b">
            <a:noAutofit/>
          </a:bodyPr>
          <a:lstStyle>
            <a:lvl1pPr algn="l">
              <a:defRPr sz="4400" b="0" cap="none" baseline="0"/>
            </a:lvl1pPr>
          </a:lstStyle>
          <a:p>
            <a:r>
              <a:rPr lang="en-US"/>
              <a:t>Click to edit Master title style</a:t>
            </a:r>
            <a:endParaRPr/>
          </a:p>
        </p:txBody>
      </p:sp>
      <p:sp>
        <p:nvSpPr>
          <p:cNvPr id="3" name="Text Placeholder 2"/>
          <p:cNvSpPr>
            <a:spLocks noGrp="1"/>
          </p:cNvSpPr>
          <p:nvPr>
            <p:ph type="body" idx="1"/>
          </p:nvPr>
        </p:nvSpPr>
        <p:spPr>
          <a:xfrm>
            <a:off x="1522810" y="5102526"/>
            <a:ext cx="9146381"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43543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p>
            <a:r>
              <a:rPr lang="en-US"/>
              <a:t>Click to edit Master title style</a:t>
            </a:r>
            <a:endParaRPr/>
          </a:p>
        </p:txBody>
      </p:sp>
      <p:grpSp>
        <p:nvGrpSpPr>
          <p:cNvPr id="158" name="line" descr="Line graphic"/>
          <p:cNvGrpSpPr/>
          <p:nvPr/>
        </p:nvGrpSpPr>
        <p:grpSpPr bwMode="invGray">
          <a:xfrm>
            <a:off x="1522810" y="1514475"/>
            <a:ext cx="10572328"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Content Placeholder 2"/>
          <p:cNvSpPr>
            <a:spLocks noGrp="1"/>
          </p:cNvSpPr>
          <p:nvPr>
            <p:ph sz="half" idx="1"/>
          </p:nvPr>
        </p:nvSpPr>
        <p:spPr>
          <a:xfrm>
            <a:off x="1522810" y="1905000"/>
            <a:ext cx="4420750"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8442" y="1905000"/>
            <a:ext cx="442074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FFF0E27F-67C2-40C5-8517-516F3BE9733C}" type="datetime1">
              <a:rPr lang="en-US" smtClean="0"/>
              <a:t>10/27/2020</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25943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810" y="1514475"/>
            <a:ext cx="10572328"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Text Placeholder 2"/>
          <p:cNvSpPr>
            <a:spLocks noGrp="1"/>
          </p:cNvSpPr>
          <p:nvPr>
            <p:ph type="body" idx="1"/>
          </p:nvPr>
        </p:nvSpPr>
        <p:spPr>
          <a:xfrm>
            <a:off x="1522810" y="1905000"/>
            <a:ext cx="441770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810" y="2819400"/>
            <a:ext cx="441770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51488" y="1905000"/>
            <a:ext cx="441770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51488" y="2819400"/>
            <a:ext cx="441770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B2FFF6A4-DA97-44FE-A236-B44F411D01CB}" type="datetime1">
              <a:rPr lang="en-US" smtClean="0"/>
              <a:t>10/27/2020</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75878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2811" y="173038"/>
            <a:ext cx="9146380" cy="1020762"/>
          </a:xfrm>
        </p:spPr>
        <p:txBody>
          <a:bodyPr/>
          <a:lstStyle/>
          <a:p>
            <a:r>
              <a:rPr lang="en-US"/>
              <a:t>Click to edit Master title style</a:t>
            </a:r>
            <a:endParaRPr/>
          </a:p>
        </p:txBody>
      </p:sp>
      <p:grpSp>
        <p:nvGrpSpPr>
          <p:cNvPr id="156" name="line" descr="Line graphic"/>
          <p:cNvGrpSpPr/>
          <p:nvPr/>
        </p:nvGrpSpPr>
        <p:grpSpPr bwMode="invGray">
          <a:xfrm>
            <a:off x="1522810" y="1362075"/>
            <a:ext cx="10572328" cy="91440"/>
            <a:chOff x="1522413" y="1514475"/>
            <a:chExt cx="10569575" cy="91440"/>
          </a:xfrm>
          <a:solidFill>
            <a:srgbClr val="E35F5F">
              <a:alpha val="66667"/>
            </a:srgbClr>
          </a:solidFill>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62"/>
            <p:cNvSpPr>
              <a:spLocks noEditPoints="1"/>
            </p:cNvSpPr>
            <p:nvPr/>
          </p:nvSpPr>
          <p:spPr bwMode="invGray">
            <a:xfrm>
              <a:off x="1562100" y="1514475"/>
              <a:ext cx="9563100" cy="91440"/>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pic>
        <p:nvPicPr>
          <p:cNvPr id="3" name="Picture 2" descr="A view of a city&#10;&#10;Description automatically generated">
            <a:extLst>
              <a:ext uri="{FF2B5EF4-FFF2-40B4-BE49-F238E27FC236}">
                <a16:creationId xmlns:a16="http://schemas.microsoft.com/office/drawing/2014/main" id="{C8B987E2-5C6A-4782-BDC0-5C1992517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42123" y="458460"/>
            <a:ext cx="2816596" cy="1103472"/>
          </a:xfrm>
          <a:prstGeom prst="rect">
            <a:avLst/>
          </a:prstGeom>
        </p:spPr>
      </p:pic>
    </p:spTree>
    <p:extLst>
      <p:ext uri="{BB962C8B-B14F-4D97-AF65-F5344CB8AC3E}">
        <p14:creationId xmlns:p14="http://schemas.microsoft.com/office/powerpoint/2010/main" val="234979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1_Title Only">
    <p:bg>
      <p:bgPr>
        <a:gradFill>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2811" y="173038"/>
            <a:ext cx="9146380" cy="1020762"/>
          </a:xfrm>
        </p:spPr>
        <p:txBody>
          <a:bodyPr/>
          <a:lstStyle/>
          <a:p>
            <a:r>
              <a:rPr lang="en-US"/>
              <a:t>Click to edit Master title style</a:t>
            </a:r>
            <a:endParaRPr/>
          </a:p>
        </p:txBody>
      </p:sp>
      <p:grpSp>
        <p:nvGrpSpPr>
          <p:cNvPr id="156" name="line" descr="Line graphic"/>
          <p:cNvGrpSpPr/>
          <p:nvPr/>
        </p:nvGrpSpPr>
        <p:grpSpPr bwMode="invGray">
          <a:xfrm>
            <a:off x="1522810" y="1362075"/>
            <a:ext cx="10572328" cy="91440"/>
            <a:chOff x="1522413" y="1514475"/>
            <a:chExt cx="10569575" cy="91440"/>
          </a:xfrm>
          <a:solidFill>
            <a:srgbClr val="E35F5F">
              <a:alpha val="66667"/>
            </a:srgbClr>
          </a:solidFill>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7" name="Freeform 62"/>
            <p:cNvSpPr>
              <a:spLocks noEditPoints="1"/>
            </p:cNvSpPr>
            <p:nvPr/>
          </p:nvSpPr>
          <p:spPr bwMode="invGray">
            <a:xfrm>
              <a:off x="1562100" y="1514475"/>
              <a:ext cx="9563100" cy="91440"/>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Tree>
    <p:extLst>
      <p:ext uri="{BB962C8B-B14F-4D97-AF65-F5344CB8AC3E}">
        <p14:creationId xmlns:p14="http://schemas.microsoft.com/office/powerpoint/2010/main" val="127836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88D65-CB6B-4D35-8438-B78E9B1052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BA197E-7CD9-4943-B803-A3FCA4FF8F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96AB7A-2AE2-4D82-A0C4-0604091C5472}"/>
              </a:ext>
            </a:extLst>
          </p:cNvPr>
          <p:cNvSpPr>
            <a:spLocks noGrp="1"/>
          </p:cNvSpPr>
          <p:nvPr>
            <p:ph type="dt" sz="half" idx="10"/>
          </p:nvPr>
        </p:nvSpPr>
        <p:spPr/>
        <p:txBody>
          <a:bodyPr/>
          <a:lstStyle/>
          <a:p>
            <a:fld id="{22DA24AE-9300-4D5A-B144-BC607D4FC93E}" type="datetime1">
              <a:rPr lang="en-US" smtClean="0"/>
              <a:t>10/27/2020</a:t>
            </a:fld>
            <a:endParaRPr lang="en-US"/>
          </a:p>
        </p:txBody>
      </p:sp>
      <p:sp>
        <p:nvSpPr>
          <p:cNvPr id="5" name="Footer Placeholder 4">
            <a:extLst>
              <a:ext uri="{FF2B5EF4-FFF2-40B4-BE49-F238E27FC236}">
                <a16:creationId xmlns:a16="http://schemas.microsoft.com/office/drawing/2014/main" id="{A2629423-26EC-4FF5-BECF-BDC044562F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80453F-0626-48AD-903A-DA5FFA271FE7}"/>
              </a:ext>
            </a:extLst>
          </p:cNvPr>
          <p:cNvSpPr>
            <a:spLocks noGrp="1"/>
          </p:cNvSpPr>
          <p:nvPr>
            <p:ph type="sldNum" sz="quarter" idx="12"/>
          </p:nvPr>
        </p:nvSpPr>
        <p:spPr/>
        <p:txBody>
          <a:bodyPr/>
          <a:lstStyle/>
          <a:p>
            <a:fld id="{D1000A09-2829-4E50-BC1B-660933B072F3}" type="slidenum">
              <a:rPr lang="en-US" smtClean="0"/>
              <a:t>‹#›</a:t>
            </a:fld>
            <a:endParaRPr lang="en-US"/>
          </a:p>
        </p:txBody>
      </p:sp>
    </p:spTree>
    <p:extLst>
      <p:ext uri="{BB962C8B-B14F-4D97-AF65-F5344CB8AC3E}">
        <p14:creationId xmlns:p14="http://schemas.microsoft.com/office/powerpoint/2010/main" val="14804795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BE567460-0361-413A-B63B-C13D29A8AFFB}" type="datetime1">
              <a:rPr lang="en-US" smtClean="0"/>
              <a:t>10/27/2020</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8352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809" y="3429000"/>
            <a:ext cx="2743915"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1249" y="1905000"/>
            <a:ext cx="5670757"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8990" y="1630822"/>
            <a:ext cx="6292667"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1EA4302-E494-4ADD-98AE-188A0EB13466}" type="datetime1">
              <a:rPr lang="en-US" smtClean="0"/>
              <a:t>10/27/2020</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7451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811" y="274638"/>
            <a:ext cx="9146380"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6293" y="1884311"/>
            <a:ext cx="5670757"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877" y="1630822"/>
            <a:ext cx="6292667"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grpSp>
      </p:grpSp>
      <p:sp>
        <p:nvSpPr>
          <p:cNvPr id="4" name="Text Placeholder 3"/>
          <p:cNvSpPr>
            <a:spLocks noGrp="1"/>
          </p:cNvSpPr>
          <p:nvPr>
            <p:ph type="body" sz="half" idx="2"/>
          </p:nvPr>
        </p:nvSpPr>
        <p:spPr>
          <a:xfrm>
            <a:off x="7908018" y="3411748"/>
            <a:ext cx="2743915"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1B816F27-B12F-4BCA-B3CC-8C50C3C835D0}" type="datetime1">
              <a:rPr lang="en-US" smtClean="0"/>
              <a:t>10/27/2020</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92353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810" y="1514475"/>
            <a:ext cx="10572328"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7562493E-B728-4FE7-98FF-F4A9B81F58AF}" type="datetime1">
              <a:rPr lang="en-US" smtClean="0"/>
              <a:t>10/27/2020</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27372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4311" y="274640"/>
            <a:ext cx="1371957"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7046" y="3472590"/>
            <a:ext cx="6492240" cy="64025"/>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
        <p:nvSpPr>
          <p:cNvPr id="3" name="Vertical Text Placeholder 2"/>
          <p:cNvSpPr>
            <a:spLocks noGrp="1"/>
          </p:cNvSpPr>
          <p:nvPr>
            <p:ph type="body" orient="vert" idx="1" hasCustomPrompt="1"/>
          </p:nvPr>
        </p:nvSpPr>
        <p:spPr>
          <a:xfrm>
            <a:off x="608171" y="277814"/>
            <a:ext cx="9146383"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F35598B6-A299-44DB-A7E9-4F45C8F781B3}" type="datetime1">
              <a:rPr lang="en-US" smtClean="0"/>
              <a:t>10/27/2020</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550171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6AAA9-D18F-4EC8-8AC3-86597A9822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BBCD77-AB9D-4316-870A-DEEB7F3089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0CA689-3B44-483C-93B1-B41AD27F96D1}"/>
              </a:ext>
            </a:extLst>
          </p:cNvPr>
          <p:cNvSpPr>
            <a:spLocks noGrp="1"/>
          </p:cNvSpPr>
          <p:nvPr>
            <p:ph type="dt" sz="half" idx="10"/>
          </p:nvPr>
        </p:nvSpPr>
        <p:spPr/>
        <p:txBody>
          <a:bodyPr/>
          <a:lstStyle/>
          <a:p>
            <a:fld id="{E2E5E8A8-D241-4691-BAA4-4C210CD99081}" type="datetime1">
              <a:rPr lang="en-US" smtClean="0"/>
              <a:t>10/27/2020</a:t>
            </a:fld>
            <a:endParaRPr lang="en-US"/>
          </a:p>
        </p:txBody>
      </p:sp>
      <p:sp>
        <p:nvSpPr>
          <p:cNvPr id="5" name="Footer Placeholder 4">
            <a:extLst>
              <a:ext uri="{FF2B5EF4-FFF2-40B4-BE49-F238E27FC236}">
                <a16:creationId xmlns:a16="http://schemas.microsoft.com/office/drawing/2014/main" id="{9A6FAB3F-97CB-462D-B573-C9633A3E1D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FCADFD-8C57-4581-982E-B95E98660EBB}"/>
              </a:ext>
            </a:extLst>
          </p:cNvPr>
          <p:cNvSpPr>
            <a:spLocks noGrp="1"/>
          </p:cNvSpPr>
          <p:nvPr>
            <p:ph type="sldNum" sz="quarter" idx="12"/>
          </p:nvPr>
        </p:nvSpPr>
        <p:spPr/>
        <p:txBody>
          <a:bodyPr/>
          <a:lstStyle/>
          <a:p>
            <a:fld id="{D1000A09-2829-4E50-BC1B-660933B072F3}" type="slidenum">
              <a:rPr lang="en-US" smtClean="0"/>
              <a:t>‹#›</a:t>
            </a:fld>
            <a:endParaRPr lang="en-US"/>
          </a:p>
        </p:txBody>
      </p:sp>
    </p:spTree>
    <p:extLst>
      <p:ext uri="{BB962C8B-B14F-4D97-AF65-F5344CB8AC3E}">
        <p14:creationId xmlns:p14="http://schemas.microsoft.com/office/powerpoint/2010/main" val="3338911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F861D-4A4D-4DDC-8040-234FA227DA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781E08-DD0A-46F0-A5C2-5513189DE5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5C5AA59-85C4-4A62-94EC-373AF1E5C7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A26178-D994-4311-9576-852CF82D2361}"/>
              </a:ext>
            </a:extLst>
          </p:cNvPr>
          <p:cNvSpPr>
            <a:spLocks noGrp="1"/>
          </p:cNvSpPr>
          <p:nvPr>
            <p:ph type="dt" sz="half" idx="10"/>
          </p:nvPr>
        </p:nvSpPr>
        <p:spPr/>
        <p:txBody>
          <a:bodyPr/>
          <a:lstStyle/>
          <a:p>
            <a:fld id="{36B62DA4-684B-4AF9-AF8A-A203EC01EC83}" type="datetime1">
              <a:rPr lang="en-US" smtClean="0"/>
              <a:t>10/27/2020</a:t>
            </a:fld>
            <a:endParaRPr lang="en-US"/>
          </a:p>
        </p:txBody>
      </p:sp>
      <p:sp>
        <p:nvSpPr>
          <p:cNvPr id="6" name="Footer Placeholder 5">
            <a:extLst>
              <a:ext uri="{FF2B5EF4-FFF2-40B4-BE49-F238E27FC236}">
                <a16:creationId xmlns:a16="http://schemas.microsoft.com/office/drawing/2014/main" id="{220C19F2-606B-416F-BE21-46F80BBFE4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61DBB6-7E4E-4A0E-B761-2EAE26FED795}"/>
              </a:ext>
            </a:extLst>
          </p:cNvPr>
          <p:cNvSpPr>
            <a:spLocks noGrp="1"/>
          </p:cNvSpPr>
          <p:nvPr>
            <p:ph type="sldNum" sz="quarter" idx="12"/>
          </p:nvPr>
        </p:nvSpPr>
        <p:spPr/>
        <p:txBody>
          <a:bodyPr/>
          <a:lstStyle/>
          <a:p>
            <a:fld id="{D1000A09-2829-4E50-BC1B-660933B072F3}" type="slidenum">
              <a:rPr lang="en-US" smtClean="0"/>
              <a:t>‹#›</a:t>
            </a:fld>
            <a:endParaRPr lang="en-US"/>
          </a:p>
        </p:txBody>
      </p:sp>
    </p:spTree>
    <p:extLst>
      <p:ext uri="{BB962C8B-B14F-4D97-AF65-F5344CB8AC3E}">
        <p14:creationId xmlns:p14="http://schemas.microsoft.com/office/powerpoint/2010/main" val="2971913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0C763-9ED7-4876-AE33-F15EC3CDC4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47E73E-01F2-440C-AD0F-4365F38F2D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292308-0C9D-4CAA-B2DF-E95F15D81A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5CBDDE-4736-462C-93FE-A906CCA71F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8EE85E-64C1-4AD0-BA87-D9CB2DE82D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1002AE-E27B-47D2-91B0-A9554AF6AD08}"/>
              </a:ext>
            </a:extLst>
          </p:cNvPr>
          <p:cNvSpPr>
            <a:spLocks noGrp="1"/>
          </p:cNvSpPr>
          <p:nvPr>
            <p:ph type="dt" sz="half" idx="10"/>
          </p:nvPr>
        </p:nvSpPr>
        <p:spPr/>
        <p:txBody>
          <a:bodyPr/>
          <a:lstStyle/>
          <a:p>
            <a:fld id="{156F758D-0CA9-4B93-B468-A29A4AF16FC2}" type="datetime1">
              <a:rPr lang="en-US" smtClean="0"/>
              <a:t>10/27/2020</a:t>
            </a:fld>
            <a:endParaRPr lang="en-US"/>
          </a:p>
        </p:txBody>
      </p:sp>
      <p:sp>
        <p:nvSpPr>
          <p:cNvPr id="8" name="Footer Placeholder 7">
            <a:extLst>
              <a:ext uri="{FF2B5EF4-FFF2-40B4-BE49-F238E27FC236}">
                <a16:creationId xmlns:a16="http://schemas.microsoft.com/office/drawing/2014/main" id="{19859893-D045-4112-8793-55D486365E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A210FFB-E30F-4D03-9D25-56D9CD615490}"/>
              </a:ext>
            </a:extLst>
          </p:cNvPr>
          <p:cNvSpPr>
            <a:spLocks noGrp="1"/>
          </p:cNvSpPr>
          <p:nvPr>
            <p:ph type="sldNum" sz="quarter" idx="12"/>
          </p:nvPr>
        </p:nvSpPr>
        <p:spPr/>
        <p:txBody>
          <a:bodyPr/>
          <a:lstStyle/>
          <a:p>
            <a:fld id="{D1000A09-2829-4E50-BC1B-660933B072F3}" type="slidenum">
              <a:rPr lang="en-US" smtClean="0"/>
              <a:t>‹#›</a:t>
            </a:fld>
            <a:endParaRPr lang="en-US"/>
          </a:p>
        </p:txBody>
      </p:sp>
    </p:spTree>
    <p:extLst>
      <p:ext uri="{BB962C8B-B14F-4D97-AF65-F5344CB8AC3E}">
        <p14:creationId xmlns:p14="http://schemas.microsoft.com/office/powerpoint/2010/main" val="1934233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E577B-24DE-494C-A5F9-E3A5209823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5B7E88-AAAA-4646-9FBC-948C25F7D1AF}"/>
              </a:ext>
            </a:extLst>
          </p:cNvPr>
          <p:cNvSpPr>
            <a:spLocks noGrp="1"/>
          </p:cNvSpPr>
          <p:nvPr>
            <p:ph type="dt" sz="half" idx="10"/>
          </p:nvPr>
        </p:nvSpPr>
        <p:spPr/>
        <p:txBody>
          <a:bodyPr/>
          <a:lstStyle/>
          <a:p>
            <a:fld id="{2C26AA9B-063D-446D-9C1A-B8F97E3F5FBF}" type="datetime1">
              <a:rPr lang="en-US" smtClean="0"/>
              <a:t>10/27/2020</a:t>
            </a:fld>
            <a:endParaRPr lang="en-US"/>
          </a:p>
        </p:txBody>
      </p:sp>
      <p:sp>
        <p:nvSpPr>
          <p:cNvPr id="4" name="Footer Placeholder 3">
            <a:extLst>
              <a:ext uri="{FF2B5EF4-FFF2-40B4-BE49-F238E27FC236}">
                <a16:creationId xmlns:a16="http://schemas.microsoft.com/office/drawing/2014/main" id="{64CFBDC1-AFEA-4859-9C1A-455720C782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42F2A6-8298-491D-8BA0-2951799A9FA6}"/>
              </a:ext>
            </a:extLst>
          </p:cNvPr>
          <p:cNvSpPr>
            <a:spLocks noGrp="1"/>
          </p:cNvSpPr>
          <p:nvPr>
            <p:ph type="sldNum" sz="quarter" idx="12"/>
          </p:nvPr>
        </p:nvSpPr>
        <p:spPr/>
        <p:txBody>
          <a:bodyPr/>
          <a:lstStyle/>
          <a:p>
            <a:fld id="{D1000A09-2829-4E50-BC1B-660933B072F3}" type="slidenum">
              <a:rPr lang="en-US" smtClean="0"/>
              <a:t>‹#›</a:t>
            </a:fld>
            <a:endParaRPr lang="en-US"/>
          </a:p>
        </p:txBody>
      </p:sp>
    </p:spTree>
    <p:extLst>
      <p:ext uri="{BB962C8B-B14F-4D97-AF65-F5344CB8AC3E}">
        <p14:creationId xmlns:p14="http://schemas.microsoft.com/office/powerpoint/2010/main" val="3631050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5953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D56D5-E3C1-45C3-9076-50DCEC6E05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93E032-1CF8-4C32-A681-827C60DD40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5910F8-2AFC-4F83-A56D-DE839176A6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66827D-F500-4B01-8A92-4893082BCEFA}"/>
              </a:ext>
            </a:extLst>
          </p:cNvPr>
          <p:cNvSpPr>
            <a:spLocks noGrp="1"/>
          </p:cNvSpPr>
          <p:nvPr>
            <p:ph type="dt" sz="half" idx="10"/>
          </p:nvPr>
        </p:nvSpPr>
        <p:spPr/>
        <p:txBody>
          <a:bodyPr/>
          <a:lstStyle/>
          <a:p>
            <a:fld id="{3435B3E2-C642-464F-9B85-55B1F774932E}" type="datetime1">
              <a:rPr lang="en-US" smtClean="0"/>
              <a:t>10/27/2020</a:t>
            </a:fld>
            <a:endParaRPr lang="en-US"/>
          </a:p>
        </p:txBody>
      </p:sp>
      <p:sp>
        <p:nvSpPr>
          <p:cNvPr id="6" name="Footer Placeholder 5">
            <a:extLst>
              <a:ext uri="{FF2B5EF4-FFF2-40B4-BE49-F238E27FC236}">
                <a16:creationId xmlns:a16="http://schemas.microsoft.com/office/drawing/2014/main" id="{12EF73A0-7D22-4353-80B3-95F0E78F4A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F1968C-CBBF-4463-BAE5-E577AE3D839D}"/>
              </a:ext>
            </a:extLst>
          </p:cNvPr>
          <p:cNvSpPr>
            <a:spLocks noGrp="1"/>
          </p:cNvSpPr>
          <p:nvPr>
            <p:ph type="sldNum" sz="quarter" idx="12"/>
          </p:nvPr>
        </p:nvSpPr>
        <p:spPr/>
        <p:txBody>
          <a:bodyPr/>
          <a:lstStyle/>
          <a:p>
            <a:fld id="{D1000A09-2829-4E50-BC1B-660933B072F3}" type="slidenum">
              <a:rPr lang="en-US" smtClean="0"/>
              <a:t>‹#›</a:t>
            </a:fld>
            <a:endParaRPr lang="en-US"/>
          </a:p>
        </p:txBody>
      </p:sp>
    </p:spTree>
    <p:extLst>
      <p:ext uri="{BB962C8B-B14F-4D97-AF65-F5344CB8AC3E}">
        <p14:creationId xmlns:p14="http://schemas.microsoft.com/office/powerpoint/2010/main" val="471368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F807D-A049-4437-92B4-E7C0DD7EBA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53C028-48AE-4ED1-9CF2-45FFC9EE30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58C04E-DF60-414C-9580-106919AC70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C67676-C94E-4BB2-81C7-908734C99BE2}"/>
              </a:ext>
            </a:extLst>
          </p:cNvPr>
          <p:cNvSpPr>
            <a:spLocks noGrp="1"/>
          </p:cNvSpPr>
          <p:nvPr>
            <p:ph type="dt" sz="half" idx="10"/>
          </p:nvPr>
        </p:nvSpPr>
        <p:spPr/>
        <p:txBody>
          <a:bodyPr/>
          <a:lstStyle/>
          <a:p>
            <a:fld id="{C2F93F4C-DA74-482C-9DA7-0CF1B2E4A075}" type="datetime1">
              <a:rPr lang="en-US" smtClean="0"/>
              <a:t>10/27/2020</a:t>
            </a:fld>
            <a:endParaRPr lang="en-US"/>
          </a:p>
        </p:txBody>
      </p:sp>
      <p:sp>
        <p:nvSpPr>
          <p:cNvPr id="6" name="Footer Placeholder 5">
            <a:extLst>
              <a:ext uri="{FF2B5EF4-FFF2-40B4-BE49-F238E27FC236}">
                <a16:creationId xmlns:a16="http://schemas.microsoft.com/office/drawing/2014/main" id="{EFE82B7D-06A3-4909-A4A1-05E1CF3CB9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6027E9-3C13-4FDD-8D6F-F76FF65E8A1B}"/>
              </a:ext>
            </a:extLst>
          </p:cNvPr>
          <p:cNvSpPr>
            <a:spLocks noGrp="1"/>
          </p:cNvSpPr>
          <p:nvPr>
            <p:ph type="sldNum" sz="quarter" idx="12"/>
          </p:nvPr>
        </p:nvSpPr>
        <p:spPr/>
        <p:txBody>
          <a:bodyPr/>
          <a:lstStyle/>
          <a:p>
            <a:fld id="{D1000A09-2829-4E50-BC1B-660933B072F3}" type="slidenum">
              <a:rPr lang="en-US" smtClean="0"/>
              <a:t>‹#›</a:t>
            </a:fld>
            <a:endParaRPr lang="en-US"/>
          </a:p>
        </p:txBody>
      </p:sp>
    </p:spTree>
    <p:extLst>
      <p:ext uri="{BB962C8B-B14F-4D97-AF65-F5344CB8AC3E}">
        <p14:creationId xmlns:p14="http://schemas.microsoft.com/office/powerpoint/2010/main" val="4224796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4932242-1584-4141-BCFC-997C6ED7A8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06625E-5A93-4B29-B961-8DC586EDD2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378C9F-7EC3-4B3B-AB3C-F291818345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C6D13A-0EB0-4D42-B494-EFF00FDB56E4}" type="datetime1">
              <a:rPr lang="en-US" smtClean="0"/>
              <a:t>10/27/2020</a:t>
            </a:fld>
            <a:endParaRPr lang="en-US"/>
          </a:p>
        </p:txBody>
      </p:sp>
      <p:sp>
        <p:nvSpPr>
          <p:cNvPr id="5" name="Footer Placeholder 4">
            <a:extLst>
              <a:ext uri="{FF2B5EF4-FFF2-40B4-BE49-F238E27FC236}">
                <a16:creationId xmlns:a16="http://schemas.microsoft.com/office/drawing/2014/main" id="{966E5A12-ABB8-4F64-970A-E85F65CDBA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F71E926-B330-48E0-8C32-5E640D49C2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000A09-2829-4E50-BC1B-660933B072F3}" type="slidenum">
              <a:rPr lang="en-US" smtClean="0"/>
              <a:t>‹#›</a:t>
            </a:fld>
            <a:endParaRPr lang="en-US"/>
          </a:p>
        </p:txBody>
      </p:sp>
    </p:spTree>
    <p:extLst>
      <p:ext uri="{BB962C8B-B14F-4D97-AF65-F5344CB8AC3E}">
        <p14:creationId xmlns:p14="http://schemas.microsoft.com/office/powerpoint/2010/main" val="30849870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811" y="274638"/>
            <a:ext cx="9146380"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811" y="1905000"/>
            <a:ext cx="9146382"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810" y="6400801"/>
            <a:ext cx="6326246"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7716" y="6400801"/>
            <a:ext cx="1244183"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6CABD4FF-BF3A-4218-A759-0F8C0D01AF61}" type="datetime1">
              <a:rPr lang="en-US" smtClean="0"/>
              <a:t>10/27/2020</a:t>
            </a:fld>
            <a:endParaRPr lang="en-US" dirty="0"/>
          </a:p>
        </p:txBody>
      </p:sp>
      <p:sp>
        <p:nvSpPr>
          <p:cNvPr id="6" name="Slide Number Placeholder 5"/>
          <p:cNvSpPr>
            <a:spLocks noGrp="1"/>
          </p:cNvSpPr>
          <p:nvPr>
            <p:ph type="sldNum" sz="quarter" idx="4"/>
          </p:nvPr>
        </p:nvSpPr>
        <p:spPr>
          <a:xfrm>
            <a:off x="9525893" y="6400801"/>
            <a:ext cx="1143300"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273734262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73" r:id="rId4"/>
    <p:sldLayoutId id="2147483664" r:id="rId5"/>
    <p:sldLayoutId id="2147483665" r:id="rId6"/>
    <p:sldLayoutId id="2147483666" r:id="rId7"/>
    <p:sldLayoutId id="2147483672" r:id="rId8"/>
    <p:sldLayoutId id="2147483667" r:id="rId9"/>
    <p:sldLayoutId id="2147483668" r:id="rId10"/>
    <p:sldLayoutId id="2147483669" r:id="rId11"/>
    <p:sldLayoutId id="2147483670" r:id="rId12"/>
    <p:sldLayoutId id="214748367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8.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microsoft.com/office/2007/relationships/media" Target="../media/media2.mp3"/><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slideLayout" Target="../slideLayouts/slideLayout14.xml"/><Relationship Id="rId10" Type="http://schemas.openxmlformats.org/officeDocument/2006/relationships/image" Target="../media/image41.png"/><Relationship Id="rId4" Type="http://schemas.openxmlformats.org/officeDocument/2006/relationships/audio" Target="../media/media2.mp3"/><Relationship Id="rId9" Type="http://schemas.openxmlformats.org/officeDocument/2006/relationships/image" Target="../media/image40.png"/><Relationship Id="rId14"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svg"/><Relationship Id="rId2" Type="http://schemas.openxmlformats.org/officeDocument/2006/relationships/slideLayout" Target="../slideLayouts/slideLayout18.xml"/><Relationship Id="rId1" Type="http://schemas.openxmlformats.org/officeDocument/2006/relationships/themeOverride" Target="../theme/themeOverride1.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 Id="rId9" Type="http://schemas.openxmlformats.org/officeDocument/2006/relationships/image" Target="../media/image52.sv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8.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microsoft.com/office/2007/relationships/media" Target="../media/media2.mp3"/><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slideLayout" Target="../slideLayouts/slideLayout14.xml"/><Relationship Id="rId10" Type="http://schemas.openxmlformats.org/officeDocument/2006/relationships/image" Target="../media/image41.png"/><Relationship Id="rId4" Type="http://schemas.openxmlformats.org/officeDocument/2006/relationships/audio" Target="../media/media2.mp3"/><Relationship Id="rId9" Type="http://schemas.openxmlformats.org/officeDocument/2006/relationships/image" Target="../media/image40.png"/><Relationship Id="rId14"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hyperlink" Target="https://data.cityofnewyork.us/City-Government/NYC-Jobs/kpav-sd4t/data" TargetMode="Externa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18.xml"/><Relationship Id="rId1" Type="http://schemas.openxmlformats.org/officeDocument/2006/relationships/themeOverride" Target="../theme/themeOverride2.xml"/></Relationships>
</file>

<file path=ppt/slides/_rels/slide4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microsoft.com/office/2007/relationships/media" Target="../media/media2.mp3"/><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slideLayout" Target="../slideLayouts/slideLayout14.xml"/><Relationship Id="rId10" Type="http://schemas.openxmlformats.org/officeDocument/2006/relationships/image" Target="../media/image41.png"/><Relationship Id="rId4" Type="http://schemas.openxmlformats.org/officeDocument/2006/relationships/audio" Target="../media/media2.mp3"/><Relationship Id="rId9" Type="http://schemas.openxmlformats.org/officeDocument/2006/relationships/image" Target="../media/image40.png"/><Relationship Id="rId14"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985A1-6601-488A-B7B7-E12DE8D54026}"/>
              </a:ext>
            </a:extLst>
          </p:cNvPr>
          <p:cNvSpPr>
            <a:spLocks noGrp="1"/>
          </p:cNvSpPr>
          <p:nvPr>
            <p:ph type="title"/>
          </p:nvPr>
        </p:nvSpPr>
        <p:spPr/>
        <p:txBody>
          <a:bodyPr/>
          <a:lstStyle/>
          <a:p>
            <a:endParaRPr lang="en-US"/>
          </a:p>
        </p:txBody>
      </p:sp>
      <p:pic>
        <p:nvPicPr>
          <p:cNvPr id="4" name="Picture 3" descr="A picture containing diagram&#10;&#10;Description automatically generated">
            <a:extLst>
              <a:ext uri="{FF2B5EF4-FFF2-40B4-BE49-F238E27FC236}">
                <a16:creationId xmlns:a16="http://schemas.microsoft.com/office/drawing/2014/main" id="{6D591C8C-9E52-4428-9210-EE96376F15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776281"/>
          </a:xfrm>
          <a:prstGeom prst="rect">
            <a:avLst/>
          </a:prstGeom>
        </p:spPr>
      </p:pic>
      <p:sp>
        <p:nvSpPr>
          <p:cNvPr id="6" name="TextBox 5">
            <a:extLst>
              <a:ext uri="{FF2B5EF4-FFF2-40B4-BE49-F238E27FC236}">
                <a16:creationId xmlns:a16="http://schemas.microsoft.com/office/drawing/2014/main" id="{902F0CD0-00D1-42C1-BA40-67AB259BF01E}"/>
              </a:ext>
            </a:extLst>
          </p:cNvPr>
          <p:cNvSpPr txBox="1"/>
          <p:nvPr/>
        </p:nvSpPr>
        <p:spPr>
          <a:xfrm>
            <a:off x="0" y="4961855"/>
            <a:ext cx="12191999" cy="1754326"/>
          </a:xfrm>
          <a:prstGeom prst="rect">
            <a:avLst/>
          </a:prstGeom>
          <a:noFill/>
          <a:effectLst/>
        </p:spPr>
        <p:txBody>
          <a:bodyPr wrap="square" rtlCol="0">
            <a:spAutoFit/>
          </a:bodyPr>
          <a:lstStyle/>
          <a:p>
            <a:pPr algn="ctr"/>
            <a:r>
              <a:rPr lang="en-US" sz="2400" b="1" dirty="0">
                <a:solidFill>
                  <a:schemeClr val="accent2"/>
                </a:solidFill>
                <a:latin typeface="Nyala" panose="020B0604020202020204" pitchFamily="2" charset="0"/>
                <a:cs typeface="Vijaya" panose="02020604020202020204" pitchFamily="18" charset="0"/>
              </a:rPr>
              <a:t>NYC JOB APPLICATION RECOMMENDATION</a:t>
            </a:r>
          </a:p>
          <a:p>
            <a:pPr algn="ctr"/>
            <a:r>
              <a:rPr lang="en-US" sz="2400" b="1" dirty="0">
                <a:solidFill>
                  <a:schemeClr val="accent2"/>
                </a:solidFill>
                <a:latin typeface="Nyala" panose="020B0604020202020204" pitchFamily="2" charset="0"/>
                <a:cs typeface="Vijaya" panose="02020604020202020204" pitchFamily="18" charset="0"/>
              </a:rPr>
              <a:t>by </a:t>
            </a:r>
          </a:p>
          <a:p>
            <a:pPr algn="ctr"/>
            <a:r>
              <a:rPr lang="en-US" sz="2400" b="1" dirty="0">
                <a:solidFill>
                  <a:schemeClr val="accent2"/>
                </a:solidFill>
                <a:latin typeface="Nyala" panose="020B0604020202020204" pitchFamily="2" charset="0"/>
                <a:cs typeface="Vijaya" panose="02020604020202020204" pitchFamily="18" charset="0"/>
              </a:rPr>
              <a:t>-MEHMET OZKEMAH-</a:t>
            </a:r>
          </a:p>
          <a:p>
            <a:pPr algn="ctr"/>
            <a:r>
              <a:rPr lang="en-US" b="1" dirty="0">
                <a:solidFill>
                  <a:schemeClr val="accent2"/>
                </a:solidFill>
                <a:latin typeface="Nyala" panose="020B0604020202020204" pitchFamily="2" charset="0"/>
                <a:cs typeface="Vijaya" panose="02020604020202020204" pitchFamily="18" charset="0"/>
              </a:rPr>
              <a:t>THINKFUL DATA SCIENCE FLEX PROGRAM</a:t>
            </a:r>
          </a:p>
          <a:p>
            <a:pPr algn="ctr"/>
            <a:r>
              <a:rPr lang="en-US" b="1" dirty="0">
                <a:solidFill>
                  <a:schemeClr val="accent2"/>
                </a:solidFill>
                <a:latin typeface="Nyala" panose="020B0604020202020204" pitchFamily="2" charset="0"/>
                <a:cs typeface="Vijaya" panose="02020604020202020204" pitchFamily="18" charset="0"/>
              </a:rPr>
              <a:t>FINAL CAPSTONE PROJECT</a:t>
            </a:r>
          </a:p>
        </p:txBody>
      </p:sp>
      <p:pic>
        <p:nvPicPr>
          <p:cNvPr id="8" name="Picture 7" descr="Graphical user interface&#10;&#10;Description automatically generated">
            <a:extLst>
              <a:ext uri="{FF2B5EF4-FFF2-40B4-BE49-F238E27FC236}">
                <a16:creationId xmlns:a16="http://schemas.microsoft.com/office/drawing/2014/main" id="{D47A0D43-54C2-4D75-B6A8-1ADF47189F0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3776" t="8369" r="5117" b="11397"/>
          <a:stretch/>
        </p:blipFill>
        <p:spPr>
          <a:xfrm>
            <a:off x="9194800" y="894081"/>
            <a:ext cx="1686560" cy="951948"/>
          </a:xfrm>
          <a:prstGeom prst="rect">
            <a:avLst/>
          </a:prstGeom>
        </p:spPr>
      </p:pic>
    </p:spTree>
    <p:extLst>
      <p:ext uri="{BB962C8B-B14F-4D97-AF65-F5344CB8AC3E}">
        <p14:creationId xmlns:p14="http://schemas.microsoft.com/office/powerpoint/2010/main" val="304458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ACD5-1231-4912-A177-CF006C693941}"/>
              </a:ext>
            </a:extLst>
          </p:cNvPr>
          <p:cNvSpPr>
            <a:spLocks noGrp="1"/>
          </p:cNvSpPr>
          <p:nvPr>
            <p:ph type="title"/>
          </p:nvPr>
        </p:nvSpPr>
        <p:spPr/>
        <p:txBody>
          <a:bodyPr>
            <a:normAutofit/>
          </a:bodyPr>
          <a:lstStyle/>
          <a:p>
            <a:r>
              <a:rPr lang="en-US" sz="4000" dirty="0">
                <a:latin typeface="Nyala" panose="02000504070300020003" pitchFamily="2" charset="0"/>
              </a:rPr>
              <a:t>EXPLORATORY DATA ANALYSIS</a:t>
            </a:r>
          </a:p>
        </p:txBody>
      </p:sp>
      <p:sp>
        <p:nvSpPr>
          <p:cNvPr id="3" name="TextBox 2">
            <a:extLst>
              <a:ext uri="{FF2B5EF4-FFF2-40B4-BE49-F238E27FC236}">
                <a16:creationId xmlns:a16="http://schemas.microsoft.com/office/drawing/2014/main" id="{AD71EFAE-6B21-49A7-9B9A-DDCECE884644}"/>
              </a:ext>
            </a:extLst>
          </p:cNvPr>
          <p:cNvSpPr txBox="1"/>
          <p:nvPr/>
        </p:nvSpPr>
        <p:spPr>
          <a:xfrm>
            <a:off x="1522811" y="1634247"/>
            <a:ext cx="3739853" cy="5355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3200" dirty="0">
                <a:solidFill>
                  <a:prstClr val="white"/>
                </a:solidFill>
                <a:latin typeface="Nyala" panose="02000504070300020003" pitchFamily="2" charset="0"/>
              </a:rPr>
              <a:t>Data Exploration</a:t>
            </a:r>
            <a:endPar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endParaRPr>
          </a:p>
        </p:txBody>
      </p:sp>
      <p:grpSp>
        <p:nvGrpSpPr>
          <p:cNvPr id="13" name="Group 12">
            <a:extLst>
              <a:ext uri="{FF2B5EF4-FFF2-40B4-BE49-F238E27FC236}">
                <a16:creationId xmlns:a16="http://schemas.microsoft.com/office/drawing/2014/main" id="{10F214A9-BFA1-4305-8B15-C07E14C597B1}"/>
              </a:ext>
            </a:extLst>
          </p:cNvPr>
          <p:cNvGrpSpPr/>
          <p:nvPr/>
        </p:nvGrpSpPr>
        <p:grpSpPr>
          <a:xfrm>
            <a:off x="1292878" y="2359608"/>
            <a:ext cx="3597745" cy="4030823"/>
            <a:chOff x="1877340" y="2359608"/>
            <a:chExt cx="3597745" cy="4030823"/>
          </a:xfrm>
        </p:grpSpPr>
        <p:sp>
          <p:nvSpPr>
            <p:cNvPr id="6" name="TextBox 5">
              <a:extLst>
                <a:ext uri="{FF2B5EF4-FFF2-40B4-BE49-F238E27FC236}">
                  <a16:creationId xmlns:a16="http://schemas.microsoft.com/office/drawing/2014/main" id="{9D4C8D0A-C5F4-4C72-B331-AAD28DD67D8D}"/>
                </a:ext>
              </a:extLst>
            </p:cNvPr>
            <p:cNvSpPr txBox="1"/>
            <p:nvPr/>
          </p:nvSpPr>
          <p:spPr>
            <a:xfrm>
              <a:off x="1877340" y="2359608"/>
              <a:ext cx="3597745" cy="369332"/>
            </a:xfrm>
            <a:prstGeom prst="rect">
              <a:avLst/>
            </a:prstGeom>
            <a:noFill/>
          </p:spPr>
          <p:txBody>
            <a:bodyPr wrap="square" rtlCol="0">
              <a:spAutoFit/>
            </a:bodyPr>
            <a:lstStyle/>
            <a:p>
              <a:pPr algn="ctr">
                <a:lnSpc>
                  <a:spcPct val="90000"/>
                </a:lnSpc>
              </a:pPr>
              <a:r>
                <a:rPr lang="en-US" sz="2000" dirty="0">
                  <a:latin typeface="Nyala" panose="02000504070300020003" pitchFamily="2" charset="0"/>
                </a:rPr>
                <a:t>Well-balanced Posting Types</a:t>
              </a:r>
            </a:p>
          </p:txBody>
        </p:sp>
        <p:pic>
          <p:nvPicPr>
            <p:cNvPr id="4" name="Picture 3">
              <a:extLst>
                <a:ext uri="{FF2B5EF4-FFF2-40B4-BE49-F238E27FC236}">
                  <a16:creationId xmlns:a16="http://schemas.microsoft.com/office/drawing/2014/main" id="{CC62F2DB-5BC9-40E3-9413-D5A29A85040D}"/>
                </a:ext>
              </a:extLst>
            </p:cNvPr>
            <p:cNvPicPr>
              <a:picLocks noChangeAspect="1"/>
            </p:cNvPicPr>
            <p:nvPr/>
          </p:nvPicPr>
          <p:blipFill>
            <a:blip r:embed="rId2"/>
            <a:stretch>
              <a:fillRect/>
            </a:stretch>
          </p:blipFill>
          <p:spPr>
            <a:xfrm>
              <a:off x="2194884" y="2784341"/>
              <a:ext cx="2962656" cy="2828520"/>
            </a:xfrm>
            <a:prstGeom prst="rect">
              <a:avLst/>
            </a:prstGeom>
            <a:ln w="38100">
              <a:solidFill>
                <a:schemeClr val="accent5"/>
              </a:solidFill>
            </a:ln>
          </p:spPr>
        </p:pic>
        <p:pic>
          <p:nvPicPr>
            <p:cNvPr id="5" name="Picture 4">
              <a:extLst>
                <a:ext uri="{FF2B5EF4-FFF2-40B4-BE49-F238E27FC236}">
                  <a16:creationId xmlns:a16="http://schemas.microsoft.com/office/drawing/2014/main" id="{00B48D31-784C-4314-A8C1-39185D20B2E5}"/>
                </a:ext>
              </a:extLst>
            </p:cNvPr>
            <p:cNvPicPr>
              <a:picLocks noChangeAspect="1"/>
            </p:cNvPicPr>
            <p:nvPr/>
          </p:nvPicPr>
          <p:blipFill>
            <a:blip r:embed="rId3"/>
            <a:stretch>
              <a:fillRect/>
            </a:stretch>
          </p:blipFill>
          <p:spPr>
            <a:xfrm>
              <a:off x="2194884" y="5809406"/>
              <a:ext cx="1114425" cy="581025"/>
            </a:xfrm>
            <a:prstGeom prst="rect">
              <a:avLst/>
            </a:prstGeom>
            <a:ln w="38100">
              <a:solidFill>
                <a:schemeClr val="accent5"/>
              </a:solidFill>
            </a:ln>
          </p:spPr>
        </p:pic>
      </p:grpSp>
      <p:grpSp>
        <p:nvGrpSpPr>
          <p:cNvPr id="12" name="Group 11">
            <a:extLst>
              <a:ext uri="{FF2B5EF4-FFF2-40B4-BE49-F238E27FC236}">
                <a16:creationId xmlns:a16="http://schemas.microsoft.com/office/drawing/2014/main" id="{0C570C01-131D-4B44-A3A9-6AA395BD5F2C}"/>
              </a:ext>
            </a:extLst>
          </p:cNvPr>
          <p:cNvGrpSpPr/>
          <p:nvPr/>
        </p:nvGrpSpPr>
        <p:grpSpPr>
          <a:xfrm>
            <a:off x="4937978" y="2359608"/>
            <a:ext cx="3048131" cy="4249898"/>
            <a:chOff x="7473315" y="2359608"/>
            <a:chExt cx="3048131" cy="4249898"/>
          </a:xfrm>
        </p:grpSpPr>
        <p:sp>
          <p:nvSpPr>
            <p:cNvPr id="15" name="TextBox 14">
              <a:extLst>
                <a:ext uri="{FF2B5EF4-FFF2-40B4-BE49-F238E27FC236}">
                  <a16:creationId xmlns:a16="http://schemas.microsoft.com/office/drawing/2014/main" id="{751C06C3-45AE-45CE-BBDA-15C7A9075FD1}"/>
                </a:ext>
              </a:extLst>
            </p:cNvPr>
            <p:cNvSpPr txBox="1"/>
            <p:nvPr/>
          </p:nvSpPr>
          <p:spPr>
            <a:xfrm>
              <a:off x="7473315" y="2359608"/>
              <a:ext cx="3048131" cy="369332"/>
            </a:xfrm>
            <a:prstGeom prst="rect">
              <a:avLst/>
            </a:prstGeom>
            <a:noFill/>
          </p:spPr>
          <p:txBody>
            <a:bodyPr wrap="square" rtlCol="0">
              <a:spAutoFit/>
            </a:bodyPr>
            <a:lstStyle/>
            <a:p>
              <a:pPr algn="ctr">
                <a:lnSpc>
                  <a:spcPct val="90000"/>
                </a:lnSpc>
              </a:pPr>
              <a:r>
                <a:rPr lang="en-US" sz="2000" dirty="0">
                  <a:latin typeface="Nyala" panose="02000504070300020003" pitchFamily="2" charset="0"/>
                </a:rPr>
                <a:t>Most jobs are Full-Time</a:t>
              </a:r>
            </a:p>
          </p:txBody>
        </p:sp>
        <p:pic>
          <p:nvPicPr>
            <p:cNvPr id="7" name="Picture 6">
              <a:extLst>
                <a:ext uri="{FF2B5EF4-FFF2-40B4-BE49-F238E27FC236}">
                  <a16:creationId xmlns:a16="http://schemas.microsoft.com/office/drawing/2014/main" id="{2C8BFCC9-20C5-46F1-ADAA-F91BF7904A59}"/>
                </a:ext>
              </a:extLst>
            </p:cNvPr>
            <p:cNvPicPr>
              <a:picLocks noChangeAspect="1"/>
            </p:cNvPicPr>
            <p:nvPr/>
          </p:nvPicPr>
          <p:blipFill>
            <a:blip r:embed="rId4"/>
            <a:stretch>
              <a:fillRect/>
            </a:stretch>
          </p:blipFill>
          <p:spPr>
            <a:xfrm>
              <a:off x="7504666" y="2784340"/>
              <a:ext cx="2962234" cy="2828520"/>
            </a:xfrm>
            <a:prstGeom prst="rect">
              <a:avLst/>
            </a:prstGeom>
            <a:ln w="38100">
              <a:solidFill>
                <a:schemeClr val="accent5"/>
              </a:solidFill>
            </a:ln>
          </p:spPr>
        </p:pic>
        <p:pic>
          <p:nvPicPr>
            <p:cNvPr id="11" name="Picture 10">
              <a:extLst>
                <a:ext uri="{FF2B5EF4-FFF2-40B4-BE49-F238E27FC236}">
                  <a16:creationId xmlns:a16="http://schemas.microsoft.com/office/drawing/2014/main" id="{41AB70F8-5145-4C0D-BD65-8AE4A279C702}"/>
                </a:ext>
              </a:extLst>
            </p:cNvPr>
            <p:cNvPicPr>
              <a:picLocks noChangeAspect="1"/>
            </p:cNvPicPr>
            <p:nvPr/>
          </p:nvPicPr>
          <p:blipFill>
            <a:blip r:embed="rId5"/>
            <a:stretch>
              <a:fillRect/>
            </a:stretch>
          </p:blipFill>
          <p:spPr>
            <a:xfrm>
              <a:off x="7504666" y="5809406"/>
              <a:ext cx="952500" cy="800100"/>
            </a:xfrm>
            <a:prstGeom prst="rect">
              <a:avLst/>
            </a:prstGeom>
            <a:ln w="38100">
              <a:solidFill>
                <a:schemeClr val="accent5"/>
              </a:solidFill>
            </a:ln>
          </p:spPr>
        </p:pic>
      </p:grpSp>
      <p:grpSp>
        <p:nvGrpSpPr>
          <p:cNvPr id="23" name="Group 22">
            <a:extLst>
              <a:ext uri="{FF2B5EF4-FFF2-40B4-BE49-F238E27FC236}">
                <a16:creationId xmlns:a16="http://schemas.microsoft.com/office/drawing/2014/main" id="{12869460-CDFB-4DC9-869A-8E66775EEE02}"/>
              </a:ext>
            </a:extLst>
          </p:cNvPr>
          <p:cNvGrpSpPr/>
          <p:nvPr/>
        </p:nvGrpSpPr>
        <p:grpSpPr>
          <a:xfrm>
            <a:off x="8184296" y="2039102"/>
            <a:ext cx="3597745" cy="3573758"/>
            <a:chOff x="8184296" y="2039102"/>
            <a:chExt cx="3597745" cy="3573758"/>
          </a:xfrm>
        </p:grpSpPr>
        <p:pic>
          <p:nvPicPr>
            <p:cNvPr id="14" name="Picture 13">
              <a:extLst>
                <a:ext uri="{FF2B5EF4-FFF2-40B4-BE49-F238E27FC236}">
                  <a16:creationId xmlns:a16="http://schemas.microsoft.com/office/drawing/2014/main" id="{E1B2ADE4-28F4-45C8-A38A-08A500A53D1B}"/>
                </a:ext>
              </a:extLst>
            </p:cNvPr>
            <p:cNvPicPr>
              <a:picLocks noChangeAspect="1"/>
            </p:cNvPicPr>
            <p:nvPr/>
          </p:nvPicPr>
          <p:blipFill>
            <a:blip r:embed="rId6"/>
            <a:stretch>
              <a:fillRect/>
            </a:stretch>
          </p:blipFill>
          <p:spPr>
            <a:xfrm>
              <a:off x="8287730" y="2784340"/>
              <a:ext cx="2962234" cy="2828520"/>
            </a:xfrm>
            <a:prstGeom prst="rect">
              <a:avLst/>
            </a:prstGeom>
            <a:ln w="38100">
              <a:solidFill>
                <a:schemeClr val="accent5"/>
              </a:solidFill>
            </a:ln>
          </p:spPr>
        </p:pic>
        <p:pic>
          <p:nvPicPr>
            <p:cNvPr id="18" name="Picture 17">
              <a:extLst>
                <a:ext uri="{FF2B5EF4-FFF2-40B4-BE49-F238E27FC236}">
                  <a16:creationId xmlns:a16="http://schemas.microsoft.com/office/drawing/2014/main" id="{0BE4328F-A149-440A-BD9F-F7760117B9A0}"/>
                </a:ext>
              </a:extLst>
            </p:cNvPr>
            <p:cNvPicPr>
              <a:picLocks noChangeAspect="1"/>
            </p:cNvPicPr>
            <p:nvPr/>
          </p:nvPicPr>
          <p:blipFill>
            <a:blip r:embed="rId7"/>
            <a:stretch>
              <a:fillRect/>
            </a:stretch>
          </p:blipFill>
          <p:spPr>
            <a:xfrm>
              <a:off x="11242649" y="2784340"/>
              <a:ext cx="539392" cy="2828520"/>
            </a:xfrm>
            <a:prstGeom prst="rect">
              <a:avLst/>
            </a:prstGeom>
            <a:ln w="38100">
              <a:solidFill>
                <a:schemeClr val="accent5"/>
              </a:solidFill>
            </a:ln>
          </p:spPr>
        </p:pic>
        <p:sp>
          <p:nvSpPr>
            <p:cNvPr id="21" name="TextBox 20">
              <a:extLst>
                <a:ext uri="{FF2B5EF4-FFF2-40B4-BE49-F238E27FC236}">
                  <a16:creationId xmlns:a16="http://schemas.microsoft.com/office/drawing/2014/main" id="{50B919BD-6290-4CA8-820C-2BC5248002B4}"/>
                </a:ext>
              </a:extLst>
            </p:cNvPr>
            <p:cNvSpPr txBox="1"/>
            <p:nvPr/>
          </p:nvSpPr>
          <p:spPr>
            <a:xfrm>
              <a:off x="8184296" y="2039102"/>
              <a:ext cx="3597745" cy="646331"/>
            </a:xfrm>
            <a:prstGeom prst="rect">
              <a:avLst/>
            </a:prstGeom>
            <a:noFill/>
          </p:spPr>
          <p:txBody>
            <a:bodyPr wrap="square" rtlCol="0">
              <a:spAutoFit/>
            </a:bodyPr>
            <a:lstStyle>
              <a:defPPr>
                <a:defRPr lang="en-US"/>
              </a:defPPr>
              <a:lvl1pPr algn="ctr">
                <a:lnSpc>
                  <a:spcPct val="90000"/>
                </a:lnSpc>
                <a:defRPr sz="2400">
                  <a:latin typeface="Nyala" panose="02000504070300020003" pitchFamily="2" charset="0"/>
                </a:defRPr>
              </a:lvl1pPr>
            </a:lstStyle>
            <a:p>
              <a:r>
                <a:rPr lang="en-US" sz="2000" dirty="0"/>
                <a:t>Level 0 has the greatest number of vacancy </a:t>
              </a:r>
            </a:p>
          </p:txBody>
        </p:sp>
      </p:grpSp>
    </p:spTree>
    <p:extLst>
      <p:ext uri="{BB962C8B-B14F-4D97-AF65-F5344CB8AC3E}">
        <p14:creationId xmlns:p14="http://schemas.microsoft.com/office/powerpoint/2010/main" val="16842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ACD5-1231-4912-A177-CF006C693941}"/>
              </a:ext>
            </a:extLst>
          </p:cNvPr>
          <p:cNvSpPr>
            <a:spLocks noGrp="1"/>
          </p:cNvSpPr>
          <p:nvPr>
            <p:ph type="title"/>
          </p:nvPr>
        </p:nvSpPr>
        <p:spPr/>
        <p:txBody>
          <a:bodyPr>
            <a:normAutofit/>
          </a:bodyPr>
          <a:lstStyle/>
          <a:p>
            <a:r>
              <a:rPr lang="en-US" sz="4000" dirty="0">
                <a:latin typeface="Nyala" panose="02000504070300020003" pitchFamily="2" charset="0"/>
              </a:rPr>
              <a:t>EXPLORATORY DATA ANALYSIS</a:t>
            </a:r>
          </a:p>
        </p:txBody>
      </p:sp>
      <p:sp>
        <p:nvSpPr>
          <p:cNvPr id="3" name="TextBox 2">
            <a:extLst>
              <a:ext uri="{FF2B5EF4-FFF2-40B4-BE49-F238E27FC236}">
                <a16:creationId xmlns:a16="http://schemas.microsoft.com/office/drawing/2014/main" id="{AD71EFAE-6B21-49A7-9B9A-DDCECE884644}"/>
              </a:ext>
            </a:extLst>
          </p:cNvPr>
          <p:cNvSpPr txBox="1"/>
          <p:nvPr/>
        </p:nvSpPr>
        <p:spPr>
          <a:xfrm>
            <a:off x="1522811" y="1481847"/>
            <a:ext cx="3739853" cy="5355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3200" dirty="0">
                <a:solidFill>
                  <a:prstClr val="white"/>
                </a:solidFill>
                <a:latin typeface="Nyala" panose="02000504070300020003" pitchFamily="2" charset="0"/>
              </a:rPr>
              <a:t>Data Exploration</a:t>
            </a:r>
            <a:endPar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endParaRPr>
          </a:p>
        </p:txBody>
      </p:sp>
      <p:sp>
        <p:nvSpPr>
          <p:cNvPr id="9" name="TextBox 8">
            <a:extLst>
              <a:ext uri="{FF2B5EF4-FFF2-40B4-BE49-F238E27FC236}">
                <a16:creationId xmlns:a16="http://schemas.microsoft.com/office/drawing/2014/main" id="{F703A604-24B4-4BB8-8C97-41A7E0436562}"/>
              </a:ext>
            </a:extLst>
          </p:cNvPr>
          <p:cNvSpPr txBox="1"/>
          <p:nvPr/>
        </p:nvSpPr>
        <p:spPr>
          <a:xfrm>
            <a:off x="6613371" y="1963652"/>
            <a:ext cx="5083596" cy="369332"/>
          </a:xfrm>
          <a:prstGeom prst="rect">
            <a:avLst/>
          </a:prstGeom>
          <a:noFill/>
        </p:spPr>
        <p:txBody>
          <a:bodyPr wrap="square" rtlCol="0">
            <a:spAutoFit/>
          </a:bodyPr>
          <a:lstStyle/>
          <a:p>
            <a:pPr algn="ctr">
              <a:lnSpc>
                <a:spcPct val="90000"/>
              </a:lnSpc>
            </a:pPr>
            <a:r>
              <a:rPr lang="en-US" sz="2000" dirty="0">
                <a:latin typeface="Nyala" panose="02000504070300020003" pitchFamily="2" charset="0"/>
              </a:rPr>
              <a:t>Top 10 Hiring Departments</a:t>
            </a:r>
          </a:p>
        </p:txBody>
      </p:sp>
      <p:pic>
        <p:nvPicPr>
          <p:cNvPr id="5" name="Picture 4">
            <a:extLst>
              <a:ext uri="{FF2B5EF4-FFF2-40B4-BE49-F238E27FC236}">
                <a16:creationId xmlns:a16="http://schemas.microsoft.com/office/drawing/2014/main" id="{068DB5A3-17F1-46CE-84E5-ABE5A002CB98}"/>
              </a:ext>
            </a:extLst>
          </p:cNvPr>
          <p:cNvPicPr>
            <a:picLocks noChangeAspect="1"/>
          </p:cNvPicPr>
          <p:nvPr/>
        </p:nvPicPr>
        <p:blipFill>
          <a:blip r:embed="rId2"/>
          <a:stretch>
            <a:fillRect/>
          </a:stretch>
        </p:blipFill>
        <p:spPr>
          <a:xfrm>
            <a:off x="6613372" y="2341243"/>
            <a:ext cx="5292789" cy="2060627"/>
          </a:xfrm>
          <a:prstGeom prst="rect">
            <a:avLst/>
          </a:prstGeom>
          <a:solidFill>
            <a:schemeClr val="accent2"/>
          </a:solidFill>
          <a:ln w="38100">
            <a:solidFill>
              <a:schemeClr val="accent5"/>
            </a:solidFill>
          </a:ln>
        </p:spPr>
      </p:pic>
      <p:grpSp>
        <p:nvGrpSpPr>
          <p:cNvPr id="16" name="Group 15">
            <a:extLst>
              <a:ext uri="{FF2B5EF4-FFF2-40B4-BE49-F238E27FC236}">
                <a16:creationId xmlns:a16="http://schemas.microsoft.com/office/drawing/2014/main" id="{0552AA6E-846E-4189-83ED-C1171F28F5CC}"/>
              </a:ext>
            </a:extLst>
          </p:cNvPr>
          <p:cNvGrpSpPr/>
          <p:nvPr/>
        </p:nvGrpSpPr>
        <p:grpSpPr>
          <a:xfrm>
            <a:off x="946797" y="1952444"/>
            <a:ext cx="5293918" cy="2449427"/>
            <a:chOff x="946797" y="1952444"/>
            <a:chExt cx="5293918" cy="2449427"/>
          </a:xfrm>
        </p:grpSpPr>
        <p:sp>
          <p:nvSpPr>
            <p:cNvPr id="23" name="TextBox 22">
              <a:extLst>
                <a:ext uri="{FF2B5EF4-FFF2-40B4-BE49-F238E27FC236}">
                  <a16:creationId xmlns:a16="http://schemas.microsoft.com/office/drawing/2014/main" id="{02D9A007-0B62-4992-A4C7-78E31C33C1C8}"/>
                </a:ext>
              </a:extLst>
            </p:cNvPr>
            <p:cNvSpPr txBox="1"/>
            <p:nvPr/>
          </p:nvSpPr>
          <p:spPr>
            <a:xfrm>
              <a:off x="946797" y="1952444"/>
              <a:ext cx="5293917" cy="369332"/>
            </a:xfrm>
            <a:prstGeom prst="rect">
              <a:avLst/>
            </a:prstGeom>
            <a:noFill/>
          </p:spPr>
          <p:txBody>
            <a:bodyPr wrap="square" rtlCol="0">
              <a:spAutoFit/>
            </a:bodyPr>
            <a:lstStyle/>
            <a:p>
              <a:pPr algn="ctr">
                <a:lnSpc>
                  <a:spcPct val="90000"/>
                </a:lnSpc>
              </a:pPr>
              <a:r>
                <a:rPr lang="en-US" sz="2000" dirty="0">
                  <a:latin typeface="Nyala" panose="02000504070300020003" pitchFamily="2" charset="0"/>
                </a:rPr>
                <a:t>Most paid category is Engineering</a:t>
              </a:r>
            </a:p>
          </p:txBody>
        </p:sp>
        <p:pic>
          <p:nvPicPr>
            <p:cNvPr id="13" name="Picture 12" descr="Chart, bar chart&#10;&#10;Description automatically generated">
              <a:extLst>
                <a:ext uri="{FF2B5EF4-FFF2-40B4-BE49-F238E27FC236}">
                  <a16:creationId xmlns:a16="http://schemas.microsoft.com/office/drawing/2014/main" id="{0ABCE636-7A03-419A-9FB8-E656107DED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799" y="2341244"/>
              <a:ext cx="5293916" cy="2060627"/>
            </a:xfrm>
            <a:prstGeom prst="rect">
              <a:avLst/>
            </a:prstGeom>
            <a:solidFill>
              <a:schemeClr val="accent2"/>
            </a:solidFill>
            <a:ln w="38100">
              <a:solidFill>
                <a:schemeClr val="accent5"/>
              </a:solidFill>
            </a:ln>
          </p:spPr>
        </p:pic>
        <p:sp>
          <p:nvSpPr>
            <p:cNvPr id="28" name="Oval 27">
              <a:extLst>
                <a:ext uri="{FF2B5EF4-FFF2-40B4-BE49-F238E27FC236}">
                  <a16:creationId xmlns:a16="http://schemas.microsoft.com/office/drawing/2014/main" id="{07D42D9B-6872-44D8-B346-58B9775969E4}"/>
                </a:ext>
              </a:extLst>
            </p:cNvPr>
            <p:cNvSpPr/>
            <p:nvPr/>
          </p:nvSpPr>
          <p:spPr>
            <a:xfrm>
              <a:off x="949442" y="3722696"/>
              <a:ext cx="354236" cy="192884"/>
            </a:xfrm>
            <a:prstGeom prst="ellipse">
              <a:avLst/>
            </a:prstGeom>
            <a:noFill/>
            <a:ln w="38100">
              <a:solidFill>
                <a:srgbClr val="E3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9AC172E-903B-49B9-88BF-F9FFB1F11F69}"/>
                </a:ext>
              </a:extLst>
            </p:cNvPr>
            <p:cNvSpPr/>
            <p:nvPr/>
          </p:nvSpPr>
          <p:spPr>
            <a:xfrm>
              <a:off x="1911731" y="2795656"/>
              <a:ext cx="354236" cy="192884"/>
            </a:xfrm>
            <a:prstGeom prst="ellipse">
              <a:avLst/>
            </a:prstGeom>
            <a:noFill/>
            <a:ln w="38100">
              <a:solidFill>
                <a:srgbClr val="E3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16F1236-5711-4846-B37B-C50E7298AB9C}"/>
                </a:ext>
              </a:extLst>
            </p:cNvPr>
            <p:cNvSpPr/>
            <p:nvPr/>
          </p:nvSpPr>
          <p:spPr>
            <a:xfrm>
              <a:off x="2210414" y="2624343"/>
              <a:ext cx="354236" cy="192884"/>
            </a:xfrm>
            <a:prstGeom prst="ellipse">
              <a:avLst/>
            </a:prstGeom>
            <a:noFill/>
            <a:ln w="38100">
              <a:solidFill>
                <a:srgbClr val="E3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DAE1A0B-BA34-48CE-BB1A-65FA791FA899}"/>
                </a:ext>
              </a:extLst>
            </p:cNvPr>
            <p:cNvSpPr/>
            <p:nvPr/>
          </p:nvSpPr>
          <p:spPr>
            <a:xfrm>
              <a:off x="2630879" y="3567520"/>
              <a:ext cx="354236" cy="192884"/>
            </a:xfrm>
            <a:prstGeom prst="ellipse">
              <a:avLst/>
            </a:prstGeom>
            <a:noFill/>
            <a:ln w="38100">
              <a:solidFill>
                <a:srgbClr val="E3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9DC9ED28-E795-4703-AE2A-C530A315ED0C}"/>
                </a:ext>
              </a:extLst>
            </p:cNvPr>
            <p:cNvSpPr/>
            <p:nvPr/>
          </p:nvSpPr>
          <p:spPr>
            <a:xfrm>
              <a:off x="2543911" y="2466644"/>
              <a:ext cx="354236" cy="192884"/>
            </a:xfrm>
            <a:prstGeom prst="ellipse">
              <a:avLst/>
            </a:prstGeom>
            <a:noFill/>
            <a:ln w="38100">
              <a:solidFill>
                <a:srgbClr val="E3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47DD433B-D3C5-4792-9B76-5194069A9C8D}"/>
              </a:ext>
            </a:extLst>
          </p:cNvPr>
          <p:cNvGrpSpPr/>
          <p:nvPr/>
        </p:nvGrpSpPr>
        <p:grpSpPr>
          <a:xfrm>
            <a:off x="3655807" y="4379189"/>
            <a:ext cx="5499362" cy="2478811"/>
            <a:chOff x="712902" y="2083893"/>
            <a:chExt cx="5499362" cy="2478811"/>
          </a:xfrm>
        </p:grpSpPr>
        <p:pic>
          <p:nvPicPr>
            <p:cNvPr id="35" name="Picture 34">
              <a:extLst>
                <a:ext uri="{FF2B5EF4-FFF2-40B4-BE49-F238E27FC236}">
                  <a16:creationId xmlns:a16="http://schemas.microsoft.com/office/drawing/2014/main" id="{C74DE567-9544-499C-8300-E1A0F1B423EE}"/>
                </a:ext>
              </a:extLst>
            </p:cNvPr>
            <p:cNvPicPr>
              <a:picLocks noChangeAspect="1"/>
            </p:cNvPicPr>
            <p:nvPr/>
          </p:nvPicPr>
          <p:blipFill>
            <a:blip r:embed="rId4"/>
            <a:stretch>
              <a:fillRect/>
            </a:stretch>
          </p:blipFill>
          <p:spPr>
            <a:xfrm>
              <a:off x="712902" y="2449313"/>
              <a:ext cx="5499362" cy="2113391"/>
            </a:xfrm>
            <a:prstGeom prst="rect">
              <a:avLst/>
            </a:prstGeom>
            <a:solidFill>
              <a:schemeClr val="accent2"/>
            </a:solidFill>
            <a:ln w="38100">
              <a:solidFill>
                <a:schemeClr val="accent5"/>
              </a:solidFill>
            </a:ln>
          </p:spPr>
        </p:pic>
        <p:sp>
          <p:nvSpPr>
            <p:cNvPr id="36" name="TextBox 35">
              <a:extLst>
                <a:ext uri="{FF2B5EF4-FFF2-40B4-BE49-F238E27FC236}">
                  <a16:creationId xmlns:a16="http://schemas.microsoft.com/office/drawing/2014/main" id="{BFB50A43-36FA-48F3-B036-F27447081918}"/>
                </a:ext>
              </a:extLst>
            </p:cNvPr>
            <p:cNvSpPr txBox="1"/>
            <p:nvPr/>
          </p:nvSpPr>
          <p:spPr>
            <a:xfrm>
              <a:off x="712902" y="2083893"/>
              <a:ext cx="5499362" cy="369332"/>
            </a:xfrm>
            <a:prstGeom prst="rect">
              <a:avLst/>
            </a:prstGeom>
            <a:noFill/>
          </p:spPr>
          <p:txBody>
            <a:bodyPr wrap="square" rtlCol="0">
              <a:spAutoFit/>
            </a:bodyPr>
            <a:lstStyle/>
            <a:p>
              <a:pPr algn="ctr">
                <a:lnSpc>
                  <a:spcPct val="90000"/>
                </a:lnSpc>
              </a:pPr>
              <a:r>
                <a:rPr lang="en-US" sz="2000" dirty="0">
                  <a:latin typeface="Nyala" panose="02000504070300020003" pitchFamily="2" charset="0"/>
                </a:rPr>
                <a:t>Top 10 </a:t>
              </a:r>
              <a:r>
                <a:rPr lang="en-US" sz="2000" dirty="0" err="1">
                  <a:latin typeface="Nyala" panose="02000504070300020003" pitchFamily="2" charset="0"/>
                </a:rPr>
                <a:t>Vacany</a:t>
              </a:r>
              <a:r>
                <a:rPr lang="en-US" sz="2000" dirty="0">
                  <a:latin typeface="Nyala" panose="02000504070300020003" pitchFamily="2" charset="0"/>
                </a:rPr>
                <a:t> by Business Title </a:t>
              </a:r>
            </a:p>
          </p:txBody>
        </p:sp>
      </p:grpSp>
      <p:sp>
        <p:nvSpPr>
          <p:cNvPr id="38" name="Oval 37">
            <a:extLst>
              <a:ext uri="{FF2B5EF4-FFF2-40B4-BE49-F238E27FC236}">
                <a16:creationId xmlns:a16="http://schemas.microsoft.com/office/drawing/2014/main" id="{4A1D4328-30CA-4406-8E1A-CD31736FE1F4}"/>
              </a:ext>
            </a:extLst>
          </p:cNvPr>
          <p:cNvSpPr/>
          <p:nvPr/>
        </p:nvSpPr>
        <p:spPr>
          <a:xfrm>
            <a:off x="6685280" y="3647440"/>
            <a:ext cx="1991360" cy="457200"/>
          </a:xfrm>
          <a:prstGeom prst="ellipse">
            <a:avLst/>
          </a:prstGeom>
          <a:noFill/>
          <a:ln w="38100">
            <a:solidFill>
              <a:srgbClr val="E3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D13DC82-DE7F-4BCB-AF78-7E83487894DA}"/>
              </a:ext>
            </a:extLst>
          </p:cNvPr>
          <p:cNvSpPr/>
          <p:nvPr/>
        </p:nvSpPr>
        <p:spPr>
          <a:xfrm>
            <a:off x="5151120" y="6376908"/>
            <a:ext cx="1381760" cy="369332"/>
          </a:xfrm>
          <a:prstGeom prst="ellipse">
            <a:avLst/>
          </a:prstGeom>
          <a:noFill/>
          <a:ln w="38100">
            <a:solidFill>
              <a:srgbClr val="E3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476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ACD5-1231-4912-A177-CF006C693941}"/>
              </a:ext>
            </a:extLst>
          </p:cNvPr>
          <p:cNvSpPr>
            <a:spLocks noGrp="1"/>
          </p:cNvSpPr>
          <p:nvPr>
            <p:ph type="title"/>
          </p:nvPr>
        </p:nvSpPr>
        <p:spPr/>
        <p:txBody>
          <a:bodyPr>
            <a:normAutofit/>
          </a:bodyPr>
          <a:lstStyle/>
          <a:p>
            <a:r>
              <a:rPr lang="en-US" sz="4000" dirty="0">
                <a:latin typeface="Nyala" panose="02000504070300020003" pitchFamily="2" charset="0"/>
              </a:rPr>
              <a:t>EXPLORATORY DATA ANALYSIS</a:t>
            </a:r>
          </a:p>
        </p:txBody>
      </p:sp>
      <p:sp>
        <p:nvSpPr>
          <p:cNvPr id="3" name="TextBox 2">
            <a:extLst>
              <a:ext uri="{FF2B5EF4-FFF2-40B4-BE49-F238E27FC236}">
                <a16:creationId xmlns:a16="http://schemas.microsoft.com/office/drawing/2014/main" id="{AD71EFAE-6B21-49A7-9B9A-DDCECE884644}"/>
              </a:ext>
            </a:extLst>
          </p:cNvPr>
          <p:cNvSpPr txBox="1"/>
          <p:nvPr/>
        </p:nvSpPr>
        <p:spPr>
          <a:xfrm>
            <a:off x="1522811" y="1492842"/>
            <a:ext cx="5005370" cy="5355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3200" dirty="0">
                <a:solidFill>
                  <a:prstClr val="white"/>
                </a:solidFill>
                <a:latin typeface="Nyala" panose="02000504070300020003" pitchFamily="2" charset="0"/>
              </a:rPr>
              <a:t>Data Exploration / Salary Facts</a:t>
            </a:r>
            <a:endPar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endParaRPr>
          </a:p>
        </p:txBody>
      </p:sp>
      <p:grpSp>
        <p:nvGrpSpPr>
          <p:cNvPr id="13" name="Group 12">
            <a:extLst>
              <a:ext uri="{FF2B5EF4-FFF2-40B4-BE49-F238E27FC236}">
                <a16:creationId xmlns:a16="http://schemas.microsoft.com/office/drawing/2014/main" id="{F2425C6E-2656-489F-ADDC-2F9B9FCD1CCF}"/>
              </a:ext>
            </a:extLst>
          </p:cNvPr>
          <p:cNvGrpSpPr/>
          <p:nvPr/>
        </p:nvGrpSpPr>
        <p:grpSpPr>
          <a:xfrm>
            <a:off x="1452878" y="1923214"/>
            <a:ext cx="4892423" cy="2373772"/>
            <a:chOff x="3927351" y="4484228"/>
            <a:chExt cx="4666401" cy="2373772"/>
          </a:xfrm>
        </p:grpSpPr>
        <p:pic>
          <p:nvPicPr>
            <p:cNvPr id="15" name="Picture 14">
              <a:extLst>
                <a:ext uri="{FF2B5EF4-FFF2-40B4-BE49-F238E27FC236}">
                  <a16:creationId xmlns:a16="http://schemas.microsoft.com/office/drawing/2014/main" id="{DFB8F6CE-8DEF-4DEE-A65B-13EE9A6B8C6E}"/>
                </a:ext>
              </a:extLst>
            </p:cNvPr>
            <p:cNvPicPr>
              <a:picLocks noChangeAspect="1"/>
            </p:cNvPicPr>
            <p:nvPr/>
          </p:nvPicPr>
          <p:blipFill>
            <a:blip r:embed="rId2"/>
            <a:stretch>
              <a:fillRect/>
            </a:stretch>
          </p:blipFill>
          <p:spPr>
            <a:xfrm>
              <a:off x="4101784" y="4836854"/>
              <a:ext cx="4491968" cy="2021146"/>
            </a:xfrm>
            <a:prstGeom prst="rect">
              <a:avLst/>
            </a:prstGeom>
            <a:solidFill>
              <a:schemeClr val="accent2"/>
            </a:solidFill>
            <a:ln w="38100">
              <a:solidFill>
                <a:schemeClr val="accent5"/>
              </a:solidFill>
            </a:ln>
          </p:spPr>
        </p:pic>
        <p:sp>
          <p:nvSpPr>
            <p:cNvPr id="17" name="TextBox 16">
              <a:extLst>
                <a:ext uri="{FF2B5EF4-FFF2-40B4-BE49-F238E27FC236}">
                  <a16:creationId xmlns:a16="http://schemas.microsoft.com/office/drawing/2014/main" id="{0A89C830-9960-4E22-A7AD-E720025E174E}"/>
                </a:ext>
              </a:extLst>
            </p:cNvPr>
            <p:cNvSpPr txBox="1"/>
            <p:nvPr/>
          </p:nvSpPr>
          <p:spPr>
            <a:xfrm>
              <a:off x="3927351" y="4484228"/>
              <a:ext cx="4666400" cy="369332"/>
            </a:xfrm>
            <a:prstGeom prst="rect">
              <a:avLst/>
            </a:prstGeom>
            <a:noFill/>
          </p:spPr>
          <p:txBody>
            <a:bodyPr wrap="square" rtlCol="0">
              <a:spAutoFit/>
            </a:bodyPr>
            <a:lstStyle/>
            <a:p>
              <a:pPr algn="ctr">
                <a:lnSpc>
                  <a:spcPct val="90000"/>
                </a:lnSpc>
              </a:pPr>
              <a:r>
                <a:rPr lang="en-US" sz="2000" dirty="0">
                  <a:latin typeface="Nyala" panose="02000504070300020003" pitchFamily="2" charset="0"/>
                </a:rPr>
                <a:t>Highest 10 Salaries by Business Title </a:t>
              </a:r>
            </a:p>
          </p:txBody>
        </p:sp>
      </p:grpSp>
      <p:grpSp>
        <p:nvGrpSpPr>
          <p:cNvPr id="19" name="Group 18">
            <a:extLst>
              <a:ext uri="{FF2B5EF4-FFF2-40B4-BE49-F238E27FC236}">
                <a16:creationId xmlns:a16="http://schemas.microsoft.com/office/drawing/2014/main" id="{54907785-AD97-4950-A569-5BA4F0DD256E}"/>
              </a:ext>
            </a:extLst>
          </p:cNvPr>
          <p:cNvGrpSpPr/>
          <p:nvPr/>
        </p:nvGrpSpPr>
        <p:grpSpPr>
          <a:xfrm>
            <a:off x="6820472" y="1909297"/>
            <a:ext cx="4892422" cy="2387689"/>
            <a:chOff x="6728241" y="4414451"/>
            <a:chExt cx="4775802" cy="2387689"/>
          </a:xfrm>
        </p:grpSpPr>
        <p:sp>
          <p:nvSpPr>
            <p:cNvPr id="21" name="TextBox 20">
              <a:extLst>
                <a:ext uri="{FF2B5EF4-FFF2-40B4-BE49-F238E27FC236}">
                  <a16:creationId xmlns:a16="http://schemas.microsoft.com/office/drawing/2014/main" id="{2EC34E29-682B-4674-A78E-F6A05CC30C7E}"/>
                </a:ext>
              </a:extLst>
            </p:cNvPr>
            <p:cNvSpPr txBox="1"/>
            <p:nvPr/>
          </p:nvSpPr>
          <p:spPr>
            <a:xfrm>
              <a:off x="6728241" y="4414451"/>
              <a:ext cx="4775801" cy="369332"/>
            </a:xfrm>
            <a:prstGeom prst="rect">
              <a:avLst/>
            </a:prstGeom>
            <a:noFill/>
          </p:spPr>
          <p:txBody>
            <a:bodyPr wrap="square" rtlCol="0">
              <a:spAutoFit/>
            </a:bodyPr>
            <a:lstStyle/>
            <a:p>
              <a:pPr algn="ctr">
                <a:lnSpc>
                  <a:spcPct val="90000"/>
                </a:lnSpc>
              </a:pPr>
              <a:r>
                <a:rPr lang="en-US" sz="2000" dirty="0">
                  <a:latin typeface="Nyala" panose="02000504070300020003" pitchFamily="2" charset="0"/>
                </a:rPr>
                <a:t>Lowest 10 Salaries by Business Title </a:t>
              </a:r>
            </a:p>
          </p:txBody>
        </p:sp>
        <p:pic>
          <p:nvPicPr>
            <p:cNvPr id="22" name="Picture 21">
              <a:extLst>
                <a:ext uri="{FF2B5EF4-FFF2-40B4-BE49-F238E27FC236}">
                  <a16:creationId xmlns:a16="http://schemas.microsoft.com/office/drawing/2014/main" id="{DD048BF0-E059-4F84-A906-CFE9F9229250}"/>
                </a:ext>
              </a:extLst>
            </p:cNvPr>
            <p:cNvPicPr>
              <a:picLocks noChangeAspect="1"/>
            </p:cNvPicPr>
            <p:nvPr/>
          </p:nvPicPr>
          <p:blipFill>
            <a:blip r:embed="rId3"/>
            <a:stretch>
              <a:fillRect/>
            </a:stretch>
          </p:blipFill>
          <p:spPr>
            <a:xfrm>
              <a:off x="6906763" y="4780994"/>
              <a:ext cx="4597280" cy="2021146"/>
            </a:xfrm>
            <a:prstGeom prst="rect">
              <a:avLst/>
            </a:prstGeom>
            <a:solidFill>
              <a:schemeClr val="accent2"/>
            </a:solidFill>
            <a:ln w="38100">
              <a:solidFill>
                <a:schemeClr val="accent5"/>
              </a:solidFill>
            </a:ln>
          </p:spPr>
        </p:pic>
      </p:grpSp>
      <p:grpSp>
        <p:nvGrpSpPr>
          <p:cNvPr id="23" name="Group 22">
            <a:extLst>
              <a:ext uri="{FF2B5EF4-FFF2-40B4-BE49-F238E27FC236}">
                <a16:creationId xmlns:a16="http://schemas.microsoft.com/office/drawing/2014/main" id="{A8B0A3CB-A90E-4EFC-9BF5-19C538FEA247}"/>
              </a:ext>
            </a:extLst>
          </p:cNvPr>
          <p:cNvGrpSpPr/>
          <p:nvPr/>
        </p:nvGrpSpPr>
        <p:grpSpPr>
          <a:xfrm>
            <a:off x="6820472" y="4378266"/>
            <a:ext cx="4892422" cy="2364598"/>
            <a:chOff x="6874008" y="2191353"/>
            <a:chExt cx="5084344" cy="2364598"/>
          </a:xfrm>
        </p:grpSpPr>
        <p:pic>
          <p:nvPicPr>
            <p:cNvPr id="24" name="Picture 23">
              <a:extLst>
                <a:ext uri="{FF2B5EF4-FFF2-40B4-BE49-F238E27FC236}">
                  <a16:creationId xmlns:a16="http://schemas.microsoft.com/office/drawing/2014/main" id="{0025CCCE-0FA6-419A-8860-3D60C374778A}"/>
                </a:ext>
              </a:extLst>
            </p:cNvPr>
            <p:cNvPicPr>
              <a:picLocks noChangeAspect="1"/>
            </p:cNvPicPr>
            <p:nvPr/>
          </p:nvPicPr>
          <p:blipFill>
            <a:blip r:embed="rId4"/>
            <a:stretch>
              <a:fillRect/>
            </a:stretch>
          </p:blipFill>
          <p:spPr>
            <a:xfrm>
              <a:off x="7064062" y="2534805"/>
              <a:ext cx="4894289" cy="2021146"/>
            </a:xfrm>
            <a:prstGeom prst="rect">
              <a:avLst/>
            </a:prstGeom>
            <a:solidFill>
              <a:schemeClr val="accent2"/>
            </a:solidFill>
            <a:ln w="38100">
              <a:solidFill>
                <a:schemeClr val="accent5"/>
              </a:solidFill>
            </a:ln>
          </p:spPr>
        </p:pic>
        <p:sp>
          <p:nvSpPr>
            <p:cNvPr id="25" name="TextBox 24">
              <a:extLst>
                <a:ext uri="{FF2B5EF4-FFF2-40B4-BE49-F238E27FC236}">
                  <a16:creationId xmlns:a16="http://schemas.microsoft.com/office/drawing/2014/main" id="{3877579B-0A39-4815-BA93-EE76AE23AD42}"/>
                </a:ext>
              </a:extLst>
            </p:cNvPr>
            <p:cNvSpPr txBox="1"/>
            <p:nvPr/>
          </p:nvSpPr>
          <p:spPr>
            <a:xfrm>
              <a:off x="6874008" y="2191353"/>
              <a:ext cx="5084344" cy="369332"/>
            </a:xfrm>
            <a:prstGeom prst="rect">
              <a:avLst/>
            </a:prstGeom>
            <a:noFill/>
          </p:spPr>
          <p:txBody>
            <a:bodyPr wrap="square" rtlCol="0">
              <a:spAutoFit/>
            </a:bodyPr>
            <a:lstStyle/>
            <a:p>
              <a:pPr algn="ctr">
                <a:lnSpc>
                  <a:spcPct val="90000"/>
                </a:lnSpc>
              </a:pPr>
              <a:r>
                <a:rPr lang="en-US" sz="2000" dirty="0">
                  <a:latin typeface="Nyala" panose="02000504070300020003" pitchFamily="2" charset="0"/>
                </a:rPr>
                <a:t>Most Common 10 Salary by Business Title </a:t>
              </a:r>
            </a:p>
          </p:txBody>
        </p:sp>
      </p:grpSp>
      <p:grpSp>
        <p:nvGrpSpPr>
          <p:cNvPr id="26" name="Group 25">
            <a:extLst>
              <a:ext uri="{FF2B5EF4-FFF2-40B4-BE49-F238E27FC236}">
                <a16:creationId xmlns:a16="http://schemas.microsoft.com/office/drawing/2014/main" id="{FC28C862-686E-4415-955D-5A28BD474D09}"/>
              </a:ext>
            </a:extLst>
          </p:cNvPr>
          <p:cNvGrpSpPr/>
          <p:nvPr/>
        </p:nvGrpSpPr>
        <p:grpSpPr>
          <a:xfrm>
            <a:off x="1265330" y="4388384"/>
            <a:ext cx="5116652" cy="2354480"/>
            <a:chOff x="4251224" y="4450391"/>
            <a:chExt cx="4037717" cy="2354480"/>
          </a:xfrm>
        </p:grpSpPr>
        <p:pic>
          <p:nvPicPr>
            <p:cNvPr id="27" name="Picture 26">
              <a:extLst>
                <a:ext uri="{FF2B5EF4-FFF2-40B4-BE49-F238E27FC236}">
                  <a16:creationId xmlns:a16="http://schemas.microsoft.com/office/drawing/2014/main" id="{A23DADBD-016F-424A-99E7-2C83D213CD5D}"/>
                </a:ext>
              </a:extLst>
            </p:cNvPr>
            <p:cNvPicPr>
              <a:picLocks noChangeAspect="1"/>
            </p:cNvPicPr>
            <p:nvPr/>
          </p:nvPicPr>
          <p:blipFill>
            <a:blip r:embed="rId5"/>
            <a:stretch>
              <a:fillRect/>
            </a:stretch>
          </p:blipFill>
          <p:spPr>
            <a:xfrm>
              <a:off x="4543542" y="4783725"/>
              <a:ext cx="3716452" cy="2021146"/>
            </a:xfrm>
            <a:prstGeom prst="rect">
              <a:avLst/>
            </a:prstGeom>
            <a:solidFill>
              <a:schemeClr val="accent2"/>
            </a:solidFill>
            <a:ln w="38100">
              <a:solidFill>
                <a:schemeClr val="accent5"/>
              </a:solidFill>
            </a:ln>
          </p:spPr>
        </p:pic>
        <p:sp>
          <p:nvSpPr>
            <p:cNvPr id="28" name="TextBox 27">
              <a:extLst>
                <a:ext uri="{FF2B5EF4-FFF2-40B4-BE49-F238E27FC236}">
                  <a16:creationId xmlns:a16="http://schemas.microsoft.com/office/drawing/2014/main" id="{B95A6A35-87BE-4697-803A-BC06711C6910}"/>
                </a:ext>
              </a:extLst>
            </p:cNvPr>
            <p:cNvSpPr txBox="1"/>
            <p:nvPr/>
          </p:nvSpPr>
          <p:spPr>
            <a:xfrm>
              <a:off x="4251224" y="4450391"/>
              <a:ext cx="4037717" cy="369332"/>
            </a:xfrm>
            <a:prstGeom prst="rect">
              <a:avLst/>
            </a:prstGeom>
            <a:noFill/>
          </p:spPr>
          <p:txBody>
            <a:bodyPr wrap="square" rtlCol="0">
              <a:spAutoFit/>
            </a:bodyPr>
            <a:lstStyle/>
            <a:p>
              <a:pPr algn="ctr">
                <a:lnSpc>
                  <a:spcPct val="90000"/>
                </a:lnSpc>
              </a:pPr>
              <a:r>
                <a:rPr lang="en-US" sz="2000" dirty="0">
                  <a:latin typeface="Nyala" panose="02000504070300020003" pitchFamily="2" charset="0"/>
                </a:rPr>
                <a:t>Mean Salary by Level</a:t>
              </a:r>
            </a:p>
          </p:txBody>
        </p:sp>
      </p:grpSp>
    </p:spTree>
    <p:extLst>
      <p:ext uri="{BB962C8B-B14F-4D97-AF65-F5344CB8AC3E}">
        <p14:creationId xmlns:p14="http://schemas.microsoft.com/office/powerpoint/2010/main" val="54707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ACD5-1231-4912-A177-CF006C693941}"/>
              </a:ext>
            </a:extLst>
          </p:cNvPr>
          <p:cNvSpPr>
            <a:spLocks noGrp="1"/>
          </p:cNvSpPr>
          <p:nvPr>
            <p:ph type="title"/>
          </p:nvPr>
        </p:nvSpPr>
        <p:spPr/>
        <p:txBody>
          <a:bodyPr>
            <a:normAutofit/>
          </a:bodyPr>
          <a:lstStyle/>
          <a:p>
            <a:r>
              <a:rPr lang="en-US" sz="4000" dirty="0">
                <a:latin typeface="Nyala" panose="02000504070300020003" pitchFamily="2" charset="0"/>
              </a:rPr>
              <a:t>EXPLORATORY DATA ANALYSIS</a:t>
            </a:r>
          </a:p>
        </p:txBody>
      </p:sp>
      <p:sp>
        <p:nvSpPr>
          <p:cNvPr id="3" name="TextBox 2">
            <a:extLst>
              <a:ext uri="{FF2B5EF4-FFF2-40B4-BE49-F238E27FC236}">
                <a16:creationId xmlns:a16="http://schemas.microsoft.com/office/drawing/2014/main" id="{AD71EFAE-6B21-49A7-9B9A-DDCECE884644}"/>
              </a:ext>
            </a:extLst>
          </p:cNvPr>
          <p:cNvSpPr txBox="1"/>
          <p:nvPr/>
        </p:nvSpPr>
        <p:spPr>
          <a:xfrm>
            <a:off x="1522811" y="1481847"/>
            <a:ext cx="5558709" cy="5355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3200" dirty="0">
                <a:solidFill>
                  <a:prstClr val="white"/>
                </a:solidFill>
                <a:latin typeface="Nyala" panose="02000504070300020003" pitchFamily="2" charset="0"/>
              </a:rPr>
              <a:t>Data Exploration / Posting Timing</a:t>
            </a:r>
            <a:endPar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endParaRPr>
          </a:p>
        </p:txBody>
      </p:sp>
      <p:pic>
        <p:nvPicPr>
          <p:cNvPr id="4" name="Picture 3">
            <a:extLst>
              <a:ext uri="{FF2B5EF4-FFF2-40B4-BE49-F238E27FC236}">
                <a16:creationId xmlns:a16="http://schemas.microsoft.com/office/drawing/2014/main" id="{89525D7B-0628-4208-A70A-FAC7EDC939D0}"/>
              </a:ext>
            </a:extLst>
          </p:cNvPr>
          <p:cNvPicPr>
            <a:picLocks noChangeAspect="1"/>
          </p:cNvPicPr>
          <p:nvPr/>
        </p:nvPicPr>
        <p:blipFill>
          <a:blip r:embed="rId2"/>
          <a:stretch>
            <a:fillRect/>
          </a:stretch>
        </p:blipFill>
        <p:spPr>
          <a:xfrm>
            <a:off x="1320800" y="2124015"/>
            <a:ext cx="4917838" cy="2977818"/>
          </a:xfrm>
          <a:prstGeom prst="rect">
            <a:avLst/>
          </a:prstGeom>
          <a:solidFill>
            <a:schemeClr val="accent2"/>
          </a:solidFill>
          <a:ln w="38100">
            <a:solidFill>
              <a:schemeClr val="accent5"/>
            </a:solidFill>
          </a:ln>
        </p:spPr>
      </p:pic>
      <p:sp>
        <p:nvSpPr>
          <p:cNvPr id="9" name="TextBox 8">
            <a:extLst>
              <a:ext uri="{FF2B5EF4-FFF2-40B4-BE49-F238E27FC236}">
                <a16:creationId xmlns:a16="http://schemas.microsoft.com/office/drawing/2014/main" id="{14C5940B-83C9-4CDA-B9DD-3563AF546EFE}"/>
              </a:ext>
            </a:extLst>
          </p:cNvPr>
          <p:cNvSpPr txBox="1"/>
          <p:nvPr/>
        </p:nvSpPr>
        <p:spPr>
          <a:xfrm>
            <a:off x="1239520" y="5132313"/>
            <a:ext cx="5273040" cy="1477328"/>
          </a:xfrm>
          <a:prstGeom prst="rect">
            <a:avLst/>
          </a:prstGeom>
          <a:noFill/>
        </p:spPr>
        <p:txBody>
          <a:bodyPr wrap="square" rtlCol="0">
            <a:spAutoFit/>
          </a:bodyPr>
          <a:lstStyle>
            <a:defPPr>
              <a:defRPr lang="en-US"/>
            </a:defPPr>
            <a:lvl1pPr algn="ctr">
              <a:lnSpc>
                <a:spcPct val="90000"/>
              </a:lnSpc>
              <a:defRPr sz="2400">
                <a:latin typeface="Nyala" panose="02000504070300020003" pitchFamily="2" charset="0"/>
              </a:defRPr>
            </a:lvl1pPr>
          </a:lstStyle>
          <a:p>
            <a:pPr marL="342900" indent="-342900" algn="l">
              <a:buFont typeface="Arial" panose="020B0604020202020204" pitchFamily="34" charset="0"/>
              <a:buChar char="•"/>
            </a:pPr>
            <a:r>
              <a:rPr lang="en-US" sz="2000" dirty="0"/>
              <a:t>High season for hiring seems to be </a:t>
            </a:r>
          </a:p>
          <a:p>
            <a:pPr algn="l"/>
            <a:r>
              <a:rPr lang="en-US" sz="2000" dirty="0"/>
              <a:t>    May-June-July.</a:t>
            </a:r>
          </a:p>
          <a:p>
            <a:pPr marL="342900" indent="-342900" algn="l">
              <a:buFont typeface="Arial" panose="020B0604020202020204" pitchFamily="34" charset="0"/>
              <a:buChar char="•"/>
            </a:pPr>
            <a:r>
              <a:rPr lang="en-US" sz="2000" dirty="0"/>
              <a:t>March and April are better than the rest of the </a:t>
            </a:r>
          </a:p>
          <a:p>
            <a:pPr algn="l"/>
            <a:r>
              <a:rPr lang="en-US" sz="2000" dirty="0"/>
              <a:t>    year excluding high season.</a:t>
            </a:r>
          </a:p>
          <a:p>
            <a:pPr algn="l"/>
            <a:endParaRPr lang="en-US" sz="2000" dirty="0"/>
          </a:p>
        </p:txBody>
      </p:sp>
      <p:sp>
        <p:nvSpPr>
          <p:cNvPr id="12" name="TextBox 11">
            <a:extLst>
              <a:ext uri="{FF2B5EF4-FFF2-40B4-BE49-F238E27FC236}">
                <a16:creationId xmlns:a16="http://schemas.microsoft.com/office/drawing/2014/main" id="{642B4E32-4240-42D2-9EFB-003905E0842A}"/>
              </a:ext>
            </a:extLst>
          </p:cNvPr>
          <p:cNvSpPr txBox="1"/>
          <p:nvPr/>
        </p:nvSpPr>
        <p:spPr>
          <a:xfrm>
            <a:off x="6908800" y="5132313"/>
            <a:ext cx="5012108" cy="923330"/>
          </a:xfrm>
          <a:prstGeom prst="rect">
            <a:avLst/>
          </a:prstGeom>
          <a:noFill/>
        </p:spPr>
        <p:txBody>
          <a:bodyPr wrap="square" rtlCol="0">
            <a:spAutoFit/>
          </a:bodyPr>
          <a:lstStyle>
            <a:defPPr>
              <a:defRPr lang="en-US"/>
            </a:defPPr>
            <a:lvl1pPr algn="ctr">
              <a:lnSpc>
                <a:spcPct val="90000"/>
              </a:lnSpc>
              <a:defRPr sz="2400">
                <a:latin typeface="Nyala" panose="02000504070300020003" pitchFamily="2" charset="0"/>
              </a:defRPr>
            </a:lvl1pPr>
          </a:lstStyle>
          <a:p>
            <a:pPr marL="342900" indent="-342900" algn="l">
              <a:buFont typeface="Arial" panose="020B0604020202020204" pitchFamily="34" charset="0"/>
              <a:buChar char="•"/>
            </a:pPr>
            <a:r>
              <a:rPr lang="en-US" sz="2000" dirty="0"/>
              <a:t>Most jobs are posted the second week of the </a:t>
            </a:r>
          </a:p>
          <a:p>
            <a:pPr algn="l"/>
            <a:r>
              <a:rPr lang="en-US" sz="2000" dirty="0"/>
              <a:t>     month</a:t>
            </a:r>
          </a:p>
          <a:p>
            <a:pPr marL="342900" indent="-342900" algn="l">
              <a:buFont typeface="Arial" panose="020B0604020202020204" pitchFamily="34" charset="0"/>
              <a:buChar char="•"/>
            </a:pPr>
            <a:endParaRPr lang="en-US" sz="2000" dirty="0"/>
          </a:p>
        </p:txBody>
      </p:sp>
      <p:sp>
        <p:nvSpPr>
          <p:cNvPr id="16" name="Oval 15">
            <a:extLst>
              <a:ext uri="{FF2B5EF4-FFF2-40B4-BE49-F238E27FC236}">
                <a16:creationId xmlns:a16="http://schemas.microsoft.com/office/drawing/2014/main" id="{F1C017D1-0E55-469A-BD67-BD8B18C3237E}"/>
              </a:ext>
            </a:extLst>
          </p:cNvPr>
          <p:cNvSpPr/>
          <p:nvPr/>
        </p:nvSpPr>
        <p:spPr>
          <a:xfrm>
            <a:off x="3961786" y="2884235"/>
            <a:ext cx="2083015" cy="1089529"/>
          </a:xfrm>
          <a:prstGeom prst="ellipse">
            <a:avLst/>
          </a:prstGeom>
          <a:noFill/>
          <a:ln w="38100">
            <a:solidFill>
              <a:srgbClr val="E3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4B3FB53-0A70-4148-B31E-81DB5817378F}"/>
              </a:ext>
            </a:extLst>
          </p:cNvPr>
          <p:cNvPicPr>
            <a:picLocks noChangeAspect="1"/>
          </p:cNvPicPr>
          <p:nvPr/>
        </p:nvPicPr>
        <p:blipFill>
          <a:blip r:embed="rId3"/>
          <a:stretch>
            <a:fillRect/>
          </a:stretch>
        </p:blipFill>
        <p:spPr>
          <a:xfrm>
            <a:off x="6918060" y="2124015"/>
            <a:ext cx="4917838" cy="2977818"/>
          </a:xfrm>
          <a:prstGeom prst="rect">
            <a:avLst/>
          </a:prstGeom>
          <a:solidFill>
            <a:schemeClr val="accent2"/>
          </a:solidFill>
          <a:ln w="38100">
            <a:solidFill>
              <a:schemeClr val="accent5"/>
            </a:solidFill>
          </a:ln>
        </p:spPr>
      </p:pic>
      <p:sp>
        <p:nvSpPr>
          <p:cNvPr id="13" name="Oval 12">
            <a:extLst>
              <a:ext uri="{FF2B5EF4-FFF2-40B4-BE49-F238E27FC236}">
                <a16:creationId xmlns:a16="http://schemas.microsoft.com/office/drawing/2014/main" id="{D25AAD78-11C4-453C-BA7A-BA74A633B479}"/>
              </a:ext>
            </a:extLst>
          </p:cNvPr>
          <p:cNvSpPr/>
          <p:nvPr/>
        </p:nvSpPr>
        <p:spPr>
          <a:xfrm>
            <a:off x="8276733" y="2205571"/>
            <a:ext cx="1245169" cy="938016"/>
          </a:xfrm>
          <a:prstGeom prst="ellipse">
            <a:avLst/>
          </a:prstGeom>
          <a:noFill/>
          <a:ln w="38100">
            <a:solidFill>
              <a:srgbClr val="E3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6885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28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8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834379" y="-5056800"/>
            <a:ext cx="10279559" cy="10086000"/>
            <a:chOff x="2976563" y="368300"/>
            <a:chExt cx="6238875" cy="6121400"/>
          </a:xfrm>
        </p:grpSpPr>
        <p:grpSp>
          <p:nvGrpSpPr>
            <p:cNvPr id="5" name="Group 4"/>
            <p:cNvGrpSpPr/>
            <p:nvPr/>
          </p:nvGrpSpPr>
          <p:grpSpPr>
            <a:xfrm>
              <a:off x="3484563" y="368300"/>
              <a:ext cx="2627313" cy="3021013"/>
              <a:chOff x="3484563" y="368300"/>
              <a:chExt cx="2627313" cy="3021013"/>
            </a:xfrm>
          </p:grpSpPr>
          <p:sp>
            <p:nvSpPr>
              <p:cNvPr id="18" name="Freeform 7"/>
              <p:cNvSpPr>
                <a:spLocks/>
              </p:cNvSpPr>
              <p:nvPr/>
            </p:nvSpPr>
            <p:spPr bwMode="auto">
              <a:xfrm>
                <a:off x="3484563" y="803275"/>
                <a:ext cx="2627313" cy="2586038"/>
              </a:xfrm>
              <a:custGeom>
                <a:avLst/>
                <a:gdLst>
                  <a:gd name="T0" fmla="*/ 582 w 1655"/>
                  <a:gd name="T1" fmla="*/ 1621 h 1629"/>
                  <a:gd name="T2" fmla="*/ 592 w 1655"/>
                  <a:gd name="T3" fmla="*/ 1517 h 1629"/>
                  <a:gd name="T4" fmla="*/ 610 w 1655"/>
                  <a:gd name="T5" fmla="*/ 1417 h 1629"/>
                  <a:gd name="T6" fmla="*/ 638 w 1655"/>
                  <a:gd name="T7" fmla="*/ 1321 h 1629"/>
                  <a:gd name="T8" fmla="*/ 675 w 1655"/>
                  <a:gd name="T9" fmla="*/ 1229 h 1629"/>
                  <a:gd name="T10" fmla="*/ 719 w 1655"/>
                  <a:gd name="T11" fmla="*/ 1139 h 1629"/>
                  <a:gd name="T12" fmla="*/ 771 w 1655"/>
                  <a:gd name="T13" fmla="*/ 1057 h 1629"/>
                  <a:gd name="T14" fmla="*/ 829 w 1655"/>
                  <a:gd name="T15" fmla="*/ 977 h 1629"/>
                  <a:gd name="T16" fmla="*/ 895 w 1655"/>
                  <a:gd name="T17" fmla="*/ 905 h 1629"/>
                  <a:gd name="T18" fmla="*/ 965 w 1655"/>
                  <a:gd name="T19" fmla="*/ 837 h 1629"/>
                  <a:gd name="T20" fmla="*/ 1043 w 1655"/>
                  <a:gd name="T21" fmla="*/ 777 h 1629"/>
                  <a:gd name="T22" fmla="*/ 1125 w 1655"/>
                  <a:gd name="T23" fmla="*/ 723 h 1629"/>
                  <a:gd name="T24" fmla="*/ 1211 w 1655"/>
                  <a:gd name="T25" fmla="*/ 678 h 1629"/>
                  <a:gd name="T26" fmla="*/ 1303 w 1655"/>
                  <a:gd name="T27" fmla="*/ 640 h 1629"/>
                  <a:gd name="T28" fmla="*/ 1399 w 1655"/>
                  <a:gd name="T29" fmla="*/ 610 h 1629"/>
                  <a:gd name="T30" fmla="*/ 1497 w 1655"/>
                  <a:gd name="T31" fmla="*/ 588 h 1629"/>
                  <a:gd name="T32" fmla="*/ 1599 w 1655"/>
                  <a:gd name="T33" fmla="*/ 576 h 1629"/>
                  <a:gd name="T34" fmla="*/ 1583 w 1655"/>
                  <a:gd name="T35" fmla="*/ 0 h 1629"/>
                  <a:gd name="T36" fmla="*/ 1503 w 1655"/>
                  <a:gd name="T37" fmla="*/ 6 h 1629"/>
                  <a:gd name="T38" fmla="*/ 1345 w 1655"/>
                  <a:gd name="T39" fmla="*/ 30 h 1629"/>
                  <a:gd name="T40" fmla="*/ 1191 w 1655"/>
                  <a:gd name="T41" fmla="*/ 68 h 1629"/>
                  <a:gd name="T42" fmla="*/ 1043 w 1655"/>
                  <a:gd name="T43" fmla="*/ 120 h 1629"/>
                  <a:gd name="T44" fmla="*/ 903 w 1655"/>
                  <a:gd name="T45" fmla="*/ 186 h 1629"/>
                  <a:gd name="T46" fmla="*/ 771 w 1655"/>
                  <a:gd name="T47" fmla="*/ 264 h 1629"/>
                  <a:gd name="T48" fmla="*/ 644 w 1655"/>
                  <a:gd name="T49" fmla="*/ 352 h 1629"/>
                  <a:gd name="T50" fmla="*/ 528 w 1655"/>
                  <a:gd name="T51" fmla="*/ 452 h 1629"/>
                  <a:gd name="T52" fmla="*/ 422 w 1655"/>
                  <a:gd name="T53" fmla="*/ 560 h 1629"/>
                  <a:gd name="T54" fmla="*/ 324 w 1655"/>
                  <a:gd name="T55" fmla="*/ 680 h 1629"/>
                  <a:gd name="T56" fmla="*/ 240 w 1655"/>
                  <a:gd name="T57" fmla="*/ 807 h 1629"/>
                  <a:gd name="T58" fmla="*/ 166 w 1655"/>
                  <a:gd name="T59" fmla="*/ 941 h 1629"/>
                  <a:gd name="T60" fmla="*/ 104 w 1655"/>
                  <a:gd name="T61" fmla="*/ 1085 h 1629"/>
                  <a:gd name="T62" fmla="*/ 58 w 1655"/>
                  <a:gd name="T63" fmla="*/ 1233 h 1629"/>
                  <a:gd name="T64" fmla="*/ 24 w 1655"/>
                  <a:gd name="T65" fmla="*/ 1389 h 1629"/>
                  <a:gd name="T66" fmla="*/ 4 w 1655"/>
                  <a:gd name="T67" fmla="*/ 1549 h 1629"/>
                  <a:gd name="T68" fmla="*/ 310 w 1655"/>
                  <a:gd name="T69" fmla="*/ 1565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5" h="1629">
                    <a:moveTo>
                      <a:pt x="582" y="1621"/>
                    </a:moveTo>
                    <a:lnTo>
                      <a:pt x="582" y="1621"/>
                    </a:lnTo>
                    <a:lnTo>
                      <a:pt x="586" y="1569"/>
                    </a:lnTo>
                    <a:lnTo>
                      <a:pt x="592" y="1517"/>
                    </a:lnTo>
                    <a:lnTo>
                      <a:pt x="600" y="1467"/>
                    </a:lnTo>
                    <a:lnTo>
                      <a:pt x="610" y="1417"/>
                    </a:lnTo>
                    <a:lnTo>
                      <a:pt x="624" y="1369"/>
                    </a:lnTo>
                    <a:lnTo>
                      <a:pt x="638" y="1321"/>
                    </a:lnTo>
                    <a:lnTo>
                      <a:pt x="656" y="1275"/>
                    </a:lnTo>
                    <a:lnTo>
                      <a:pt x="675" y="1229"/>
                    </a:lnTo>
                    <a:lnTo>
                      <a:pt x="697" y="1183"/>
                    </a:lnTo>
                    <a:lnTo>
                      <a:pt x="719" y="1139"/>
                    </a:lnTo>
                    <a:lnTo>
                      <a:pt x="745" y="1097"/>
                    </a:lnTo>
                    <a:lnTo>
                      <a:pt x="771" y="1057"/>
                    </a:lnTo>
                    <a:lnTo>
                      <a:pt x="799" y="1017"/>
                    </a:lnTo>
                    <a:lnTo>
                      <a:pt x="829" y="977"/>
                    </a:lnTo>
                    <a:lnTo>
                      <a:pt x="861" y="941"/>
                    </a:lnTo>
                    <a:lnTo>
                      <a:pt x="895" y="905"/>
                    </a:lnTo>
                    <a:lnTo>
                      <a:pt x="929" y="871"/>
                    </a:lnTo>
                    <a:lnTo>
                      <a:pt x="965" y="837"/>
                    </a:lnTo>
                    <a:lnTo>
                      <a:pt x="1003" y="807"/>
                    </a:lnTo>
                    <a:lnTo>
                      <a:pt x="1043" y="777"/>
                    </a:lnTo>
                    <a:lnTo>
                      <a:pt x="1083" y="749"/>
                    </a:lnTo>
                    <a:lnTo>
                      <a:pt x="1125" y="723"/>
                    </a:lnTo>
                    <a:lnTo>
                      <a:pt x="1167" y="699"/>
                    </a:lnTo>
                    <a:lnTo>
                      <a:pt x="1211" y="678"/>
                    </a:lnTo>
                    <a:lnTo>
                      <a:pt x="1257" y="658"/>
                    </a:lnTo>
                    <a:lnTo>
                      <a:pt x="1303" y="640"/>
                    </a:lnTo>
                    <a:lnTo>
                      <a:pt x="1351" y="624"/>
                    </a:lnTo>
                    <a:lnTo>
                      <a:pt x="1399" y="610"/>
                    </a:lnTo>
                    <a:lnTo>
                      <a:pt x="1447" y="598"/>
                    </a:lnTo>
                    <a:lnTo>
                      <a:pt x="1497" y="588"/>
                    </a:lnTo>
                    <a:lnTo>
                      <a:pt x="1549" y="580"/>
                    </a:lnTo>
                    <a:lnTo>
                      <a:pt x="1599" y="576"/>
                    </a:lnTo>
                    <a:lnTo>
                      <a:pt x="1655" y="308"/>
                    </a:lnTo>
                    <a:lnTo>
                      <a:pt x="1583" y="0"/>
                    </a:lnTo>
                    <a:lnTo>
                      <a:pt x="1583" y="0"/>
                    </a:lnTo>
                    <a:lnTo>
                      <a:pt x="1503" y="6"/>
                    </a:lnTo>
                    <a:lnTo>
                      <a:pt x="1423" y="16"/>
                    </a:lnTo>
                    <a:lnTo>
                      <a:pt x="1345" y="30"/>
                    </a:lnTo>
                    <a:lnTo>
                      <a:pt x="1267" y="48"/>
                    </a:lnTo>
                    <a:lnTo>
                      <a:pt x="1191" y="68"/>
                    </a:lnTo>
                    <a:lnTo>
                      <a:pt x="1117" y="94"/>
                    </a:lnTo>
                    <a:lnTo>
                      <a:pt x="1043" y="120"/>
                    </a:lnTo>
                    <a:lnTo>
                      <a:pt x="973" y="152"/>
                    </a:lnTo>
                    <a:lnTo>
                      <a:pt x="903" y="186"/>
                    </a:lnTo>
                    <a:lnTo>
                      <a:pt x="835" y="222"/>
                    </a:lnTo>
                    <a:lnTo>
                      <a:pt x="771" y="264"/>
                    </a:lnTo>
                    <a:lnTo>
                      <a:pt x="707" y="306"/>
                    </a:lnTo>
                    <a:lnTo>
                      <a:pt x="644" y="352"/>
                    </a:lnTo>
                    <a:lnTo>
                      <a:pt x="584" y="400"/>
                    </a:lnTo>
                    <a:lnTo>
                      <a:pt x="528" y="452"/>
                    </a:lnTo>
                    <a:lnTo>
                      <a:pt x="474" y="504"/>
                    </a:lnTo>
                    <a:lnTo>
                      <a:pt x="422" y="560"/>
                    </a:lnTo>
                    <a:lnTo>
                      <a:pt x="372" y="620"/>
                    </a:lnTo>
                    <a:lnTo>
                      <a:pt x="324" y="680"/>
                    </a:lnTo>
                    <a:lnTo>
                      <a:pt x="280" y="741"/>
                    </a:lnTo>
                    <a:lnTo>
                      <a:pt x="240" y="807"/>
                    </a:lnTo>
                    <a:lnTo>
                      <a:pt x="202" y="873"/>
                    </a:lnTo>
                    <a:lnTo>
                      <a:pt x="166" y="941"/>
                    </a:lnTo>
                    <a:lnTo>
                      <a:pt x="134" y="1013"/>
                    </a:lnTo>
                    <a:lnTo>
                      <a:pt x="104" y="1085"/>
                    </a:lnTo>
                    <a:lnTo>
                      <a:pt x="80" y="1159"/>
                    </a:lnTo>
                    <a:lnTo>
                      <a:pt x="58" y="1233"/>
                    </a:lnTo>
                    <a:lnTo>
                      <a:pt x="38" y="1311"/>
                    </a:lnTo>
                    <a:lnTo>
                      <a:pt x="24" y="1389"/>
                    </a:lnTo>
                    <a:lnTo>
                      <a:pt x="12" y="1467"/>
                    </a:lnTo>
                    <a:lnTo>
                      <a:pt x="4" y="1549"/>
                    </a:lnTo>
                    <a:lnTo>
                      <a:pt x="0" y="1629"/>
                    </a:lnTo>
                    <a:lnTo>
                      <a:pt x="310" y="1565"/>
                    </a:lnTo>
                    <a:lnTo>
                      <a:pt x="582" y="162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Calibri" panose="020F0502020204030204"/>
                </a:endParaRPr>
              </a:p>
            </p:txBody>
          </p:sp>
          <p:sp>
            <p:nvSpPr>
              <p:cNvPr id="19" name="Freeform 9"/>
              <p:cNvSpPr>
                <a:spLocks/>
              </p:cNvSpPr>
              <p:nvPr/>
            </p:nvSpPr>
            <p:spPr bwMode="auto">
              <a:xfrm>
                <a:off x="4927601" y="368300"/>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0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78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4"/>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6"/>
                    </a:lnTo>
                    <a:lnTo>
                      <a:pt x="286" y="620"/>
                    </a:lnTo>
                    <a:lnTo>
                      <a:pt x="318" y="622"/>
                    </a:lnTo>
                    <a:lnTo>
                      <a:pt x="318" y="622"/>
                    </a:lnTo>
                    <a:lnTo>
                      <a:pt x="350" y="620"/>
                    </a:lnTo>
                    <a:lnTo>
                      <a:pt x="382" y="614"/>
                    </a:lnTo>
                    <a:lnTo>
                      <a:pt x="410" y="606"/>
                    </a:lnTo>
                    <a:lnTo>
                      <a:pt x="440" y="594"/>
                    </a:lnTo>
                    <a:lnTo>
                      <a:pt x="466" y="580"/>
                    </a:lnTo>
                    <a:lnTo>
                      <a:pt x="492" y="564"/>
                    </a:lnTo>
                    <a:lnTo>
                      <a:pt x="516" y="546"/>
                    </a:lnTo>
                    <a:lnTo>
                      <a:pt x="536" y="526"/>
                    </a:lnTo>
                    <a:lnTo>
                      <a:pt x="556" y="504"/>
                    </a:lnTo>
                    <a:lnTo>
                      <a:pt x="574" y="478"/>
                    </a:lnTo>
                    <a:lnTo>
                      <a:pt x="588" y="452"/>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0"/>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Calibri" panose="020F0502020204030204"/>
                </a:endParaRPr>
              </a:p>
            </p:txBody>
          </p:sp>
          <p:sp>
            <p:nvSpPr>
              <p:cNvPr id="20" name="Freeform 11"/>
              <p:cNvSpPr>
                <a:spLocks/>
              </p:cNvSpPr>
              <p:nvPr/>
            </p:nvSpPr>
            <p:spPr bwMode="auto">
              <a:xfrm>
                <a:off x="5060951" y="501650"/>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4 h 454"/>
                  <a:gd name="T20" fmla="*/ 12 w 454"/>
                  <a:gd name="T21" fmla="*/ 298 h 454"/>
                  <a:gd name="T22" fmla="*/ 30 w 454"/>
                  <a:gd name="T23" fmla="*/ 340 h 454"/>
                  <a:gd name="T24" fmla="*/ 56 w 454"/>
                  <a:gd name="T25" fmla="*/ 374 h 454"/>
                  <a:gd name="T26" fmla="*/ 88 w 454"/>
                  <a:gd name="T27" fmla="*/ 404 h 454"/>
                  <a:gd name="T28" fmla="*/ 124 w 454"/>
                  <a:gd name="T29" fmla="*/ 428 h 454"/>
                  <a:gd name="T30" fmla="*/ 166 w 454"/>
                  <a:gd name="T31" fmla="*/ 444 h 454"/>
                  <a:gd name="T32" fmla="*/ 210 w 454"/>
                  <a:gd name="T33" fmla="*/ 452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2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4"/>
                    </a:lnTo>
                    <a:lnTo>
                      <a:pt x="64" y="70"/>
                    </a:lnTo>
                    <a:lnTo>
                      <a:pt x="50" y="86"/>
                    </a:lnTo>
                    <a:lnTo>
                      <a:pt x="36" y="104"/>
                    </a:lnTo>
                    <a:lnTo>
                      <a:pt x="26" y="122"/>
                    </a:lnTo>
                    <a:lnTo>
                      <a:pt x="16" y="144"/>
                    </a:lnTo>
                    <a:lnTo>
                      <a:pt x="10" y="164"/>
                    </a:lnTo>
                    <a:lnTo>
                      <a:pt x="4" y="186"/>
                    </a:lnTo>
                    <a:lnTo>
                      <a:pt x="2" y="208"/>
                    </a:lnTo>
                    <a:lnTo>
                      <a:pt x="0" y="232"/>
                    </a:lnTo>
                    <a:lnTo>
                      <a:pt x="0" y="232"/>
                    </a:lnTo>
                    <a:lnTo>
                      <a:pt x="2" y="254"/>
                    </a:lnTo>
                    <a:lnTo>
                      <a:pt x="6" y="278"/>
                    </a:lnTo>
                    <a:lnTo>
                      <a:pt x="12" y="298"/>
                    </a:lnTo>
                    <a:lnTo>
                      <a:pt x="20" y="320"/>
                    </a:lnTo>
                    <a:lnTo>
                      <a:pt x="30" y="340"/>
                    </a:lnTo>
                    <a:lnTo>
                      <a:pt x="42" y="358"/>
                    </a:lnTo>
                    <a:lnTo>
                      <a:pt x="56" y="374"/>
                    </a:lnTo>
                    <a:lnTo>
                      <a:pt x="70" y="390"/>
                    </a:lnTo>
                    <a:lnTo>
                      <a:pt x="88" y="404"/>
                    </a:lnTo>
                    <a:lnTo>
                      <a:pt x="106" y="418"/>
                    </a:lnTo>
                    <a:lnTo>
                      <a:pt x="124" y="428"/>
                    </a:lnTo>
                    <a:lnTo>
                      <a:pt x="144" y="438"/>
                    </a:lnTo>
                    <a:lnTo>
                      <a:pt x="166" y="444"/>
                    </a:lnTo>
                    <a:lnTo>
                      <a:pt x="188" y="450"/>
                    </a:lnTo>
                    <a:lnTo>
                      <a:pt x="210" y="452"/>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6"/>
                    </a:lnTo>
                    <a:lnTo>
                      <a:pt x="418" y="350"/>
                    </a:lnTo>
                    <a:lnTo>
                      <a:pt x="430" y="330"/>
                    </a:lnTo>
                    <a:lnTo>
                      <a:pt x="438" y="310"/>
                    </a:lnTo>
                    <a:lnTo>
                      <a:pt x="446" y="290"/>
                    </a:lnTo>
                    <a:lnTo>
                      <a:pt x="452" y="268"/>
                    </a:lnTo>
                    <a:lnTo>
                      <a:pt x="454" y="244"/>
                    </a:lnTo>
                    <a:lnTo>
                      <a:pt x="454" y="222"/>
                    </a:lnTo>
                    <a:lnTo>
                      <a:pt x="454" y="222"/>
                    </a:lnTo>
                    <a:lnTo>
                      <a:pt x="452" y="198"/>
                    </a:lnTo>
                    <a:lnTo>
                      <a:pt x="448" y="176"/>
                    </a:lnTo>
                    <a:lnTo>
                      <a:pt x="442" y="154"/>
                    </a:lnTo>
                    <a:lnTo>
                      <a:pt x="434" y="134"/>
                    </a:lnTo>
                    <a:lnTo>
                      <a:pt x="424" y="114"/>
                    </a:lnTo>
                    <a:lnTo>
                      <a:pt x="414"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Calibri" panose="020F0502020204030204"/>
                </a:endParaRPr>
              </a:p>
            </p:txBody>
          </p:sp>
        </p:grpSp>
        <p:grpSp>
          <p:nvGrpSpPr>
            <p:cNvPr id="6" name="Group 5"/>
            <p:cNvGrpSpPr/>
            <p:nvPr/>
          </p:nvGrpSpPr>
          <p:grpSpPr>
            <a:xfrm>
              <a:off x="6203951" y="800100"/>
              <a:ext cx="3011487" cy="2608263"/>
              <a:chOff x="6203951" y="800100"/>
              <a:chExt cx="3011487" cy="2608263"/>
            </a:xfrm>
          </p:grpSpPr>
          <p:sp>
            <p:nvSpPr>
              <p:cNvPr id="15" name="Freeform 13"/>
              <p:cNvSpPr>
                <a:spLocks/>
              </p:cNvSpPr>
              <p:nvPr/>
            </p:nvSpPr>
            <p:spPr bwMode="auto">
              <a:xfrm>
                <a:off x="8228013" y="2176463"/>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0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6"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6"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4" y="546"/>
                    </a:lnTo>
                    <a:lnTo>
                      <a:pt x="536" y="526"/>
                    </a:lnTo>
                    <a:lnTo>
                      <a:pt x="556" y="504"/>
                    </a:lnTo>
                    <a:lnTo>
                      <a:pt x="574" y="480"/>
                    </a:lnTo>
                    <a:lnTo>
                      <a:pt x="588" y="454"/>
                    </a:lnTo>
                    <a:lnTo>
                      <a:pt x="600" y="426"/>
                    </a:lnTo>
                    <a:lnTo>
                      <a:pt x="610" y="396"/>
                    </a:lnTo>
                    <a:lnTo>
                      <a:pt x="618" y="366"/>
                    </a:lnTo>
                    <a:lnTo>
                      <a:pt x="622" y="336"/>
                    </a:lnTo>
                    <a:lnTo>
                      <a:pt x="622" y="304"/>
                    </a:lnTo>
                    <a:lnTo>
                      <a:pt x="622" y="304"/>
                    </a:lnTo>
                    <a:lnTo>
                      <a:pt x="620" y="272"/>
                    </a:lnTo>
                    <a:lnTo>
                      <a:pt x="614"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Calibri" panose="020F0502020204030204"/>
                </a:endParaRPr>
              </a:p>
            </p:txBody>
          </p:sp>
          <p:sp>
            <p:nvSpPr>
              <p:cNvPr id="16" name="Freeform 5"/>
              <p:cNvSpPr>
                <a:spLocks/>
              </p:cNvSpPr>
              <p:nvPr/>
            </p:nvSpPr>
            <p:spPr bwMode="auto">
              <a:xfrm>
                <a:off x="6203951" y="800100"/>
                <a:ext cx="2595563" cy="2608263"/>
              </a:xfrm>
              <a:custGeom>
                <a:avLst/>
                <a:gdLst>
                  <a:gd name="T0" fmla="*/ 1635 w 1635"/>
                  <a:gd name="T1" fmla="*/ 1573 h 1643"/>
                  <a:gd name="T2" fmla="*/ 1617 w 1635"/>
                  <a:gd name="T3" fmla="*/ 1413 h 1643"/>
                  <a:gd name="T4" fmla="*/ 1585 w 1635"/>
                  <a:gd name="T5" fmla="*/ 1259 h 1643"/>
                  <a:gd name="T6" fmla="*/ 1539 w 1635"/>
                  <a:gd name="T7" fmla="*/ 1109 h 1643"/>
                  <a:gd name="T8" fmla="*/ 1481 w 1635"/>
                  <a:gd name="T9" fmla="*/ 965 h 1643"/>
                  <a:gd name="T10" fmla="*/ 1409 w 1635"/>
                  <a:gd name="T11" fmla="*/ 829 h 1643"/>
                  <a:gd name="T12" fmla="*/ 1325 w 1635"/>
                  <a:gd name="T13" fmla="*/ 701 h 1643"/>
                  <a:gd name="T14" fmla="*/ 1231 w 1635"/>
                  <a:gd name="T15" fmla="*/ 580 h 1643"/>
                  <a:gd name="T16" fmla="*/ 1127 w 1635"/>
                  <a:gd name="T17" fmla="*/ 470 h 1643"/>
                  <a:gd name="T18" fmla="*/ 1013 w 1635"/>
                  <a:gd name="T19" fmla="*/ 370 h 1643"/>
                  <a:gd name="T20" fmla="*/ 888 w 1635"/>
                  <a:gd name="T21" fmla="*/ 278 h 1643"/>
                  <a:gd name="T22" fmla="*/ 756 w 1635"/>
                  <a:gd name="T23" fmla="*/ 200 h 1643"/>
                  <a:gd name="T24" fmla="*/ 616 w 1635"/>
                  <a:gd name="T25" fmla="*/ 132 h 1643"/>
                  <a:gd name="T26" fmla="*/ 472 w 1635"/>
                  <a:gd name="T27" fmla="*/ 78 h 1643"/>
                  <a:gd name="T28" fmla="*/ 320 w 1635"/>
                  <a:gd name="T29" fmla="*/ 38 h 1643"/>
                  <a:gd name="T30" fmla="*/ 162 w 1635"/>
                  <a:gd name="T31" fmla="*/ 12 h 1643"/>
                  <a:gd name="T32" fmla="*/ 0 w 1635"/>
                  <a:gd name="T33" fmla="*/ 0 h 1643"/>
                  <a:gd name="T34" fmla="*/ 10 w 1635"/>
                  <a:gd name="T35" fmla="*/ 574 h 1643"/>
                  <a:gd name="T36" fmla="*/ 64 w 1635"/>
                  <a:gd name="T37" fmla="*/ 578 h 1643"/>
                  <a:gd name="T38" fmla="*/ 166 w 1635"/>
                  <a:gd name="T39" fmla="*/ 592 h 1643"/>
                  <a:gd name="T40" fmla="*/ 266 w 1635"/>
                  <a:gd name="T41" fmla="*/ 614 h 1643"/>
                  <a:gd name="T42" fmla="*/ 362 w 1635"/>
                  <a:gd name="T43" fmla="*/ 646 h 1643"/>
                  <a:gd name="T44" fmla="*/ 452 w 1635"/>
                  <a:gd name="T45" fmla="*/ 684 h 1643"/>
                  <a:gd name="T46" fmla="*/ 540 w 1635"/>
                  <a:gd name="T47" fmla="*/ 731 h 1643"/>
                  <a:gd name="T48" fmla="*/ 622 w 1635"/>
                  <a:gd name="T49" fmla="*/ 785 h 1643"/>
                  <a:gd name="T50" fmla="*/ 700 w 1635"/>
                  <a:gd name="T51" fmla="*/ 847 h 1643"/>
                  <a:gd name="T52" fmla="*/ 770 w 1635"/>
                  <a:gd name="T53" fmla="*/ 915 h 1643"/>
                  <a:gd name="T54" fmla="*/ 834 w 1635"/>
                  <a:gd name="T55" fmla="*/ 991 h 1643"/>
                  <a:gd name="T56" fmla="*/ 892 w 1635"/>
                  <a:gd name="T57" fmla="*/ 1071 h 1643"/>
                  <a:gd name="T58" fmla="*/ 945 w 1635"/>
                  <a:gd name="T59" fmla="*/ 1155 h 1643"/>
                  <a:gd name="T60" fmla="*/ 987 w 1635"/>
                  <a:gd name="T61" fmla="*/ 1245 h 1643"/>
                  <a:gd name="T62" fmla="*/ 1023 w 1635"/>
                  <a:gd name="T63" fmla="*/ 1339 h 1643"/>
                  <a:gd name="T64" fmla="*/ 1049 w 1635"/>
                  <a:gd name="T65" fmla="*/ 1437 h 1643"/>
                  <a:gd name="T66" fmla="*/ 1067 w 1635"/>
                  <a:gd name="T67" fmla="*/ 1539 h 1643"/>
                  <a:gd name="T68" fmla="*/ 1333 w 1635"/>
                  <a:gd name="T69" fmla="*/ 1643 h 1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5" h="1643">
                    <a:moveTo>
                      <a:pt x="1635" y="1573"/>
                    </a:moveTo>
                    <a:lnTo>
                      <a:pt x="1635" y="1573"/>
                    </a:lnTo>
                    <a:lnTo>
                      <a:pt x="1627" y="1493"/>
                    </a:lnTo>
                    <a:lnTo>
                      <a:pt x="1617" y="1413"/>
                    </a:lnTo>
                    <a:lnTo>
                      <a:pt x="1603" y="1335"/>
                    </a:lnTo>
                    <a:lnTo>
                      <a:pt x="1585" y="1259"/>
                    </a:lnTo>
                    <a:lnTo>
                      <a:pt x="1565" y="1183"/>
                    </a:lnTo>
                    <a:lnTo>
                      <a:pt x="1539" y="1109"/>
                    </a:lnTo>
                    <a:lnTo>
                      <a:pt x="1511" y="1035"/>
                    </a:lnTo>
                    <a:lnTo>
                      <a:pt x="1481" y="965"/>
                    </a:lnTo>
                    <a:lnTo>
                      <a:pt x="1447" y="895"/>
                    </a:lnTo>
                    <a:lnTo>
                      <a:pt x="1409" y="829"/>
                    </a:lnTo>
                    <a:lnTo>
                      <a:pt x="1369" y="763"/>
                    </a:lnTo>
                    <a:lnTo>
                      <a:pt x="1325" y="701"/>
                    </a:lnTo>
                    <a:lnTo>
                      <a:pt x="1279" y="640"/>
                    </a:lnTo>
                    <a:lnTo>
                      <a:pt x="1231" y="580"/>
                    </a:lnTo>
                    <a:lnTo>
                      <a:pt x="1181" y="524"/>
                    </a:lnTo>
                    <a:lnTo>
                      <a:pt x="1127" y="470"/>
                    </a:lnTo>
                    <a:lnTo>
                      <a:pt x="1071" y="418"/>
                    </a:lnTo>
                    <a:lnTo>
                      <a:pt x="1013" y="370"/>
                    </a:lnTo>
                    <a:lnTo>
                      <a:pt x="951" y="322"/>
                    </a:lnTo>
                    <a:lnTo>
                      <a:pt x="888" y="278"/>
                    </a:lnTo>
                    <a:lnTo>
                      <a:pt x="822" y="238"/>
                    </a:lnTo>
                    <a:lnTo>
                      <a:pt x="756" y="200"/>
                    </a:lnTo>
                    <a:lnTo>
                      <a:pt x="688" y="164"/>
                    </a:lnTo>
                    <a:lnTo>
                      <a:pt x="616" y="132"/>
                    </a:lnTo>
                    <a:lnTo>
                      <a:pt x="544" y="104"/>
                    </a:lnTo>
                    <a:lnTo>
                      <a:pt x="472" y="78"/>
                    </a:lnTo>
                    <a:lnTo>
                      <a:pt x="396" y="56"/>
                    </a:lnTo>
                    <a:lnTo>
                      <a:pt x="320" y="38"/>
                    </a:lnTo>
                    <a:lnTo>
                      <a:pt x="242" y="22"/>
                    </a:lnTo>
                    <a:lnTo>
                      <a:pt x="162" y="12"/>
                    </a:lnTo>
                    <a:lnTo>
                      <a:pt x="82" y="4"/>
                    </a:lnTo>
                    <a:lnTo>
                      <a:pt x="0" y="0"/>
                    </a:lnTo>
                    <a:lnTo>
                      <a:pt x="66" y="310"/>
                    </a:lnTo>
                    <a:lnTo>
                      <a:pt x="10" y="574"/>
                    </a:lnTo>
                    <a:lnTo>
                      <a:pt x="10" y="574"/>
                    </a:lnTo>
                    <a:lnTo>
                      <a:pt x="64" y="578"/>
                    </a:lnTo>
                    <a:lnTo>
                      <a:pt x="114" y="584"/>
                    </a:lnTo>
                    <a:lnTo>
                      <a:pt x="166" y="592"/>
                    </a:lnTo>
                    <a:lnTo>
                      <a:pt x="216" y="602"/>
                    </a:lnTo>
                    <a:lnTo>
                      <a:pt x="266" y="614"/>
                    </a:lnTo>
                    <a:lnTo>
                      <a:pt x="314" y="628"/>
                    </a:lnTo>
                    <a:lnTo>
                      <a:pt x="362" y="646"/>
                    </a:lnTo>
                    <a:lnTo>
                      <a:pt x="408" y="664"/>
                    </a:lnTo>
                    <a:lnTo>
                      <a:pt x="452" y="684"/>
                    </a:lnTo>
                    <a:lnTo>
                      <a:pt x="498" y="707"/>
                    </a:lnTo>
                    <a:lnTo>
                      <a:pt x="540" y="731"/>
                    </a:lnTo>
                    <a:lnTo>
                      <a:pt x="582" y="757"/>
                    </a:lnTo>
                    <a:lnTo>
                      <a:pt x="622" y="785"/>
                    </a:lnTo>
                    <a:lnTo>
                      <a:pt x="662" y="815"/>
                    </a:lnTo>
                    <a:lnTo>
                      <a:pt x="700" y="847"/>
                    </a:lnTo>
                    <a:lnTo>
                      <a:pt x="736" y="881"/>
                    </a:lnTo>
                    <a:lnTo>
                      <a:pt x="770" y="915"/>
                    </a:lnTo>
                    <a:lnTo>
                      <a:pt x="804" y="953"/>
                    </a:lnTo>
                    <a:lnTo>
                      <a:pt x="834" y="991"/>
                    </a:lnTo>
                    <a:lnTo>
                      <a:pt x="864" y="1029"/>
                    </a:lnTo>
                    <a:lnTo>
                      <a:pt x="892" y="1071"/>
                    </a:lnTo>
                    <a:lnTo>
                      <a:pt x="919" y="1113"/>
                    </a:lnTo>
                    <a:lnTo>
                      <a:pt x="945" y="1155"/>
                    </a:lnTo>
                    <a:lnTo>
                      <a:pt x="967" y="1199"/>
                    </a:lnTo>
                    <a:lnTo>
                      <a:pt x="987" y="1245"/>
                    </a:lnTo>
                    <a:lnTo>
                      <a:pt x="1005" y="1291"/>
                    </a:lnTo>
                    <a:lnTo>
                      <a:pt x="1023" y="1339"/>
                    </a:lnTo>
                    <a:lnTo>
                      <a:pt x="1037" y="1387"/>
                    </a:lnTo>
                    <a:lnTo>
                      <a:pt x="1049" y="1437"/>
                    </a:lnTo>
                    <a:lnTo>
                      <a:pt x="1059" y="1487"/>
                    </a:lnTo>
                    <a:lnTo>
                      <a:pt x="1067" y="1539"/>
                    </a:lnTo>
                    <a:lnTo>
                      <a:pt x="1071" y="1591"/>
                    </a:lnTo>
                    <a:lnTo>
                      <a:pt x="1333" y="1643"/>
                    </a:lnTo>
                    <a:lnTo>
                      <a:pt x="1635" y="1573"/>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Calibri" panose="020F0502020204030204"/>
                </a:endParaRPr>
              </a:p>
            </p:txBody>
          </p:sp>
          <p:sp>
            <p:nvSpPr>
              <p:cNvPr id="17" name="Freeform 15"/>
              <p:cNvSpPr>
                <a:spLocks/>
              </p:cNvSpPr>
              <p:nvPr/>
            </p:nvSpPr>
            <p:spPr bwMode="auto">
              <a:xfrm>
                <a:off x="8361363" y="2309813"/>
                <a:ext cx="720725" cy="720725"/>
              </a:xfrm>
              <a:custGeom>
                <a:avLst/>
                <a:gdLst>
                  <a:gd name="T0" fmla="*/ 222 w 454"/>
                  <a:gd name="T1" fmla="*/ 0 h 454"/>
                  <a:gd name="T2" fmla="*/ 176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4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6" y="6"/>
                    </a:lnTo>
                    <a:lnTo>
                      <a:pt x="156" y="12"/>
                    </a:lnTo>
                    <a:lnTo>
                      <a:pt x="134" y="20"/>
                    </a:lnTo>
                    <a:lnTo>
                      <a:pt x="114"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4" y="418"/>
                    </a:lnTo>
                    <a:lnTo>
                      <a:pt x="124" y="428"/>
                    </a:lnTo>
                    <a:lnTo>
                      <a:pt x="144" y="438"/>
                    </a:lnTo>
                    <a:lnTo>
                      <a:pt x="164" y="446"/>
                    </a:lnTo>
                    <a:lnTo>
                      <a:pt x="186"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Calibri" panose="020F0502020204030204"/>
                </a:endParaRPr>
              </a:p>
            </p:txBody>
          </p:sp>
        </p:grpSp>
        <p:grpSp>
          <p:nvGrpSpPr>
            <p:cNvPr id="7" name="Group 6"/>
            <p:cNvGrpSpPr/>
            <p:nvPr/>
          </p:nvGrpSpPr>
          <p:grpSpPr>
            <a:xfrm>
              <a:off x="6248401" y="3503613"/>
              <a:ext cx="2554288" cy="2986087"/>
              <a:chOff x="6248401" y="3503613"/>
              <a:chExt cx="2554288" cy="2986087"/>
            </a:xfrm>
          </p:grpSpPr>
          <p:sp>
            <p:nvSpPr>
              <p:cNvPr id="12" name="Freeform 8"/>
              <p:cNvSpPr>
                <a:spLocks/>
              </p:cNvSpPr>
              <p:nvPr/>
            </p:nvSpPr>
            <p:spPr bwMode="auto">
              <a:xfrm>
                <a:off x="6248401" y="3503613"/>
                <a:ext cx="2554288" cy="2601913"/>
              </a:xfrm>
              <a:custGeom>
                <a:avLst/>
                <a:gdLst>
                  <a:gd name="T0" fmla="*/ 1305 w 1609"/>
                  <a:gd name="T1" fmla="*/ 64 h 1639"/>
                  <a:gd name="T2" fmla="*/ 1045 w 1609"/>
                  <a:gd name="T3" fmla="*/ 12 h 1639"/>
                  <a:gd name="T4" fmla="*/ 1037 w 1609"/>
                  <a:gd name="T5" fmla="*/ 114 h 1639"/>
                  <a:gd name="T6" fmla="*/ 1021 w 1609"/>
                  <a:gd name="T7" fmla="*/ 214 h 1639"/>
                  <a:gd name="T8" fmla="*/ 995 w 1609"/>
                  <a:gd name="T9" fmla="*/ 310 h 1639"/>
                  <a:gd name="T10" fmla="*/ 959 w 1609"/>
                  <a:gd name="T11" fmla="*/ 402 h 1639"/>
                  <a:gd name="T12" fmla="*/ 917 w 1609"/>
                  <a:gd name="T13" fmla="*/ 490 h 1639"/>
                  <a:gd name="T14" fmla="*/ 868 w 1609"/>
                  <a:gd name="T15" fmla="*/ 574 h 1639"/>
                  <a:gd name="T16" fmla="*/ 810 w 1609"/>
                  <a:gd name="T17" fmla="*/ 652 h 1639"/>
                  <a:gd name="T18" fmla="*/ 748 w 1609"/>
                  <a:gd name="T19" fmla="*/ 726 h 1639"/>
                  <a:gd name="T20" fmla="*/ 678 w 1609"/>
                  <a:gd name="T21" fmla="*/ 794 h 1639"/>
                  <a:gd name="T22" fmla="*/ 604 w 1609"/>
                  <a:gd name="T23" fmla="*/ 856 h 1639"/>
                  <a:gd name="T24" fmla="*/ 524 w 1609"/>
                  <a:gd name="T25" fmla="*/ 910 h 1639"/>
                  <a:gd name="T26" fmla="*/ 438 w 1609"/>
                  <a:gd name="T27" fmla="*/ 957 h 1639"/>
                  <a:gd name="T28" fmla="*/ 348 w 1609"/>
                  <a:gd name="T29" fmla="*/ 997 h 1639"/>
                  <a:gd name="T30" fmla="*/ 254 w 1609"/>
                  <a:gd name="T31" fmla="*/ 1029 h 1639"/>
                  <a:gd name="T32" fmla="*/ 158 w 1609"/>
                  <a:gd name="T33" fmla="*/ 1053 h 1639"/>
                  <a:gd name="T34" fmla="*/ 58 w 1609"/>
                  <a:gd name="T35" fmla="*/ 1067 h 1639"/>
                  <a:gd name="T36" fmla="*/ 68 w 1609"/>
                  <a:gd name="T37" fmla="*/ 1639 h 1639"/>
                  <a:gd name="T38" fmla="*/ 148 w 1609"/>
                  <a:gd name="T39" fmla="*/ 1631 h 1639"/>
                  <a:gd name="T40" fmla="*/ 302 w 1609"/>
                  <a:gd name="T41" fmla="*/ 1603 h 1639"/>
                  <a:gd name="T42" fmla="*/ 452 w 1609"/>
                  <a:gd name="T43" fmla="*/ 1561 h 1639"/>
                  <a:gd name="T44" fmla="*/ 596 w 1609"/>
                  <a:gd name="T45" fmla="*/ 1507 h 1639"/>
                  <a:gd name="T46" fmla="*/ 734 w 1609"/>
                  <a:gd name="T47" fmla="*/ 1441 h 1639"/>
                  <a:gd name="T48" fmla="*/ 864 w 1609"/>
                  <a:gd name="T49" fmla="*/ 1363 h 1639"/>
                  <a:gd name="T50" fmla="*/ 987 w 1609"/>
                  <a:gd name="T51" fmla="*/ 1273 h 1639"/>
                  <a:gd name="T52" fmla="*/ 1101 w 1609"/>
                  <a:gd name="T53" fmla="*/ 1173 h 1639"/>
                  <a:gd name="T54" fmla="*/ 1203 w 1609"/>
                  <a:gd name="T55" fmla="*/ 1063 h 1639"/>
                  <a:gd name="T56" fmla="*/ 1297 w 1609"/>
                  <a:gd name="T57" fmla="*/ 943 h 1639"/>
                  <a:gd name="T58" fmla="*/ 1379 w 1609"/>
                  <a:gd name="T59" fmla="*/ 818 h 1639"/>
                  <a:gd name="T60" fmla="*/ 1451 w 1609"/>
                  <a:gd name="T61" fmla="*/ 682 h 1639"/>
                  <a:gd name="T62" fmla="*/ 1509 w 1609"/>
                  <a:gd name="T63" fmla="*/ 540 h 1639"/>
                  <a:gd name="T64" fmla="*/ 1555 w 1609"/>
                  <a:gd name="T65" fmla="*/ 392 h 1639"/>
                  <a:gd name="T66" fmla="*/ 1589 w 1609"/>
                  <a:gd name="T67" fmla="*/ 240 h 1639"/>
                  <a:gd name="T68" fmla="*/ 1605 w 1609"/>
                  <a:gd name="T69" fmla="*/ 80 h 1639"/>
                  <a:gd name="T70" fmla="*/ 1609 w 1609"/>
                  <a:gd name="T71" fmla="*/ 0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9" h="1639">
                    <a:moveTo>
                      <a:pt x="1609" y="0"/>
                    </a:moveTo>
                    <a:lnTo>
                      <a:pt x="1305" y="64"/>
                    </a:lnTo>
                    <a:lnTo>
                      <a:pt x="1045" y="12"/>
                    </a:lnTo>
                    <a:lnTo>
                      <a:pt x="1045" y="12"/>
                    </a:lnTo>
                    <a:lnTo>
                      <a:pt x="1043" y="62"/>
                    </a:lnTo>
                    <a:lnTo>
                      <a:pt x="1037" y="114"/>
                    </a:lnTo>
                    <a:lnTo>
                      <a:pt x="1031" y="164"/>
                    </a:lnTo>
                    <a:lnTo>
                      <a:pt x="1021" y="214"/>
                    </a:lnTo>
                    <a:lnTo>
                      <a:pt x="1009" y="262"/>
                    </a:lnTo>
                    <a:lnTo>
                      <a:pt x="995" y="310"/>
                    </a:lnTo>
                    <a:lnTo>
                      <a:pt x="977" y="356"/>
                    </a:lnTo>
                    <a:lnTo>
                      <a:pt x="959" y="402"/>
                    </a:lnTo>
                    <a:lnTo>
                      <a:pt x="939" y="446"/>
                    </a:lnTo>
                    <a:lnTo>
                      <a:pt x="917" y="490"/>
                    </a:lnTo>
                    <a:lnTo>
                      <a:pt x="893" y="532"/>
                    </a:lnTo>
                    <a:lnTo>
                      <a:pt x="868" y="574"/>
                    </a:lnTo>
                    <a:lnTo>
                      <a:pt x="840" y="614"/>
                    </a:lnTo>
                    <a:lnTo>
                      <a:pt x="810" y="652"/>
                    </a:lnTo>
                    <a:lnTo>
                      <a:pt x="780" y="690"/>
                    </a:lnTo>
                    <a:lnTo>
                      <a:pt x="748" y="726"/>
                    </a:lnTo>
                    <a:lnTo>
                      <a:pt x="714" y="760"/>
                    </a:lnTo>
                    <a:lnTo>
                      <a:pt x="678" y="794"/>
                    </a:lnTo>
                    <a:lnTo>
                      <a:pt x="642" y="826"/>
                    </a:lnTo>
                    <a:lnTo>
                      <a:pt x="604" y="856"/>
                    </a:lnTo>
                    <a:lnTo>
                      <a:pt x="564" y="884"/>
                    </a:lnTo>
                    <a:lnTo>
                      <a:pt x="524" y="910"/>
                    </a:lnTo>
                    <a:lnTo>
                      <a:pt x="482" y="933"/>
                    </a:lnTo>
                    <a:lnTo>
                      <a:pt x="438" y="957"/>
                    </a:lnTo>
                    <a:lnTo>
                      <a:pt x="394" y="977"/>
                    </a:lnTo>
                    <a:lnTo>
                      <a:pt x="348" y="997"/>
                    </a:lnTo>
                    <a:lnTo>
                      <a:pt x="302" y="1015"/>
                    </a:lnTo>
                    <a:lnTo>
                      <a:pt x="254" y="1029"/>
                    </a:lnTo>
                    <a:lnTo>
                      <a:pt x="206" y="1043"/>
                    </a:lnTo>
                    <a:lnTo>
                      <a:pt x="158" y="1053"/>
                    </a:lnTo>
                    <a:lnTo>
                      <a:pt x="108" y="1061"/>
                    </a:lnTo>
                    <a:lnTo>
                      <a:pt x="58" y="1067"/>
                    </a:lnTo>
                    <a:lnTo>
                      <a:pt x="0" y="1347"/>
                    </a:lnTo>
                    <a:lnTo>
                      <a:pt x="68" y="1639"/>
                    </a:lnTo>
                    <a:lnTo>
                      <a:pt x="68" y="1639"/>
                    </a:lnTo>
                    <a:lnTo>
                      <a:pt x="148" y="1631"/>
                    </a:lnTo>
                    <a:lnTo>
                      <a:pt x="226" y="1619"/>
                    </a:lnTo>
                    <a:lnTo>
                      <a:pt x="302" y="1603"/>
                    </a:lnTo>
                    <a:lnTo>
                      <a:pt x="378" y="1585"/>
                    </a:lnTo>
                    <a:lnTo>
                      <a:pt x="452" y="1561"/>
                    </a:lnTo>
                    <a:lnTo>
                      <a:pt x="526" y="1537"/>
                    </a:lnTo>
                    <a:lnTo>
                      <a:pt x="596" y="1507"/>
                    </a:lnTo>
                    <a:lnTo>
                      <a:pt x="666" y="1475"/>
                    </a:lnTo>
                    <a:lnTo>
                      <a:pt x="734" y="1441"/>
                    </a:lnTo>
                    <a:lnTo>
                      <a:pt x="800" y="1403"/>
                    </a:lnTo>
                    <a:lnTo>
                      <a:pt x="864" y="1363"/>
                    </a:lnTo>
                    <a:lnTo>
                      <a:pt x="927" y="1319"/>
                    </a:lnTo>
                    <a:lnTo>
                      <a:pt x="987" y="1273"/>
                    </a:lnTo>
                    <a:lnTo>
                      <a:pt x="1045" y="1223"/>
                    </a:lnTo>
                    <a:lnTo>
                      <a:pt x="1101" y="1173"/>
                    </a:lnTo>
                    <a:lnTo>
                      <a:pt x="1153" y="1119"/>
                    </a:lnTo>
                    <a:lnTo>
                      <a:pt x="1203" y="1063"/>
                    </a:lnTo>
                    <a:lnTo>
                      <a:pt x="1251" y="1003"/>
                    </a:lnTo>
                    <a:lnTo>
                      <a:pt x="1297" y="943"/>
                    </a:lnTo>
                    <a:lnTo>
                      <a:pt x="1341" y="882"/>
                    </a:lnTo>
                    <a:lnTo>
                      <a:pt x="1379" y="818"/>
                    </a:lnTo>
                    <a:lnTo>
                      <a:pt x="1417" y="750"/>
                    </a:lnTo>
                    <a:lnTo>
                      <a:pt x="1451" y="682"/>
                    </a:lnTo>
                    <a:lnTo>
                      <a:pt x="1483" y="612"/>
                    </a:lnTo>
                    <a:lnTo>
                      <a:pt x="1509" y="540"/>
                    </a:lnTo>
                    <a:lnTo>
                      <a:pt x="1535" y="468"/>
                    </a:lnTo>
                    <a:lnTo>
                      <a:pt x="1555" y="392"/>
                    </a:lnTo>
                    <a:lnTo>
                      <a:pt x="1573" y="316"/>
                    </a:lnTo>
                    <a:lnTo>
                      <a:pt x="1589" y="240"/>
                    </a:lnTo>
                    <a:lnTo>
                      <a:pt x="1599" y="160"/>
                    </a:lnTo>
                    <a:lnTo>
                      <a:pt x="1605" y="80"/>
                    </a:lnTo>
                    <a:lnTo>
                      <a:pt x="1609" y="0"/>
                    </a:lnTo>
                    <a:lnTo>
                      <a:pt x="1609"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Calibri" panose="020F0502020204030204"/>
                </a:endParaRPr>
              </a:p>
            </p:txBody>
          </p:sp>
          <p:sp>
            <p:nvSpPr>
              <p:cNvPr id="13" name="Freeform 17"/>
              <p:cNvSpPr>
                <a:spLocks/>
              </p:cNvSpPr>
              <p:nvPr/>
            </p:nvSpPr>
            <p:spPr bwMode="auto">
              <a:xfrm>
                <a:off x="6511926" y="5502275"/>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6" y="546"/>
                    </a:lnTo>
                    <a:lnTo>
                      <a:pt x="536" y="526"/>
                    </a:lnTo>
                    <a:lnTo>
                      <a:pt x="556" y="504"/>
                    </a:lnTo>
                    <a:lnTo>
                      <a:pt x="574" y="480"/>
                    </a:lnTo>
                    <a:lnTo>
                      <a:pt x="588" y="454"/>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Calibri" panose="020F0502020204030204"/>
                </a:endParaRPr>
              </a:p>
            </p:txBody>
          </p:sp>
          <p:sp>
            <p:nvSpPr>
              <p:cNvPr id="14" name="Freeform 19"/>
              <p:cNvSpPr>
                <a:spLocks/>
              </p:cNvSpPr>
              <p:nvPr/>
            </p:nvSpPr>
            <p:spPr bwMode="auto">
              <a:xfrm>
                <a:off x="6645276" y="5635625"/>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6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6" y="418"/>
                    </a:lnTo>
                    <a:lnTo>
                      <a:pt x="124" y="428"/>
                    </a:lnTo>
                    <a:lnTo>
                      <a:pt x="144" y="438"/>
                    </a:lnTo>
                    <a:lnTo>
                      <a:pt x="166" y="446"/>
                    </a:lnTo>
                    <a:lnTo>
                      <a:pt x="188"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Calibri" panose="020F0502020204030204"/>
                </a:endParaRPr>
              </a:p>
            </p:txBody>
          </p:sp>
        </p:grpSp>
        <p:grpSp>
          <p:nvGrpSpPr>
            <p:cNvPr id="8" name="Group 7"/>
            <p:cNvGrpSpPr/>
            <p:nvPr/>
          </p:nvGrpSpPr>
          <p:grpSpPr>
            <a:xfrm>
              <a:off x="2976563" y="3484563"/>
              <a:ext cx="3176588" cy="2630488"/>
              <a:chOff x="2976563" y="3484563"/>
              <a:chExt cx="3176588" cy="2630488"/>
            </a:xfrm>
          </p:grpSpPr>
          <p:sp>
            <p:nvSpPr>
              <p:cNvPr id="9" name="Freeform 6"/>
              <p:cNvSpPr>
                <a:spLocks/>
              </p:cNvSpPr>
              <p:nvPr/>
            </p:nvSpPr>
            <p:spPr bwMode="auto">
              <a:xfrm>
                <a:off x="3487738" y="3484563"/>
                <a:ext cx="2665413" cy="2630488"/>
              </a:xfrm>
              <a:custGeom>
                <a:avLst/>
                <a:gdLst>
                  <a:gd name="T0" fmla="*/ 1671 w 1679"/>
                  <a:gd name="T1" fmla="*/ 1085 h 1657"/>
                  <a:gd name="T2" fmla="*/ 1617 w 1679"/>
                  <a:gd name="T3" fmla="*/ 1083 h 1657"/>
                  <a:gd name="T4" fmla="*/ 1511 w 1679"/>
                  <a:gd name="T5" fmla="*/ 1073 h 1657"/>
                  <a:gd name="T6" fmla="*/ 1409 w 1679"/>
                  <a:gd name="T7" fmla="*/ 1051 h 1657"/>
                  <a:gd name="T8" fmla="*/ 1309 w 1679"/>
                  <a:gd name="T9" fmla="*/ 1021 h 1657"/>
                  <a:gd name="T10" fmla="*/ 1215 w 1679"/>
                  <a:gd name="T11" fmla="*/ 983 h 1657"/>
                  <a:gd name="T12" fmla="*/ 1125 w 1679"/>
                  <a:gd name="T13" fmla="*/ 935 h 1657"/>
                  <a:gd name="T14" fmla="*/ 1039 w 1679"/>
                  <a:gd name="T15" fmla="*/ 880 h 1657"/>
                  <a:gd name="T16" fmla="*/ 961 w 1679"/>
                  <a:gd name="T17" fmla="*/ 818 h 1657"/>
                  <a:gd name="T18" fmla="*/ 887 w 1679"/>
                  <a:gd name="T19" fmla="*/ 748 h 1657"/>
                  <a:gd name="T20" fmla="*/ 821 w 1679"/>
                  <a:gd name="T21" fmla="*/ 672 h 1657"/>
                  <a:gd name="T22" fmla="*/ 761 w 1679"/>
                  <a:gd name="T23" fmla="*/ 590 h 1657"/>
                  <a:gd name="T24" fmla="*/ 709 w 1679"/>
                  <a:gd name="T25" fmla="*/ 502 h 1657"/>
                  <a:gd name="T26" fmla="*/ 665 w 1679"/>
                  <a:gd name="T27" fmla="*/ 410 h 1657"/>
                  <a:gd name="T28" fmla="*/ 630 w 1679"/>
                  <a:gd name="T29" fmla="*/ 314 h 1657"/>
                  <a:gd name="T30" fmla="*/ 602 w 1679"/>
                  <a:gd name="T31" fmla="*/ 212 h 1657"/>
                  <a:gd name="T32" fmla="*/ 586 w 1679"/>
                  <a:gd name="T33" fmla="*/ 108 h 1657"/>
                  <a:gd name="T34" fmla="*/ 308 w 1679"/>
                  <a:gd name="T35" fmla="*/ 0 h 1657"/>
                  <a:gd name="T36" fmla="*/ 0 w 1679"/>
                  <a:gd name="T37" fmla="*/ 70 h 1657"/>
                  <a:gd name="T38" fmla="*/ 16 w 1679"/>
                  <a:gd name="T39" fmla="*/ 234 h 1657"/>
                  <a:gd name="T40" fmla="*/ 48 w 1679"/>
                  <a:gd name="T41" fmla="*/ 392 h 1657"/>
                  <a:gd name="T42" fmla="*/ 94 w 1679"/>
                  <a:gd name="T43" fmla="*/ 546 h 1657"/>
                  <a:gd name="T44" fmla="*/ 154 w 1679"/>
                  <a:gd name="T45" fmla="*/ 692 h 1657"/>
                  <a:gd name="T46" fmla="*/ 228 w 1679"/>
                  <a:gd name="T47" fmla="*/ 830 h 1657"/>
                  <a:gd name="T48" fmla="*/ 312 w 1679"/>
                  <a:gd name="T49" fmla="*/ 961 h 1657"/>
                  <a:gd name="T50" fmla="*/ 410 w 1679"/>
                  <a:gd name="T51" fmla="*/ 1083 h 1657"/>
                  <a:gd name="T52" fmla="*/ 518 w 1679"/>
                  <a:gd name="T53" fmla="*/ 1195 h 1657"/>
                  <a:gd name="T54" fmla="*/ 634 w 1679"/>
                  <a:gd name="T55" fmla="*/ 1297 h 1657"/>
                  <a:gd name="T56" fmla="*/ 763 w 1679"/>
                  <a:gd name="T57" fmla="*/ 1387 h 1657"/>
                  <a:gd name="T58" fmla="*/ 897 w 1679"/>
                  <a:gd name="T59" fmla="*/ 1467 h 1657"/>
                  <a:gd name="T60" fmla="*/ 1041 w 1679"/>
                  <a:gd name="T61" fmla="*/ 1533 h 1657"/>
                  <a:gd name="T62" fmla="*/ 1191 w 1679"/>
                  <a:gd name="T63" fmla="*/ 1585 h 1657"/>
                  <a:gd name="T64" fmla="*/ 1345 w 1679"/>
                  <a:gd name="T65" fmla="*/ 1625 h 1657"/>
                  <a:gd name="T66" fmla="*/ 1507 w 1679"/>
                  <a:gd name="T67" fmla="*/ 1647 h 1657"/>
                  <a:gd name="T68" fmla="*/ 1673 w 1679"/>
                  <a:gd name="T69" fmla="*/ 1657 h 1657"/>
                  <a:gd name="T70" fmla="*/ 1679 w 1679"/>
                  <a:gd name="T71" fmla="*/ 1655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9" h="1657">
                    <a:moveTo>
                      <a:pt x="1615" y="1359"/>
                    </a:moveTo>
                    <a:lnTo>
                      <a:pt x="1671" y="1085"/>
                    </a:lnTo>
                    <a:lnTo>
                      <a:pt x="1671" y="1085"/>
                    </a:lnTo>
                    <a:lnTo>
                      <a:pt x="1617" y="1083"/>
                    </a:lnTo>
                    <a:lnTo>
                      <a:pt x="1565" y="1079"/>
                    </a:lnTo>
                    <a:lnTo>
                      <a:pt x="1511" y="1073"/>
                    </a:lnTo>
                    <a:lnTo>
                      <a:pt x="1459" y="1063"/>
                    </a:lnTo>
                    <a:lnTo>
                      <a:pt x="1409" y="1051"/>
                    </a:lnTo>
                    <a:lnTo>
                      <a:pt x="1359" y="1037"/>
                    </a:lnTo>
                    <a:lnTo>
                      <a:pt x="1309" y="1021"/>
                    </a:lnTo>
                    <a:lnTo>
                      <a:pt x="1261" y="1003"/>
                    </a:lnTo>
                    <a:lnTo>
                      <a:pt x="1215" y="983"/>
                    </a:lnTo>
                    <a:lnTo>
                      <a:pt x="1169" y="959"/>
                    </a:lnTo>
                    <a:lnTo>
                      <a:pt x="1125" y="935"/>
                    </a:lnTo>
                    <a:lnTo>
                      <a:pt x="1081" y="908"/>
                    </a:lnTo>
                    <a:lnTo>
                      <a:pt x="1039" y="880"/>
                    </a:lnTo>
                    <a:lnTo>
                      <a:pt x="999" y="850"/>
                    </a:lnTo>
                    <a:lnTo>
                      <a:pt x="961" y="818"/>
                    </a:lnTo>
                    <a:lnTo>
                      <a:pt x="923" y="784"/>
                    </a:lnTo>
                    <a:lnTo>
                      <a:pt x="887" y="748"/>
                    </a:lnTo>
                    <a:lnTo>
                      <a:pt x="853" y="710"/>
                    </a:lnTo>
                    <a:lnTo>
                      <a:pt x="821" y="672"/>
                    </a:lnTo>
                    <a:lnTo>
                      <a:pt x="791" y="632"/>
                    </a:lnTo>
                    <a:lnTo>
                      <a:pt x="761" y="590"/>
                    </a:lnTo>
                    <a:lnTo>
                      <a:pt x="735" y="548"/>
                    </a:lnTo>
                    <a:lnTo>
                      <a:pt x="709" y="502"/>
                    </a:lnTo>
                    <a:lnTo>
                      <a:pt x="687" y="458"/>
                    </a:lnTo>
                    <a:lnTo>
                      <a:pt x="665" y="410"/>
                    </a:lnTo>
                    <a:lnTo>
                      <a:pt x="646" y="362"/>
                    </a:lnTo>
                    <a:lnTo>
                      <a:pt x="630" y="314"/>
                    </a:lnTo>
                    <a:lnTo>
                      <a:pt x="614" y="264"/>
                    </a:lnTo>
                    <a:lnTo>
                      <a:pt x="602" y="212"/>
                    </a:lnTo>
                    <a:lnTo>
                      <a:pt x="594" y="162"/>
                    </a:lnTo>
                    <a:lnTo>
                      <a:pt x="586" y="108"/>
                    </a:lnTo>
                    <a:lnTo>
                      <a:pt x="582" y="56"/>
                    </a:lnTo>
                    <a:lnTo>
                      <a:pt x="308" y="0"/>
                    </a:lnTo>
                    <a:lnTo>
                      <a:pt x="0" y="70"/>
                    </a:lnTo>
                    <a:lnTo>
                      <a:pt x="0" y="70"/>
                    </a:lnTo>
                    <a:lnTo>
                      <a:pt x="6" y="154"/>
                    </a:lnTo>
                    <a:lnTo>
                      <a:pt x="16" y="234"/>
                    </a:lnTo>
                    <a:lnTo>
                      <a:pt x="30" y="314"/>
                    </a:lnTo>
                    <a:lnTo>
                      <a:pt x="48" y="392"/>
                    </a:lnTo>
                    <a:lnTo>
                      <a:pt x="70" y="470"/>
                    </a:lnTo>
                    <a:lnTo>
                      <a:pt x="94" y="546"/>
                    </a:lnTo>
                    <a:lnTo>
                      <a:pt x="122" y="620"/>
                    </a:lnTo>
                    <a:lnTo>
                      <a:pt x="154" y="692"/>
                    </a:lnTo>
                    <a:lnTo>
                      <a:pt x="190" y="762"/>
                    </a:lnTo>
                    <a:lnTo>
                      <a:pt x="228" y="830"/>
                    </a:lnTo>
                    <a:lnTo>
                      <a:pt x="268" y="896"/>
                    </a:lnTo>
                    <a:lnTo>
                      <a:pt x="312" y="961"/>
                    </a:lnTo>
                    <a:lnTo>
                      <a:pt x="360" y="1023"/>
                    </a:lnTo>
                    <a:lnTo>
                      <a:pt x="410" y="1083"/>
                    </a:lnTo>
                    <a:lnTo>
                      <a:pt x="462" y="1139"/>
                    </a:lnTo>
                    <a:lnTo>
                      <a:pt x="518" y="1195"/>
                    </a:lnTo>
                    <a:lnTo>
                      <a:pt x="574" y="1247"/>
                    </a:lnTo>
                    <a:lnTo>
                      <a:pt x="634" y="1297"/>
                    </a:lnTo>
                    <a:lnTo>
                      <a:pt x="699" y="1343"/>
                    </a:lnTo>
                    <a:lnTo>
                      <a:pt x="763" y="1387"/>
                    </a:lnTo>
                    <a:lnTo>
                      <a:pt x="829" y="1429"/>
                    </a:lnTo>
                    <a:lnTo>
                      <a:pt x="897" y="1467"/>
                    </a:lnTo>
                    <a:lnTo>
                      <a:pt x="969" y="1501"/>
                    </a:lnTo>
                    <a:lnTo>
                      <a:pt x="1041" y="1533"/>
                    </a:lnTo>
                    <a:lnTo>
                      <a:pt x="1115" y="1561"/>
                    </a:lnTo>
                    <a:lnTo>
                      <a:pt x="1191" y="1585"/>
                    </a:lnTo>
                    <a:lnTo>
                      <a:pt x="1267" y="1607"/>
                    </a:lnTo>
                    <a:lnTo>
                      <a:pt x="1345" y="1625"/>
                    </a:lnTo>
                    <a:lnTo>
                      <a:pt x="1425" y="1637"/>
                    </a:lnTo>
                    <a:lnTo>
                      <a:pt x="1507" y="1647"/>
                    </a:lnTo>
                    <a:lnTo>
                      <a:pt x="1589" y="1653"/>
                    </a:lnTo>
                    <a:lnTo>
                      <a:pt x="1673" y="1657"/>
                    </a:lnTo>
                    <a:lnTo>
                      <a:pt x="1673" y="1657"/>
                    </a:lnTo>
                    <a:lnTo>
                      <a:pt x="1679" y="1655"/>
                    </a:lnTo>
                    <a:lnTo>
                      <a:pt x="1615" y="135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Calibri" panose="020F0502020204030204"/>
                </a:endParaRPr>
              </a:p>
            </p:txBody>
          </p:sp>
          <p:sp>
            <p:nvSpPr>
              <p:cNvPr id="10" name="Freeform 21"/>
              <p:cNvSpPr>
                <a:spLocks/>
              </p:cNvSpPr>
              <p:nvPr/>
            </p:nvSpPr>
            <p:spPr bwMode="auto">
              <a:xfrm>
                <a:off x="2976563" y="3716338"/>
                <a:ext cx="987425" cy="987425"/>
              </a:xfrm>
              <a:custGeom>
                <a:avLst/>
                <a:gdLst>
                  <a:gd name="T0" fmla="*/ 304 w 622"/>
                  <a:gd name="T1" fmla="*/ 0 h 622"/>
                  <a:gd name="T2" fmla="*/ 240 w 622"/>
                  <a:gd name="T3" fmla="*/ 6 h 622"/>
                  <a:gd name="T4" fmla="*/ 182 w 622"/>
                  <a:gd name="T5" fmla="*/ 26 h 622"/>
                  <a:gd name="T6" fmla="*/ 130 w 622"/>
                  <a:gd name="T7" fmla="*/ 56 h 622"/>
                  <a:gd name="T8" fmla="*/ 86 w 622"/>
                  <a:gd name="T9" fmla="*/ 96 h 622"/>
                  <a:gd name="T10" fmla="*/ 48 w 622"/>
                  <a:gd name="T11" fmla="*/ 142 h 622"/>
                  <a:gd name="T12" fmla="*/ 20 w 622"/>
                  <a:gd name="T13" fmla="*/ 196 h 622"/>
                  <a:gd name="T14" fmla="*/ 4 w 622"/>
                  <a:gd name="T15" fmla="*/ 254 h 622"/>
                  <a:gd name="T16" fmla="*/ 0 w 622"/>
                  <a:gd name="T17" fmla="*/ 318 h 622"/>
                  <a:gd name="T18" fmla="*/ 2 w 622"/>
                  <a:gd name="T19" fmla="*/ 350 h 622"/>
                  <a:gd name="T20" fmla="*/ 16 w 622"/>
                  <a:gd name="T21" fmla="*/ 410 h 622"/>
                  <a:gd name="T22" fmla="*/ 40 w 622"/>
                  <a:gd name="T23" fmla="*/ 464 h 622"/>
                  <a:gd name="T24" fmla="*/ 74 w 622"/>
                  <a:gd name="T25" fmla="*/ 514 h 622"/>
                  <a:gd name="T26" fmla="*/ 118 w 622"/>
                  <a:gd name="T27" fmla="*/ 554 h 622"/>
                  <a:gd name="T28" fmla="*/ 168 w 622"/>
                  <a:gd name="T29" fmla="*/ 588 h 622"/>
                  <a:gd name="T30" fmla="*/ 224 w 622"/>
                  <a:gd name="T31" fmla="*/ 610 h 622"/>
                  <a:gd name="T32" fmla="*/ 286 w 622"/>
                  <a:gd name="T33" fmla="*/ 620 h 622"/>
                  <a:gd name="T34" fmla="*/ 318 w 622"/>
                  <a:gd name="T35" fmla="*/ 622 h 622"/>
                  <a:gd name="T36" fmla="*/ 380 w 622"/>
                  <a:gd name="T37" fmla="*/ 614 h 622"/>
                  <a:gd name="T38" fmla="*/ 438 w 622"/>
                  <a:gd name="T39" fmla="*/ 594 h 622"/>
                  <a:gd name="T40" fmla="*/ 490 w 622"/>
                  <a:gd name="T41" fmla="*/ 564 h 622"/>
                  <a:gd name="T42" fmla="*/ 536 w 622"/>
                  <a:gd name="T43" fmla="*/ 526 h 622"/>
                  <a:gd name="T44" fmla="*/ 572 w 622"/>
                  <a:gd name="T45" fmla="*/ 478 h 622"/>
                  <a:gd name="T46" fmla="*/ 600 w 622"/>
                  <a:gd name="T47" fmla="*/ 426 h 622"/>
                  <a:gd name="T48" fmla="*/ 616 w 622"/>
                  <a:gd name="T49" fmla="*/ 366 h 622"/>
                  <a:gd name="T50" fmla="*/ 622 w 622"/>
                  <a:gd name="T51" fmla="*/ 304 h 622"/>
                  <a:gd name="T52" fmla="*/ 620 w 622"/>
                  <a:gd name="T53" fmla="*/ 272 h 622"/>
                  <a:gd name="T54" fmla="*/ 606 w 622"/>
                  <a:gd name="T55" fmla="*/ 212 h 622"/>
                  <a:gd name="T56" fmla="*/ 580 w 622"/>
                  <a:gd name="T57" fmla="*/ 156 h 622"/>
                  <a:gd name="T58" fmla="*/ 546 w 622"/>
                  <a:gd name="T59" fmla="*/ 108 h 622"/>
                  <a:gd name="T60" fmla="*/ 502 w 622"/>
                  <a:gd name="T61" fmla="*/ 66 h 622"/>
                  <a:gd name="T62" fmla="*/ 452 w 622"/>
                  <a:gd name="T63" fmla="*/ 34 h 622"/>
                  <a:gd name="T64" fmla="*/ 396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0" y="6"/>
                    </a:lnTo>
                    <a:lnTo>
                      <a:pt x="212" y="16"/>
                    </a:lnTo>
                    <a:lnTo>
                      <a:pt x="182" y="26"/>
                    </a:lnTo>
                    <a:lnTo>
                      <a:pt x="156" y="40"/>
                    </a:lnTo>
                    <a:lnTo>
                      <a:pt x="130" y="56"/>
                    </a:lnTo>
                    <a:lnTo>
                      <a:pt x="106" y="74"/>
                    </a:lnTo>
                    <a:lnTo>
                      <a:pt x="86" y="96"/>
                    </a:lnTo>
                    <a:lnTo>
                      <a:pt x="66" y="118"/>
                    </a:lnTo>
                    <a:lnTo>
                      <a:pt x="48" y="142"/>
                    </a:lnTo>
                    <a:lnTo>
                      <a:pt x="34" y="168"/>
                    </a:lnTo>
                    <a:lnTo>
                      <a:pt x="20" y="196"/>
                    </a:lnTo>
                    <a:lnTo>
                      <a:pt x="12" y="224"/>
                    </a:lnTo>
                    <a:lnTo>
                      <a:pt x="4" y="254"/>
                    </a:lnTo>
                    <a:lnTo>
                      <a:pt x="0" y="286"/>
                    </a:lnTo>
                    <a:lnTo>
                      <a:pt x="0" y="318"/>
                    </a:lnTo>
                    <a:lnTo>
                      <a:pt x="0" y="318"/>
                    </a:lnTo>
                    <a:lnTo>
                      <a:pt x="2" y="350"/>
                    </a:lnTo>
                    <a:lnTo>
                      <a:pt x="6" y="380"/>
                    </a:lnTo>
                    <a:lnTo>
                      <a:pt x="16" y="410"/>
                    </a:lnTo>
                    <a:lnTo>
                      <a:pt x="26" y="438"/>
                    </a:lnTo>
                    <a:lnTo>
                      <a:pt x="40" y="464"/>
                    </a:lnTo>
                    <a:lnTo>
                      <a:pt x="56" y="490"/>
                    </a:lnTo>
                    <a:lnTo>
                      <a:pt x="74" y="514"/>
                    </a:lnTo>
                    <a:lnTo>
                      <a:pt x="96" y="536"/>
                    </a:lnTo>
                    <a:lnTo>
                      <a:pt x="118" y="554"/>
                    </a:lnTo>
                    <a:lnTo>
                      <a:pt x="142" y="572"/>
                    </a:lnTo>
                    <a:lnTo>
                      <a:pt x="168" y="588"/>
                    </a:lnTo>
                    <a:lnTo>
                      <a:pt x="196" y="600"/>
                    </a:lnTo>
                    <a:lnTo>
                      <a:pt x="224" y="610"/>
                    </a:lnTo>
                    <a:lnTo>
                      <a:pt x="254" y="616"/>
                    </a:lnTo>
                    <a:lnTo>
                      <a:pt x="286" y="620"/>
                    </a:lnTo>
                    <a:lnTo>
                      <a:pt x="318" y="622"/>
                    </a:lnTo>
                    <a:lnTo>
                      <a:pt x="318" y="622"/>
                    </a:lnTo>
                    <a:lnTo>
                      <a:pt x="350" y="620"/>
                    </a:lnTo>
                    <a:lnTo>
                      <a:pt x="380" y="614"/>
                    </a:lnTo>
                    <a:lnTo>
                      <a:pt x="410" y="606"/>
                    </a:lnTo>
                    <a:lnTo>
                      <a:pt x="438" y="594"/>
                    </a:lnTo>
                    <a:lnTo>
                      <a:pt x="464" y="580"/>
                    </a:lnTo>
                    <a:lnTo>
                      <a:pt x="490" y="564"/>
                    </a:lnTo>
                    <a:lnTo>
                      <a:pt x="514" y="546"/>
                    </a:lnTo>
                    <a:lnTo>
                      <a:pt x="536" y="526"/>
                    </a:lnTo>
                    <a:lnTo>
                      <a:pt x="554" y="502"/>
                    </a:lnTo>
                    <a:lnTo>
                      <a:pt x="572" y="478"/>
                    </a:lnTo>
                    <a:lnTo>
                      <a:pt x="588" y="452"/>
                    </a:lnTo>
                    <a:lnTo>
                      <a:pt x="600" y="426"/>
                    </a:lnTo>
                    <a:lnTo>
                      <a:pt x="610" y="396"/>
                    </a:lnTo>
                    <a:lnTo>
                      <a:pt x="616" y="366"/>
                    </a:lnTo>
                    <a:lnTo>
                      <a:pt x="620" y="336"/>
                    </a:lnTo>
                    <a:lnTo>
                      <a:pt x="622" y="304"/>
                    </a:lnTo>
                    <a:lnTo>
                      <a:pt x="622" y="304"/>
                    </a:lnTo>
                    <a:lnTo>
                      <a:pt x="620" y="272"/>
                    </a:lnTo>
                    <a:lnTo>
                      <a:pt x="614" y="240"/>
                    </a:lnTo>
                    <a:lnTo>
                      <a:pt x="606" y="212"/>
                    </a:lnTo>
                    <a:lnTo>
                      <a:pt x="594" y="182"/>
                    </a:lnTo>
                    <a:lnTo>
                      <a:pt x="580" y="156"/>
                    </a:lnTo>
                    <a:lnTo>
                      <a:pt x="564" y="130"/>
                    </a:lnTo>
                    <a:lnTo>
                      <a:pt x="546" y="108"/>
                    </a:lnTo>
                    <a:lnTo>
                      <a:pt x="526" y="86"/>
                    </a:lnTo>
                    <a:lnTo>
                      <a:pt x="502" y="66"/>
                    </a:lnTo>
                    <a:lnTo>
                      <a:pt x="478" y="48"/>
                    </a:lnTo>
                    <a:lnTo>
                      <a:pt x="452" y="34"/>
                    </a:lnTo>
                    <a:lnTo>
                      <a:pt x="424" y="20"/>
                    </a:lnTo>
                    <a:lnTo>
                      <a:pt x="396" y="12"/>
                    </a:lnTo>
                    <a:lnTo>
                      <a:pt x="366" y="4"/>
                    </a:lnTo>
                    <a:lnTo>
                      <a:pt x="336" y="0"/>
                    </a:lnTo>
                    <a:lnTo>
                      <a:pt x="304" y="0"/>
                    </a:lnTo>
                    <a:close/>
                  </a:path>
                </a:pathLst>
              </a:custGeom>
              <a:solidFill>
                <a:schemeClr val="tx1"/>
              </a:solidFill>
              <a:ln>
                <a:noFill/>
              </a:ln>
              <a:effectLst>
                <a:glow rad="228600">
                  <a:schemeClr val="accent5">
                    <a:satMod val="175000"/>
                    <a:alpha val="40000"/>
                  </a:scheme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dirty="0">
                  <a:solidFill>
                    <a:prstClr val="black"/>
                  </a:solidFill>
                  <a:latin typeface="Calibri" panose="020F0502020204030204"/>
                </a:endParaRPr>
              </a:p>
            </p:txBody>
          </p:sp>
          <p:sp>
            <p:nvSpPr>
              <p:cNvPr id="11" name="Freeform 23"/>
              <p:cNvSpPr>
                <a:spLocks/>
              </p:cNvSpPr>
              <p:nvPr/>
            </p:nvSpPr>
            <p:spPr bwMode="auto">
              <a:xfrm>
                <a:off x="3109913" y="3849688"/>
                <a:ext cx="720725" cy="720725"/>
              </a:xfrm>
              <a:custGeom>
                <a:avLst/>
                <a:gdLst>
                  <a:gd name="T0" fmla="*/ 222 w 454"/>
                  <a:gd name="T1" fmla="*/ 0 h 454"/>
                  <a:gd name="T2" fmla="*/ 176 w 454"/>
                  <a:gd name="T3" fmla="*/ 6 h 454"/>
                  <a:gd name="T4" fmla="*/ 134 w 454"/>
                  <a:gd name="T5" fmla="*/ 20 h 454"/>
                  <a:gd name="T6" fmla="*/ 96 w 454"/>
                  <a:gd name="T7" fmla="*/ 42 h 454"/>
                  <a:gd name="T8" fmla="*/ 62 w 454"/>
                  <a:gd name="T9" fmla="*/ 70 h 454"/>
                  <a:gd name="T10" fmla="*/ 36 w 454"/>
                  <a:gd name="T11" fmla="*/ 104 h 454"/>
                  <a:gd name="T12" fmla="*/ 16 w 454"/>
                  <a:gd name="T13" fmla="*/ 142 h 454"/>
                  <a:gd name="T14" fmla="*/ 4 w 454"/>
                  <a:gd name="T15" fmla="*/ 186 h 454"/>
                  <a:gd name="T16" fmla="*/ 0 w 454"/>
                  <a:gd name="T17" fmla="*/ 232 h 454"/>
                  <a:gd name="T18" fmla="*/ 2 w 454"/>
                  <a:gd name="T19" fmla="*/ 254 h 454"/>
                  <a:gd name="T20" fmla="*/ 12 w 454"/>
                  <a:gd name="T21" fmla="*/ 298 h 454"/>
                  <a:gd name="T22" fmla="*/ 30 w 454"/>
                  <a:gd name="T23" fmla="*/ 338 h 454"/>
                  <a:gd name="T24" fmla="*/ 54 w 454"/>
                  <a:gd name="T25" fmla="*/ 374 h 454"/>
                  <a:gd name="T26" fmla="*/ 86 w 454"/>
                  <a:gd name="T27" fmla="*/ 404 h 454"/>
                  <a:gd name="T28" fmla="*/ 122 w 454"/>
                  <a:gd name="T29" fmla="*/ 428 h 454"/>
                  <a:gd name="T30" fmla="*/ 164 w 454"/>
                  <a:gd name="T31" fmla="*/ 444 h 454"/>
                  <a:gd name="T32" fmla="*/ 208 w 454"/>
                  <a:gd name="T33" fmla="*/ 452 h 454"/>
                  <a:gd name="T34" fmla="*/ 232 w 454"/>
                  <a:gd name="T35" fmla="*/ 454 h 454"/>
                  <a:gd name="T36" fmla="*/ 276 w 454"/>
                  <a:gd name="T37" fmla="*/ 448 h 454"/>
                  <a:gd name="T38" fmla="*/ 320 w 454"/>
                  <a:gd name="T39" fmla="*/ 434 h 454"/>
                  <a:gd name="T40" fmla="*/ 358 w 454"/>
                  <a:gd name="T41" fmla="*/ 412 h 454"/>
                  <a:gd name="T42" fmla="*/ 390 w 454"/>
                  <a:gd name="T43" fmla="*/ 384 h 454"/>
                  <a:gd name="T44" fmla="*/ 418 w 454"/>
                  <a:gd name="T45" fmla="*/ 348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398 w 454"/>
                  <a:gd name="T59" fmla="*/ 78 h 454"/>
                  <a:gd name="T60" fmla="*/ 366 w 454"/>
                  <a:gd name="T61" fmla="*/ 48 h 454"/>
                  <a:gd name="T62" fmla="*/ 330 w 454"/>
                  <a:gd name="T63" fmla="*/ 24 h 454"/>
                  <a:gd name="T64" fmla="*/ 288 w 454"/>
                  <a:gd name="T65" fmla="*/ 8 h 454"/>
                  <a:gd name="T66" fmla="*/ 244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198" y="2"/>
                    </a:lnTo>
                    <a:lnTo>
                      <a:pt x="176" y="6"/>
                    </a:lnTo>
                    <a:lnTo>
                      <a:pt x="154" y="12"/>
                    </a:lnTo>
                    <a:lnTo>
                      <a:pt x="134" y="20"/>
                    </a:lnTo>
                    <a:lnTo>
                      <a:pt x="114" y="30"/>
                    </a:lnTo>
                    <a:lnTo>
                      <a:pt x="96" y="42"/>
                    </a:lnTo>
                    <a:lnTo>
                      <a:pt x="78" y="54"/>
                    </a:lnTo>
                    <a:lnTo>
                      <a:pt x="62" y="70"/>
                    </a:lnTo>
                    <a:lnTo>
                      <a:pt x="48" y="86"/>
                    </a:lnTo>
                    <a:lnTo>
                      <a:pt x="36" y="104"/>
                    </a:lnTo>
                    <a:lnTo>
                      <a:pt x="24" y="122"/>
                    </a:lnTo>
                    <a:lnTo>
                      <a:pt x="16" y="142"/>
                    </a:lnTo>
                    <a:lnTo>
                      <a:pt x="8" y="164"/>
                    </a:lnTo>
                    <a:lnTo>
                      <a:pt x="4" y="186"/>
                    </a:lnTo>
                    <a:lnTo>
                      <a:pt x="0" y="208"/>
                    </a:lnTo>
                    <a:lnTo>
                      <a:pt x="0" y="232"/>
                    </a:lnTo>
                    <a:lnTo>
                      <a:pt x="0" y="232"/>
                    </a:lnTo>
                    <a:lnTo>
                      <a:pt x="2" y="254"/>
                    </a:lnTo>
                    <a:lnTo>
                      <a:pt x="6" y="278"/>
                    </a:lnTo>
                    <a:lnTo>
                      <a:pt x="12" y="298"/>
                    </a:lnTo>
                    <a:lnTo>
                      <a:pt x="20" y="320"/>
                    </a:lnTo>
                    <a:lnTo>
                      <a:pt x="30" y="338"/>
                    </a:lnTo>
                    <a:lnTo>
                      <a:pt x="42" y="358"/>
                    </a:lnTo>
                    <a:lnTo>
                      <a:pt x="54" y="374"/>
                    </a:lnTo>
                    <a:lnTo>
                      <a:pt x="70" y="390"/>
                    </a:lnTo>
                    <a:lnTo>
                      <a:pt x="86" y="404"/>
                    </a:lnTo>
                    <a:lnTo>
                      <a:pt x="104" y="418"/>
                    </a:lnTo>
                    <a:lnTo>
                      <a:pt x="122" y="428"/>
                    </a:lnTo>
                    <a:lnTo>
                      <a:pt x="142" y="438"/>
                    </a:lnTo>
                    <a:lnTo>
                      <a:pt x="164" y="444"/>
                    </a:lnTo>
                    <a:lnTo>
                      <a:pt x="186" y="450"/>
                    </a:lnTo>
                    <a:lnTo>
                      <a:pt x="208" y="452"/>
                    </a:lnTo>
                    <a:lnTo>
                      <a:pt x="232" y="454"/>
                    </a:lnTo>
                    <a:lnTo>
                      <a:pt x="232" y="454"/>
                    </a:lnTo>
                    <a:lnTo>
                      <a:pt x="254" y="452"/>
                    </a:lnTo>
                    <a:lnTo>
                      <a:pt x="276" y="448"/>
                    </a:lnTo>
                    <a:lnTo>
                      <a:pt x="298" y="442"/>
                    </a:lnTo>
                    <a:lnTo>
                      <a:pt x="320" y="434"/>
                    </a:lnTo>
                    <a:lnTo>
                      <a:pt x="338" y="424"/>
                    </a:lnTo>
                    <a:lnTo>
                      <a:pt x="358" y="412"/>
                    </a:lnTo>
                    <a:lnTo>
                      <a:pt x="374" y="398"/>
                    </a:lnTo>
                    <a:lnTo>
                      <a:pt x="390" y="384"/>
                    </a:lnTo>
                    <a:lnTo>
                      <a:pt x="404" y="366"/>
                    </a:lnTo>
                    <a:lnTo>
                      <a:pt x="418" y="348"/>
                    </a:lnTo>
                    <a:lnTo>
                      <a:pt x="428" y="330"/>
                    </a:lnTo>
                    <a:lnTo>
                      <a:pt x="438" y="310"/>
                    </a:lnTo>
                    <a:lnTo>
                      <a:pt x="444" y="288"/>
                    </a:lnTo>
                    <a:lnTo>
                      <a:pt x="450" y="268"/>
                    </a:lnTo>
                    <a:lnTo>
                      <a:pt x="452" y="244"/>
                    </a:lnTo>
                    <a:lnTo>
                      <a:pt x="454" y="222"/>
                    </a:lnTo>
                    <a:lnTo>
                      <a:pt x="454" y="222"/>
                    </a:lnTo>
                    <a:lnTo>
                      <a:pt x="452" y="198"/>
                    </a:lnTo>
                    <a:lnTo>
                      <a:pt x="448" y="176"/>
                    </a:lnTo>
                    <a:lnTo>
                      <a:pt x="442" y="154"/>
                    </a:lnTo>
                    <a:lnTo>
                      <a:pt x="434" y="134"/>
                    </a:lnTo>
                    <a:lnTo>
                      <a:pt x="424" y="114"/>
                    </a:lnTo>
                    <a:lnTo>
                      <a:pt x="412" y="96"/>
                    </a:lnTo>
                    <a:lnTo>
                      <a:pt x="398" y="78"/>
                    </a:lnTo>
                    <a:lnTo>
                      <a:pt x="384" y="62"/>
                    </a:lnTo>
                    <a:lnTo>
                      <a:pt x="366" y="48"/>
                    </a:lnTo>
                    <a:lnTo>
                      <a:pt x="348" y="36"/>
                    </a:lnTo>
                    <a:lnTo>
                      <a:pt x="330" y="24"/>
                    </a:lnTo>
                    <a:lnTo>
                      <a:pt x="310" y="16"/>
                    </a:lnTo>
                    <a:lnTo>
                      <a:pt x="288" y="8"/>
                    </a:lnTo>
                    <a:lnTo>
                      <a:pt x="268" y="4"/>
                    </a:lnTo>
                    <a:lnTo>
                      <a:pt x="244" y="0"/>
                    </a:lnTo>
                    <a:lnTo>
                      <a:pt x="22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ctr" anchorCtr="0" compatLnSpc="1">
                <a:prstTxWarp prst="textNoShape">
                  <a:avLst/>
                </a:prstTxWarp>
              </a:bodyPr>
              <a:lstStyle/>
              <a:p>
                <a:pPr algn="ctr" defTabSz="914126"/>
                <a:r>
                  <a:rPr lang="en-US" sz="4800" dirty="0">
                    <a:solidFill>
                      <a:prstClr val="black"/>
                    </a:solidFill>
                    <a:latin typeface="Calibri" panose="020F0502020204030204"/>
                  </a:rPr>
                  <a:t>3</a:t>
                </a:r>
              </a:p>
            </p:txBody>
          </p:sp>
        </p:grpSp>
      </p:grpSp>
      <p:pic>
        <p:nvPicPr>
          <p:cNvPr id="4098" name="Picture 2" descr="Architect, builder, designer, engineer, engineering icon">
            <a:extLst>
              <a:ext uri="{FF2B5EF4-FFF2-40B4-BE49-F238E27FC236}">
                <a16:creationId xmlns:a16="http://schemas.microsoft.com/office/drawing/2014/main" id="{07C4A06D-5B46-4222-968A-6397E393D030}"/>
              </a:ext>
            </a:extLst>
          </p:cNvPr>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9984333" y="321748"/>
            <a:ext cx="1691640" cy="1691640"/>
          </a:xfrm>
          <a:prstGeom prst="rect">
            <a:avLst/>
          </a:prstGeom>
          <a:noFill/>
          <a:extLst>
            <a:ext uri="{909E8E84-426E-40DD-AFC4-6F175D3DCCD1}">
              <a14:hiddenFill xmlns:a14="http://schemas.microsoft.com/office/drawing/2010/main">
                <a:solidFill>
                  <a:srgbClr val="FFFFFF"/>
                </a:solidFill>
              </a14:hiddenFill>
            </a:ext>
          </a:extLst>
        </p:spPr>
      </p:pic>
      <p:sp>
        <p:nvSpPr>
          <p:cNvPr id="25" name="Text Placeholder 2">
            <a:extLst>
              <a:ext uri="{FF2B5EF4-FFF2-40B4-BE49-F238E27FC236}">
                <a16:creationId xmlns:a16="http://schemas.microsoft.com/office/drawing/2014/main" id="{322A9FC1-C487-431C-ADE1-AECE4A01D871}"/>
              </a:ext>
            </a:extLst>
          </p:cNvPr>
          <p:cNvSpPr>
            <a:spLocks noGrp="1"/>
          </p:cNvSpPr>
          <p:nvPr>
            <p:ph type="body" idx="1"/>
          </p:nvPr>
        </p:nvSpPr>
        <p:spPr>
          <a:xfrm>
            <a:off x="1524002" y="5102526"/>
            <a:ext cx="8067983" cy="1069675"/>
          </a:xfrm>
        </p:spPr>
        <p:txBody>
          <a:bodyPr>
            <a:normAutofit/>
          </a:bodyPr>
          <a:lstStyle/>
          <a:p>
            <a:pPr algn="ctr"/>
            <a:r>
              <a:rPr lang="en-US" sz="3200" dirty="0"/>
              <a:t>Feature Engineering</a:t>
            </a:r>
          </a:p>
        </p:txBody>
      </p:sp>
      <p:sp>
        <p:nvSpPr>
          <p:cNvPr id="28" name="Title 1">
            <a:extLst>
              <a:ext uri="{FF2B5EF4-FFF2-40B4-BE49-F238E27FC236}">
                <a16:creationId xmlns:a16="http://schemas.microsoft.com/office/drawing/2014/main" id="{5FE174B0-0AC2-4984-9BCF-9F0673F030FC}"/>
              </a:ext>
            </a:extLst>
          </p:cNvPr>
          <p:cNvSpPr>
            <a:spLocks noGrp="1"/>
          </p:cNvSpPr>
          <p:nvPr>
            <p:ph type="title"/>
          </p:nvPr>
        </p:nvSpPr>
        <p:spPr>
          <a:xfrm>
            <a:off x="1524002" y="1905000"/>
            <a:ext cx="8067983" cy="2667000"/>
          </a:xfrm>
        </p:spPr>
        <p:txBody>
          <a:bodyPr/>
          <a:lstStyle/>
          <a:p>
            <a:pPr algn="ctr"/>
            <a:r>
              <a:rPr lang="en-US" dirty="0"/>
              <a:t>Exploratory Data Analysis</a:t>
            </a:r>
          </a:p>
        </p:txBody>
      </p:sp>
    </p:spTree>
    <p:extLst>
      <p:ext uri="{BB962C8B-B14F-4D97-AF65-F5344CB8AC3E}">
        <p14:creationId xmlns:p14="http://schemas.microsoft.com/office/powerpoint/2010/main" val="162872328"/>
      </p:ext>
    </p:extLst>
  </p:cSld>
  <p:clrMapOvr>
    <a:masterClrMapping/>
  </p:clrMapOvr>
  <p:transition spd="slow">
    <p:push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ACD5-1231-4912-A177-CF006C693941}"/>
              </a:ext>
            </a:extLst>
          </p:cNvPr>
          <p:cNvSpPr>
            <a:spLocks noGrp="1"/>
          </p:cNvSpPr>
          <p:nvPr>
            <p:ph type="title"/>
          </p:nvPr>
        </p:nvSpPr>
        <p:spPr/>
        <p:txBody>
          <a:bodyPr>
            <a:normAutofit/>
          </a:bodyPr>
          <a:lstStyle/>
          <a:p>
            <a:r>
              <a:rPr lang="en-US" sz="4000" dirty="0">
                <a:latin typeface="Nyala" panose="02000504070300020003" pitchFamily="2" charset="0"/>
              </a:rPr>
              <a:t>EXPLORATORY DATA ANALYSIS</a:t>
            </a:r>
          </a:p>
        </p:txBody>
      </p:sp>
      <p:sp>
        <p:nvSpPr>
          <p:cNvPr id="3" name="TextBox 2">
            <a:extLst>
              <a:ext uri="{FF2B5EF4-FFF2-40B4-BE49-F238E27FC236}">
                <a16:creationId xmlns:a16="http://schemas.microsoft.com/office/drawing/2014/main" id="{AD71EFAE-6B21-49A7-9B9A-DDCECE884644}"/>
              </a:ext>
            </a:extLst>
          </p:cNvPr>
          <p:cNvSpPr txBox="1"/>
          <p:nvPr/>
        </p:nvSpPr>
        <p:spPr>
          <a:xfrm>
            <a:off x="1522811" y="1445406"/>
            <a:ext cx="3739853" cy="5355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3200" dirty="0">
                <a:solidFill>
                  <a:prstClr val="white"/>
                </a:solidFill>
                <a:latin typeface="Nyala" panose="02000504070300020003" pitchFamily="2" charset="0"/>
              </a:rPr>
              <a:t>Feature Engineering</a:t>
            </a:r>
            <a:endPar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endParaRPr>
          </a:p>
        </p:txBody>
      </p:sp>
      <p:grpSp>
        <p:nvGrpSpPr>
          <p:cNvPr id="34" name="Group 33">
            <a:extLst>
              <a:ext uri="{FF2B5EF4-FFF2-40B4-BE49-F238E27FC236}">
                <a16:creationId xmlns:a16="http://schemas.microsoft.com/office/drawing/2014/main" id="{E50104CB-3339-4EB2-B37B-48F39089D750}"/>
              </a:ext>
            </a:extLst>
          </p:cNvPr>
          <p:cNvGrpSpPr/>
          <p:nvPr/>
        </p:nvGrpSpPr>
        <p:grpSpPr>
          <a:xfrm>
            <a:off x="2584174" y="2500170"/>
            <a:ext cx="7284755" cy="1701127"/>
            <a:chOff x="1838224" y="2377962"/>
            <a:chExt cx="6777873" cy="1355053"/>
          </a:xfrm>
          <a:effectLst>
            <a:glow rad="63500">
              <a:schemeClr val="accent5">
                <a:satMod val="175000"/>
                <a:alpha val="40000"/>
              </a:schemeClr>
            </a:glow>
          </a:effectLst>
        </p:grpSpPr>
        <p:grpSp>
          <p:nvGrpSpPr>
            <p:cNvPr id="18" name="Group 17">
              <a:extLst>
                <a:ext uri="{FF2B5EF4-FFF2-40B4-BE49-F238E27FC236}">
                  <a16:creationId xmlns:a16="http://schemas.microsoft.com/office/drawing/2014/main" id="{F7FDD753-BA42-40C9-A090-1B78D2B95D0E}"/>
                </a:ext>
              </a:extLst>
            </p:cNvPr>
            <p:cNvGrpSpPr/>
            <p:nvPr/>
          </p:nvGrpSpPr>
          <p:grpSpPr>
            <a:xfrm>
              <a:off x="1838224" y="2377962"/>
              <a:ext cx="1282223" cy="1353768"/>
              <a:chOff x="2139884" y="2639505"/>
              <a:chExt cx="1395169" cy="1651838"/>
            </a:xfrm>
          </p:grpSpPr>
          <p:sp>
            <p:nvSpPr>
              <p:cNvPr id="12" name="Double Bracket 11">
                <a:extLst>
                  <a:ext uri="{FF2B5EF4-FFF2-40B4-BE49-F238E27FC236}">
                    <a16:creationId xmlns:a16="http://schemas.microsoft.com/office/drawing/2014/main" id="{082D0CDE-AE77-4BCA-BD42-438FA0FB6093}"/>
                  </a:ext>
                </a:extLst>
              </p:cNvPr>
              <p:cNvSpPr/>
              <p:nvPr/>
            </p:nvSpPr>
            <p:spPr>
              <a:xfrm>
                <a:off x="2139885" y="3429002"/>
                <a:ext cx="1395168" cy="862341"/>
              </a:xfrm>
              <a:prstGeom prst="bracketPair">
                <a:avLst/>
              </a:prstGeom>
              <a:ln w="57150">
                <a:solidFill>
                  <a:schemeClr val="accent5"/>
                </a:solidFill>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400" dirty="0">
                    <a:latin typeface="Nyala" panose="02000504070300020003" pitchFamily="2" charset="0"/>
                  </a:rPr>
                  <a:t> 28</a:t>
                </a:r>
              </a:p>
              <a:p>
                <a:pPr algn="ctr"/>
                <a:r>
                  <a:rPr lang="en-US" sz="2000" dirty="0">
                    <a:latin typeface="Nyala" panose="02000504070300020003" pitchFamily="2" charset="0"/>
                  </a:rPr>
                  <a:t>Column</a:t>
                </a:r>
              </a:p>
            </p:txBody>
          </p:sp>
          <p:sp>
            <p:nvSpPr>
              <p:cNvPr id="13" name="TextBox 12">
                <a:extLst>
                  <a:ext uri="{FF2B5EF4-FFF2-40B4-BE49-F238E27FC236}">
                    <a16:creationId xmlns:a16="http://schemas.microsoft.com/office/drawing/2014/main" id="{CDC65430-0C23-4636-AAB5-12F53AAA3D7F}"/>
                  </a:ext>
                </a:extLst>
              </p:cNvPr>
              <p:cNvSpPr txBox="1"/>
              <p:nvPr/>
            </p:nvSpPr>
            <p:spPr>
              <a:xfrm>
                <a:off x="2139884" y="2639505"/>
                <a:ext cx="1395168" cy="646331"/>
              </a:xfrm>
              <a:prstGeom prst="flowChartAlternateProcess">
                <a:avLst/>
              </a:prstGeom>
              <a:solidFill>
                <a:schemeClr val="accent6">
                  <a:lumMod val="50000"/>
                </a:schemeClr>
              </a:solidFill>
              <a:ln w="57150">
                <a:solidFill>
                  <a:schemeClr val="accent5"/>
                </a:solidFill>
                <a:miter lim="800000"/>
                <a:tailEnd type="none"/>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ctr"/>
              </a:lstStyle>
              <a:p>
                <a:r>
                  <a:rPr lang="en-US" dirty="0">
                    <a:effectLst/>
                    <a:latin typeface="Nyala" panose="02000504070300020003" pitchFamily="2" charset="0"/>
                  </a:rPr>
                  <a:t>Initial Features</a:t>
                </a:r>
              </a:p>
            </p:txBody>
          </p:sp>
        </p:grpSp>
        <p:grpSp>
          <p:nvGrpSpPr>
            <p:cNvPr id="19" name="Group 18">
              <a:extLst>
                <a:ext uri="{FF2B5EF4-FFF2-40B4-BE49-F238E27FC236}">
                  <a16:creationId xmlns:a16="http://schemas.microsoft.com/office/drawing/2014/main" id="{6F2BC153-8F02-4F61-B395-D183602DDD23}"/>
                </a:ext>
              </a:extLst>
            </p:cNvPr>
            <p:cNvGrpSpPr/>
            <p:nvPr/>
          </p:nvGrpSpPr>
          <p:grpSpPr>
            <a:xfrm>
              <a:off x="3670107" y="2377962"/>
              <a:ext cx="1282223" cy="1353768"/>
              <a:chOff x="3668599" y="2641073"/>
              <a:chExt cx="1395169" cy="1651838"/>
            </a:xfrm>
          </p:grpSpPr>
          <p:sp>
            <p:nvSpPr>
              <p:cNvPr id="15" name="Double Bracket 14">
                <a:extLst>
                  <a:ext uri="{FF2B5EF4-FFF2-40B4-BE49-F238E27FC236}">
                    <a16:creationId xmlns:a16="http://schemas.microsoft.com/office/drawing/2014/main" id="{14086C62-98D6-462A-9432-5610DB3329C0}"/>
                  </a:ext>
                </a:extLst>
              </p:cNvPr>
              <p:cNvSpPr/>
              <p:nvPr/>
            </p:nvSpPr>
            <p:spPr>
              <a:xfrm>
                <a:off x="3668600" y="3430570"/>
                <a:ext cx="1395168" cy="862341"/>
              </a:xfrm>
              <a:prstGeom prst="bracketPair">
                <a:avLst/>
              </a:prstGeom>
              <a:ln w="5715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000" dirty="0">
                    <a:latin typeface="Nyala" panose="02000504070300020003" pitchFamily="2" charset="0"/>
                  </a:rPr>
                  <a:t> </a:t>
                </a:r>
                <a:r>
                  <a:rPr lang="en-US" sz="2400" dirty="0">
                    <a:latin typeface="Nyala" panose="02000504070300020003" pitchFamily="2" charset="0"/>
                  </a:rPr>
                  <a:t>13</a:t>
                </a:r>
              </a:p>
              <a:p>
                <a:pPr algn="ctr"/>
                <a:r>
                  <a:rPr lang="en-US" sz="2000" dirty="0">
                    <a:latin typeface="Nyala" panose="02000504070300020003" pitchFamily="2" charset="0"/>
                  </a:rPr>
                  <a:t>Column</a:t>
                </a:r>
              </a:p>
            </p:txBody>
          </p:sp>
          <p:sp>
            <p:nvSpPr>
              <p:cNvPr id="17" name="TextBox 16">
                <a:extLst>
                  <a:ext uri="{FF2B5EF4-FFF2-40B4-BE49-F238E27FC236}">
                    <a16:creationId xmlns:a16="http://schemas.microsoft.com/office/drawing/2014/main" id="{A3F9B997-2DB4-4048-8BC9-7C2E970FF66C}"/>
                  </a:ext>
                </a:extLst>
              </p:cNvPr>
              <p:cNvSpPr txBox="1"/>
              <p:nvPr/>
            </p:nvSpPr>
            <p:spPr>
              <a:xfrm>
                <a:off x="3668599" y="2641073"/>
                <a:ext cx="1395168" cy="646331"/>
              </a:xfrm>
              <a:prstGeom prst="flowChartAlternateProcess">
                <a:avLst/>
              </a:prstGeom>
              <a:solidFill>
                <a:schemeClr val="accent6">
                  <a:lumMod val="50000"/>
                </a:schemeClr>
              </a:solidFill>
              <a:ln w="5715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ctr"/>
              </a:lstStyle>
              <a:p>
                <a:r>
                  <a:rPr lang="en-US" dirty="0">
                    <a:latin typeface="Nyala" panose="02000504070300020003" pitchFamily="2" charset="0"/>
                  </a:rPr>
                  <a:t>Supervised Learning</a:t>
                </a:r>
              </a:p>
            </p:txBody>
          </p:sp>
        </p:grpSp>
        <p:grpSp>
          <p:nvGrpSpPr>
            <p:cNvPr id="20" name="Group 19">
              <a:extLst>
                <a:ext uri="{FF2B5EF4-FFF2-40B4-BE49-F238E27FC236}">
                  <a16:creationId xmlns:a16="http://schemas.microsoft.com/office/drawing/2014/main" id="{9F585258-F213-420B-BCBB-A2DFD32904B1}"/>
                </a:ext>
              </a:extLst>
            </p:cNvPr>
            <p:cNvGrpSpPr/>
            <p:nvPr/>
          </p:nvGrpSpPr>
          <p:grpSpPr>
            <a:xfrm>
              <a:off x="5501990" y="2379247"/>
              <a:ext cx="1282223" cy="1353768"/>
              <a:chOff x="2139884" y="2639505"/>
              <a:chExt cx="1395169" cy="1651838"/>
            </a:xfrm>
          </p:grpSpPr>
          <p:sp>
            <p:nvSpPr>
              <p:cNvPr id="21" name="Double Bracket 20">
                <a:extLst>
                  <a:ext uri="{FF2B5EF4-FFF2-40B4-BE49-F238E27FC236}">
                    <a16:creationId xmlns:a16="http://schemas.microsoft.com/office/drawing/2014/main" id="{42A9A6FE-643A-474E-88D6-4217EA1C018E}"/>
                  </a:ext>
                </a:extLst>
              </p:cNvPr>
              <p:cNvSpPr/>
              <p:nvPr/>
            </p:nvSpPr>
            <p:spPr>
              <a:xfrm>
                <a:off x="2139885" y="3429002"/>
                <a:ext cx="1395168" cy="862341"/>
              </a:xfrm>
              <a:prstGeom prst="bracketPair">
                <a:avLst/>
              </a:prstGeom>
              <a:ln w="5715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400" dirty="0">
                    <a:latin typeface="Nyala" panose="02000504070300020003" pitchFamily="2" charset="0"/>
                  </a:rPr>
                  <a:t>31</a:t>
                </a:r>
              </a:p>
              <a:p>
                <a:pPr algn="ctr"/>
                <a:r>
                  <a:rPr lang="en-US" sz="2000" dirty="0">
                    <a:latin typeface="Nyala" panose="02000504070300020003" pitchFamily="2" charset="0"/>
                  </a:rPr>
                  <a:t>Column</a:t>
                </a:r>
              </a:p>
            </p:txBody>
          </p:sp>
          <p:sp>
            <p:nvSpPr>
              <p:cNvPr id="22" name="TextBox 21">
                <a:extLst>
                  <a:ext uri="{FF2B5EF4-FFF2-40B4-BE49-F238E27FC236}">
                    <a16:creationId xmlns:a16="http://schemas.microsoft.com/office/drawing/2014/main" id="{28ED7E2B-779C-432C-89E0-6D087FE64849}"/>
                  </a:ext>
                </a:extLst>
              </p:cNvPr>
              <p:cNvSpPr txBox="1"/>
              <p:nvPr/>
            </p:nvSpPr>
            <p:spPr>
              <a:xfrm>
                <a:off x="2139884" y="2639505"/>
                <a:ext cx="1395168" cy="646331"/>
              </a:xfrm>
              <a:prstGeom prst="flowChartAlternateProcess">
                <a:avLst/>
              </a:prstGeom>
              <a:solidFill>
                <a:schemeClr val="accent6">
                  <a:lumMod val="50000"/>
                </a:schemeClr>
              </a:solidFill>
              <a:ln w="5715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ctr"/>
              </a:lstStyle>
              <a:p>
                <a:r>
                  <a:rPr lang="en-US" dirty="0">
                    <a:latin typeface="Nyala" panose="02000504070300020003" pitchFamily="2" charset="0"/>
                  </a:rPr>
                  <a:t>Unsupervised Learning </a:t>
                </a:r>
              </a:p>
            </p:txBody>
          </p:sp>
        </p:grpSp>
        <p:grpSp>
          <p:nvGrpSpPr>
            <p:cNvPr id="23" name="Group 22">
              <a:extLst>
                <a:ext uri="{FF2B5EF4-FFF2-40B4-BE49-F238E27FC236}">
                  <a16:creationId xmlns:a16="http://schemas.microsoft.com/office/drawing/2014/main" id="{A2DE4F0E-611E-439D-BB7B-7CE1DC1E1674}"/>
                </a:ext>
              </a:extLst>
            </p:cNvPr>
            <p:cNvGrpSpPr/>
            <p:nvPr/>
          </p:nvGrpSpPr>
          <p:grpSpPr>
            <a:xfrm>
              <a:off x="7333874" y="2379247"/>
              <a:ext cx="1282223" cy="1353768"/>
              <a:chOff x="3668599" y="2641073"/>
              <a:chExt cx="1395169" cy="1651838"/>
            </a:xfrm>
          </p:grpSpPr>
          <p:sp>
            <p:nvSpPr>
              <p:cNvPr id="24" name="Double Bracket 23">
                <a:extLst>
                  <a:ext uri="{FF2B5EF4-FFF2-40B4-BE49-F238E27FC236}">
                    <a16:creationId xmlns:a16="http://schemas.microsoft.com/office/drawing/2014/main" id="{63EE296A-A567-4BFA-90E8-9F767DBC2F48}"/>
                  </a:ext>
                </a:extLst>
              </p:cNvPr>
              <p:cNvSpPr/>
              <p:nvPr/>
            </p:nvSpPr>
            <p:spPr>
              <a:xfrm>
                <a:off x="3668600" y="3430570"/>
                <a:ext cx="1395168" cy="862341"/>
              </a:xfrm>
              <a:prstGeom prst="bracketPair">
                <a:avLst/>
              </a:prstGeom>
              <a:ln w="5715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400" dirty="0">
                    <a:latin typeface="Nyala" panose="02000504070300020003" pitchFamily="2" charset="0"/>
                  </a:rPr>
                  <a:t> 2</a:t>
                </a:r>
              </a:p>
              <a:p>
                <a:pPr algn="ctr"/>
                <a:r>
                  <a:rPr lang="en-US" sz="2000" dirty="0">
                    <a:latin typeface="Nyala" panose="02000504070300020003" pitchFamily="2" charset="0"/>
                  </a:rPr>
                  <a:t>Column</a:t>
                </a:r>
              </a:p>
            </p:txBody>
          </p:sp>
          <p:sp>
            <p:nvSpPr>
              <p:cNvPr id="25" name="TextBox 24">
                <a:extLst>
                  <a:ext uri="{FF2B5EF4-FFF2-40B4-BE49-F238E27FC236}">
                    <a16:creationId xmlns:a16="http://schemas.microsoft.com/office/drawing/2014/main" id="{4AC93E2C-CA2E-4041-8DED-09B934191C2F}"/>
                  </a:ext>
                </a:extLst>
              </p:cNvPr>
              <p:cNvSpPr txBox="1"/>
              <p:nvPr/>
            </p:nvSpPr>
            <p:spPr>
              <a:xfrm>
                <a:off x="3668599" y="2641073"/>
                <a:ext cx="1395168" cy="646331"/>
              </a:xfrm>
              <a:prstGeom prst="flowChartAlternateProcess">
                <a:avLst/>
              </a:prstGeom>
              <a:solidFill>
                <a:schemeClr val="accent6">
                  <a:lumMod val="50000"/>
                </a:schemeClr>
              </a:solidFill>
              <a:ln w="5715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ctr"/>
              </a:lstStyle>
              <a:p>
                <a:r>
                  <a:rPr lang="en-US" dirty="0">
                    <a:latin typeface="Nyala" panose="02000504070300020003" pitchFamily="2" charset="0"/>
                  </a:rPr>
                  <a:t>NLP</a:t>
                </a:r>
              </a:p>
            </p:txBody>
          </p:sp>
        </p:grpSp>
      </p:grpSp>
      <p:sp>
        <p:nvSpPr>
          <p:cNvPr id="26" name="TextBox 25">
            <a:extLst>
              <a:ext uri="{FF2B5EF4-FFF2-40B4-BE49-F238E27FC236}">
                <a16:creationId xmlns:a16="http://schemas.microsoft.com/office/drawing/2014/main" id="{6FFA401C-BB92-48F4-93EB-A77FABBF22FB}"/>
              </a:ext>
            </a:extLst>
          </p:cNvPr>
          <p:cNvSpPr txBox="1"/>
          <p:nvPr/>
        </p:nvSpPr>
        <p:spPr>
          <a:xfrm>
            <a:off x="1838223" y="1941917"/>
            <a:ext cx="6777873" cy="369332"/>
          </a:xfrm>
          <a:prstGeom prst="rect">
            <a:avLst/>
          </a:prstGeom>
          <a:noFill/>
        </p:spPr>
        <p:txBody>
          <a:bodyPr wrap="square" rtlCol="0">
            <a:spAutoFit/>
          </a:bodyPr>
          <a:lstStyle/>
          <a:p>
            <a:pPr marL="342900" indent="-342900" algn="ctr">
              <a:lnSpc>
                <a:spcPct val="90000"/>
              </a:lnSpc>
              <a:buFont typeface="Arial" panose="020B0604020202020204" pitchFamily="34" charset="0"/>
              <a:buChar char="•"/>
            </a:pPr>
            <a:r>
              <a:rPr lang="en-US" sz="2000" dirty="0">
                <a:latin typeface="Nyala" panose="02000504070300020003" pitchFamily="2" charset="0"/>
              </a:rPr>
              <a:t>Number of columns changes based on the model working with</a:t>
            </a:r>
          </a:p>
        </p:txBody>
      </p:sp>
      <p:sp>
        <p:nvSpPr>
          <p:cNvPr id="29" name="TextBox 28">
            <a:extLst>
              <a:ext uri="{FF2B5EF4-FFF2-40B4-BE49-F238E27FC236}">
                <a16:creationId xmlns:a16="http://schemas.microsoft.com/office/drawing/2014/main" id="{2A309905-8A60-4773-8923-7937605DC91F}"/>
              </a:ext>
            </a:extLst>
          </p:cNvPr>
          <p:cNvSpPr txBox="1"/>
          <p:nvPr/>
        </p:nvSpPr>
        <p:spPr>
          <a:xfrm>
            <a:off x="1998480" y="4442122"/>
            <a:ext cx="8670709" cy="369332"/>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sz="2000" dirty="0">
                <a:latin typeface="Nyala" panose="02000504070300020003" pitchFamily="2" charset="0"/>
              </a:rPr>
              <a:t>New features created (Salary Range Difference &amp; Salary Range Mean &amp; Salary Class) </a:t>
            </a:r>
          </a:p>
        </p:txBody>
      </p:sp>
      <p:sp>
        <p:nvSpPr>
          <p:cNvPr id="31" name="TextBox 30">
            <a:extLst>
              <a:ext uri="{FF2B5EF4-FFF2-40B4-BE49-F238E27FC236}">
                <a16:creationId xmlns:a16="http://schemas.microsoft.com/office/drawing/2014/main" id="{B3E04D52-A3DB-4A95-A80F-4F8EE6A9B57B}"/>
              </a:ext>
            </a:extLst>
          </p:cNvPr>
          <p:cNvSpPr txBox="1"/>
          <p:nvPr/>
        </p:nvSpPr>
        <p:spPr>
          <a:xfrm>
            <a:off x="1998479" y="5469894"/>
            <a:ext cx="8670709" cy="369332"/>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sz="2000" dirty="0">
                <a:latin typeface="Nyala" panose="02000504070300020003" pitchFamily="2" charset="0"/>
              </a:rPr>
              <a:t>Year column </a:t>
            </a:r>
            <a:r>
              <a:rPr lang="en-US" sz="2000" dirty="0" err="1">
                <a:latin typeface="Nyala" panose="02000504070300020003" pitchFamily="2" charset="0"/>
              </a:rPr>
              <a:t>splitted</a:t>
            </a:r>
            <a:r>
              <a:rPr lang="en-US" sz="2000" dirty="0">
                <a:latin typeface="Nyala" panose="02000504070300020003" pitchFamily="2" charset="0"/>
              </a:rPr>
              <a:t> into different columns</a:t>
            </a:r>
          </a:p>
        </p:txBody>
      </p:sp>
      <p:sp>
        <p:nvSpPr>
          <p:cNvPr id="33" name="TextBox 32">
            <a:extLst>
              <a:ext uri="{FF2B5EF4-FFF2-40B4-BE49-F238E27FC236}">
                <a16:creationId xmlns:a16="http://schemas.microsoft.com/office/drawing/2014/main" id="{F7E165EA-0FC9-4C9E-B3DC-8F41614377C7}"/>
              </a:ext>
            </a:extLst>
          </p:cNvPr>
          <p:cNvSpPr txBox="1"/>
          <p:nvPr/>
        </p:nvSpPr>
        <p:spPr>
          <a:xfrm>
            <a:off x="1998478" y="5983779"/>
            <a:ext cx="8670709" cy="369332"/>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sz="2000" dirty="0">
                <a:latin typeface="Nyala" panose="02000504070300020003" pitchFamily="2" charset="0"/>
              </a:rPr>
              <a:t>Unnecessarily columns and rows removed </a:t>
            </a:r>
          </a:p>
        </p:txBody>
      </p:sp>
      <p:sp>
        <p:nvSpPr>
          <p:cNvPr id="36" name="TextBox 35">
            <a:extLst>
              <a:ext uri="{FF2B5EF4-FFF2-40B4-BE49-F238E27FC236}">
                <a16:creationId xmlns:a16="http://schemas.microsoft.com/office/drawing/2014/main" id="{390B58A4-A63F-468C-AAF9-8AC83C69EF55}"/>
              </a:ext>
            </a:extLst>
          </p:cNvPr>
          <p:cNvSpPr txBox="1"/>
          <p:nvPr/>
        </p:nvSpPr>
        <p:spPr>
          <a:xfrm>
            <a:off x="1998477" y="4956008"/>
            <a:ext cx="8670709" cy="369332"/>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sz="2000" dirty="0">
                <a:latin typeface="Nyala" panose="02000504070300020003" pitchFamily="2" charset="0"/>
              </a:rPr>
              <a:t>Dummy columns created</a:t>
            </a:r>
          </a:p>
        </p:txBody>
      </p:sp>
    </p:spTree>
    <p:extLst>
      <p:ext uri="{BB962C8B-B14F-4D97-AF65-F5344CB8AC3E}">
        <p14:creationId xmlns:p14="http://schemas.microsoft.com/office/powerpoint/2010/main" val="3596085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8C51D75-FD9C-4D07-AA2B-F6E375634566}"/>
              </a:ext>
            </a:extLst>
          </p:cNvPr>
          <p:cNvGrpSpPr/>
          <p:nvPr/>
        </p:nvGrpSpPr>
        <p:grpSpPr>
          <a:xfrm>
            <a:off x="6832790" y="1814107"/>
            <a:ext cx="10279559" cy="10086000"/>
            <a:chOff x="2976563" y="368300"/>
            <a:chExt cx="6238875" cy="6121400"/>
          </a:xfrm>
        </p:grpSpPr>
        <p:grpSp>
          <p:nvGrpSpPr>
            <p:cNvPr id="5" name="Group 4">
              <a:extLst>
                <a:ext uri="{FF2B5EF4-FFF2-40B4-BE49-F238E27FC236}">
                  <a16:creationId xmlns:a16="http://schemas.microsoft.com/office/drawing/2014/main" id="{50890C8E-5C58-4645-8CB6-03151C92633A}"/>
                </a:ext>
              </a:extLst>
            </p:cNvPr>
            <p:cNvGrpSpPr/>
            <p:nvPr/>
          </p:nvGrpSpPr>
          <p:grpSpPr>
            <a:xfrm>
              <a:off x="3484563" y="368300"/>
              <a:ext cx="2627313" cy="3021013"/>
              <a:chOff x="3484563" y="368300"/>
              <a:chExt cx="2627313" cy="3021013"/>
            </a:xfrm>
          </p:grpSpPr>
          <p:sp>
            <p:nvSpPr>
              <p:cNvPr id="18" name="Freeform 7">
                <a:extLst>
                  <a:ext uri="{FF2B5EF4-FFF2-40B4-BE49-F238E27FC236}">
                    <a16:creationId xmlns:a16="http://schemas.microsoft.com/office/drawing/2014/main" id="{2D41C422-C332-4B41-A30E-D2B374A6CB68}"/>
                  </a:ext>
                </a:extLst>
              </p:cNvPr>
              <p:cNvSpPr>
                <a:spLocks/>
              </p:cNvSpPr>
              <p:nvPr/>
            </p:nvSpPr>
            <p:spPr bwMode="auto">
              <a:xfrm>
                <a:off x="3484563" y="803275"/>
                <a:ext cx="2627313" cy="2586038"/>
              </a:xfrm>
              <a:custGeom>
                <a:avLst/>
                <a:gdLst>
                  <a:gd name="T0" fmla="*/ 582 w 1655"/>
                  <a:gd name="T1" fmla="*/ 1621 h 1629"/>
                  <a:gd name="T2" fmla="*/ 592 w 1655"/>
                  <a:gd name="T3" fmla="*/ 1517 h 1629"/>
                  <a:gd name="T4" fmla="*/ 610 w 1655"/>
                  <a:gd name="T5" fmla="*/ 1417 h 1629"/>
                  <a:gd name="T6" fmla="*/ 638 w 1655"/>
                  <a:gd name="T7" fmla="*/ 1321 h 1629"/>
                  <a:gd name="T8" fmla="*/ 675 w 1655"/>
                  <a:gd name="T9" fmla="*/ 1229 h 1629"/>
                  <a:gd name="T10" fmla="*/ 719 w 1655"/>
                  <a:gd name="T11" fmla="*/ 1139 h 1629"/>
                  <a:gd name="T12" fmla="*/ 771 w 1655"/>
                  <a:gd name="T13" fmla="*/ 1057 h 1629"/>
                  <a:gd name="T14" fmla="*/ 829 w 1655"/>
                  <a:gd name="T15" fmla="*/ 977 h 1629"/>
                  <a:gd name="T16" fmla="*/ 895 w 1655"/>
                  <a:gd name="T17" fmla="*/ 905 h 1629"/>
                  <a:gd name="T18" fmla="*/ 965 w 1655"/>
                  <a:gd name="T19" fmla="*/ 837 h 1629"/>
                  <a:gd name="T20" fmla="*/ 1043 w 1655"/>
                  <a:gd name="T21" fmla="*/ 777 h 1629"/>
                  <a:gd name="T22" fmla="*/ 1125 w 1655"/>
                  <a:gd name="T23" fmla="*/ 723 h 1629"/>
                  <a:gd name="T24" fmla="*/ 1211 w 1655"/>
                  <a:gd name="T25" fmla="*/ 678 h 1629"/>
                  <a:gd name="T26" fmla="*/ 1303 w 1655"/>
                  <a:gd name="T27" fmla="*/ 640 h 1629"/>
                  <a:gd name="T28" fmla="*/ 1399 w 1655"/>
                  <a:gd name="T29" fmla="*/ 610 h 1629"/>
                  <a:gd name="T30" fmla="*/ 1497 w 1655"/>
                  <a:gd name="T31" fmla="*/ 588 h 1629"/>
                  <a:gd name="T32" fmla="*/ 1599 w 1655"/>
                  <a:gd name="T33" fmla="*/ 576 h 1629"/>
                  <a:gd name="T34" fmla="*/ 1583 w 1655"/>
                  <a:gd name="T35" fmla="*/ 0 h 1629"/>
                  <a:gd name="T36" fmla="*/ 1503 w 1655"/>
                  <a:gd name="T37" fmla="*/ 6 h 1629"/>
                  <a:gd name="T38" fmla="*/ 1345 w 1655"/>
                  <a:gd name="T39" fmla="*/ 30 h 1629"/>
                  <a:gd name="T40" fmla="*/ 1191 w 1655"/>
                  <a:gd name="T41" fmla="*/ 68 h 1629"/>
                  <a:gd name="T42" fmla="*/ 1043 w 1655"/>
                  <a:gd name="T43" fmla="*/ 120 h 1629"/>
                  <a:gd name="T44" fmla="*/ 903 w 1655"/>
                  <a:gd name="T45" fmla="*/ 186 h 1629"/>
                  <a:gd name="T46" fmla="*/ 771 w 1655"/>
                  <a:gd name="T47" fmla="*/ 264 h 1629"/>
                  <a:gd name="T48" fmla="*/ 644 w 1655"/>
                  <a:gd name="T49" fmla="*/ 352 h 1629"/>
                  <a:gd name="T50" fmla="*/ 528 w 1655"/>
                  <a:gd name="T51" fmla="*/ 452 h 1629"/>
                  <a:gd name="T52" fmla="*/ 422 w 1655"/>
                  <a:gd name="T53" fmla="*/ 560 h 1629"/>
                  <a:gd name="T54" fmla="*/ 324 w 1655"/>
                  <a:gd name="T55" fmla="*/ 680 h 1629"/>
                  <a:gd name="T56" fmla="*/ 240 w 1655"/>
                  <a:gd name="T57" fmla="*/ 807 h 1629"/>
                  <a:gd name="T58" fmla="*/ 166 w 1655"/>
                  <a:gd name="T59" fmla="*/ 941 h 1629"/>
                  <a:gd name="T60" fmla="*/ 104 w 1655"/>
                  <a:gd name="T61" fmla="*/ 1085 h 1629"/>
                  <a:gd name="T62" fmla="*/ 58 w 1655"/>
                  <a:gd name="T63" fmla="*/ 1233 h 1629"/>
                  <a:gd name="T64" fmla="*/ 24 w 1655"/>
                  <a:gd name="T65" fmla="*/ 1389 h 1629"/>
                  <a:gd name="T66" fmla="*/ 4 w 1655"/>
                  <a:gd name="T67" fmla="*/ 1549 h 1629"/>
                  <a:gd name="T68" fmla="*/ 310 w 1655"/>
                  <a:gd name="T69" fmla="*/ 1565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5" h="1629">
                    <a:moveTo>
                      <a:pt x="582" y="1621"/>
                    </a:moveTo>
                    <a:lnTo>
                      <a:pt x="582" y="1621"/>
                    </a:lnTo>
                    <a:lnTo>
                      <a:pt x="586" y="1569"/>
                    </a:lnTo>
                    <a:lnTo>
                      <a:pt x="592" y="1517"/>
                    </a:lnTo>
                    <a:lnTo>
                      <a:pt x="600" y="1467"/>
                    </a:lnTo>
                    <a:lnTo>
                      <a:pt x="610" y="1417"/>
                    </a:lnTo>
                    <a:lnTo>
                      <a:pt x="624" y="1369"/>
                    </a:lnTo>
                    <a:lnTo>
                      <a:pt x="638" y="1321"/>
                    </a:lnTo>
                    <a:lnTo>
                      <a:pt x="656" y="1275"/>
                    </a:lnTo>
                    <a:lnTo>
                      <a:pt x="675" y="1229"/>
                    </a:lnTo>
                    <a:lnTo>
                      <a:pt x="697" y="1183"/>
                    </a:lnTo>
                    <a:lnTo>
                      <a:pt x="719" y="1139"/>
                    </a:lnTo>
                    <a:lnTo>
                      <a:pt x="745" y="1097"/>
                    </a:lnTo>
                    <a:lnTo>
                      <a:pt x="771" y="1057"/>
                    </a:lnTo>
                    <a:lnTo>
                      <a:pt x="799" y="1017"/>
                    </a:lnTo>
                    <a:lnTo>
                      <a:pt x="829" y="977"/>
                    </a:lnTo>
                    <a:lnTo>
                      <a:pt x="861" y="941"/>
                    </a:lnTo>
                    <a:lnTo>
                      <a:pt x="895" y="905"/>
                    </a:lnTo>
                    <a:lnTo>
                      <a:pt x="929" y="871"/>
                    </a:lnTo>
                    <a:lnTo>
                      <a:pt x="965" y="837"/>
                    </a:lnTo>
                    <a:lnTo>
                      <a:pt x="1003" y="807"/>
                    </a:lnTo>
                    <a:lnTo>
                      <a:pt x="1043" y="777"/>
                    </a:lnTo>
                    <a:lnTo>
                      <a:pt x="1083" y="749"/>
                    </a:lnTo>
                    <a:lnTo>
                      <a:pt x="1125" y="723"/>
                    </a:lnTo>
                    <a:lnTo>
                      <a:pt x="1167" y="699"/>
                    </a:lnTo>
                    <a:lnTo>
                      <a:pt x="1211" y="678"/>
                    </a:lnTo>
                    <a:lnTo>
                      <a:pt x="1257" y="658"/>
                    </a:lnTo>
                    <a:lnTo>
                      <a:pt x="1303" y="640"/>
                    </a:lnTo>
                    <a:lnTo>
                      <a:pt x="1351" y="624"/>
                    </a:lnTo>
                    <a:lnTo>
                      <a:pt x="1399" y="610"/>
                    </a:lnTo>
                    <a:lnTo>
                      <a:pt x="1447" y="598"/>
                    </a:lnTo>
                    <a:lnTo>
                      <a:pt x="1497" y="588"/>
                    </a:lnTo>
                    <a:lnTo>
                      <a:pt x="1549" y="580"/>
                    </a:lnTo>
                    <a:lnTo>
                      <a:pt x="1599" y="576"/>
                    </a:lnTo>
                    <a:lnTo>
                      <a:pt x="1655" y="308"/>
                    </a:lnTo>
                    <a:lnTo>
                      <a:pt x="1583" y="0"/>
                    </a:lnTo>
                    <a:lnTo>
                      <a:pt x="1583" y="0"/>
                    </a:lnTo>
                    <a:lnTo>
                      <a:pt x="1503" y="6"/>
                    </a:lnTo>
                    <a:lnTo>
                      <a:pt x="1423" y="16"/>
                    </a:lnTo>
                    <a:lnTo>
                      <a:pt x="1345" y="30"/>
                    </a:lnTo>
                    <a:lnTo>
                      <a:pt x="1267" y="48"/>
                    </a:lnTo>
                    <a:lnTo>
                      <a:pt x="1191" y="68"/>
                    </a:lnTo>
                    <a:lnTo>
                      <a:pt x="1117" y="94"/>
                    </a:lnTo>
                    <a:lnTo>
                      <a:pt x="1043" y="120"/>
                    </a:lnTo>
                    <a:lnTo>
                      <a:pt x="973" y="152"/>
                    </a:lnTo>
                    <a:lnTo>
                      <a:pt x="903" y="186"/>
                    </a:lnTo>
                    <a:lnTo>
                      <a:pt x="835" y="222"/>
                    </a:lnTo>
                    <a:lnTo>
                      <a:pt x="771" y="264"/>
                    </a:lnTo>
                    <a:lnTo>
                      <a:pt x="707" y="306"/>
                    </a:lnTo>
                    <a:lnTo>
                      <a:pt x="644" y="352"/>
                    </a:lnTo>
                    <a:lnTo>
                      <a:pt x="584" y="400"/>
                    </a:lnTo>
                    <a:lnTo>
                      <a:pt x="528" y="452"/>
                    </a:lnTo>
                    <a:lnTo>
                      <a:pt x="474" y="504"/>
                    </a:lnTo>
                    <a:lnTo>
                      <a:pt x="422" y="560"/>
                    </a:lnTo>
                    <a:lnTo>
                      <a:pt x="372" y="620"/>
                    </a:lnTo>
                    <a:lnTo>
                      <a:pt x="324" y="680"/>
                    </a:lnTo>
                    <a:lnTo>
                      <a:pt x="280" y="741"/>
                    </a:lnTo>
                    <a:lnTo>
                      <a:pt x="240" y="807"/>
                    </a:lnTo>
                    <a:lnTo>
                      <a:pt x="202" y="873"/>
                    </a:lnTo>
                    <a:lnTo>
                      <a:pt x="166" y="941"/>
                    </a:lnTo>
                    <a:lnTo>
                      <a:pt x="134" y="1013"/>
                    </a:lnTo>
                    <a:lnTo>
                      <a:pt x="104" y="1085"/>
                    </a:lnTo>
                    <a:lnTo>
                      <a:pt x="80" y="1159"/>
                    </a:lnTo>
                    <a:lnTo>
                      <a:pt x="58" y="1233"/>
                    </a:lnTo>
                    <a:lnTo>
                      <a:pt x="38" y="1311"/>
                    </a:lnTo>
                    <a:lnTo>
                      <a:pt x="24" y="1389"/>
                    </a:lnTo>
                    <a:lnTo>
                      <a:pt x="12" y="1467"/>
                    </a:lnTo>
                    <a:lnTo>
                      <a:pt x="4" y="1549"/>
                    </a:lnTo>
                    <a:lnTo>
                      <a:pt x="0" y="1629"/>
                    </a:lnTo>
                    <a:lnTo>
                      <a:pt x="310" y="1565"/>
                    </a:lnTo>
                    <a:lnTo>
                      <a:pt x="582" y="162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Calibri" panose="020F0502020204030204"/>
                </a:endParaRPr>
              </a:p>
            </p:txBody>
          </p:sp>
          <p:sp>
            <p:nvSpPr>
              <p:cNvPr id="19" name="Freeform 9">
                <a:extLst>
                  <a:ext uri="{FF2B5EF4-FFF2-40B4-BE49-F238E27FC236}">
                    <a16:creationId xmlns:a16="http://schemas.microsoft.com/office/drawing/2014/main" id="{2952B867-BC9E-4F2A-A76D-7483CF20A4DA}"/>
                  </a:ext>
                </a:extLst>
              </p:cNvPr>
              <p:cNvSpPr>
                <a:spLocks/>
              </p:cNvSpPr>
              <p:nvPr/>
            </p:nvSpPr>
            <p:spPr bwMode="auto">
              <a:xfrm>
                <a:off x="4927601" y="368300"/>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0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78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4"/>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6"/>
                    </a:lnTo>
                    <a:lnTo>
                      <a:pt x="286" y="620"/>
                    </a:lnTo>
                    <a:lnTo>
                      <a:pt x="318" y="622"/>
                    </a:lnTo>
                    <a:lnTo>
                      <a:pt x="318" y="622"/>
                    </a:lnTo>
                    <a:lnTo>
                      <a:pt x="350" y="620"/>
                    </a:lnTo>
                    <a:lnTo>
                      <a:pt x="382" y="614"/>
                    </a:lnTo>
                    <a:lnTo>
                      <a:pt x="410" y="606"/>
                    </a:lnTo>
                    <a:lnTo>
                      <a:pt x="440" y="594"/>
                    </a:lnTo>
                    <a:lnTo>
                      <a:pt x="466" y="580"/>
                    </a:lnTo>
                    <a:lnTo>
                      <a:pt x="492" y="564"/>
                    </a:lnTo>
                    <a:lnTo>
                      <a:pt x="516" y="546"/>
                    </a:lnTo>
                    <a:lnTo>
                      <a:pt x="536" y="526"/>
                    </a:lnTo>
                    <a:lnTo>
                      <a:pt x="556" y="504"/>
                    </a:lnTo>
                    <a:lnTo>
                      <a:pt x="574" y="478"/>
                    </a:lnTo>
                    <a:lnTo>
                      <a:pt x="588" y="452"/>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0"/>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chemeClr val="tx1"/>
              </a:solidFill>
              <a:ln>
                <a:noFill/>
              </a:ln>
              <a:effectLst>
                <a:glow rad="228600">
                  <a:schemeClr val="accent1">
                    <a:satMod val="175000"/>
                    <a:alpha val="40000"/>
                  </a:scheme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dirty="0">
                  <a:solidFill>
                    <a:prstClr val="black"/>
                  </a:solidFill>
                  <a:latin typeface="Calibri" panose="020F0502020204030204"/>
                </a:endParaRPr>
              </a:p>
            </p:txBody>
          </p:sp>
          <p:sp>
            <p:nvSpPr>
              <p:cNvPr id="20" name="Freeform 11">
                <a:extLst>
                  <a:ext uri="{FF2B5EF4-FFF2-40B4-BE49-F238E27FC236}">
                    <a16:creationId xmlns:a16="http://schemas.microsoft.com/office/drawing/2014/main" id="{11628E84-45CB-4990-A41D-A66617144F60}"/>
                  </a:ext>
                </a:extLst>
              </p:cNvPr>
              <p:cNvSpPr>
                <a:spLocks/>
              </p:cNvSpPr>
              <p:nvPr/>
            </p:nvSpPr>
            <p:spPr bwMode="auto">
              <a:xfrm>
                <a:off x="5060951" y="501650"/>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4 h 454"/>
                  <a:gd name="T20" fmla="*/ 12 w 454"/>
                  <a:gd name="T21" fmla="*/ 298 h 454"/>
                  <a:gd name="T22" fmla="*/ 30 w 454"/>
                  <a:gd name="T23" fmla="*/ 340 h 454"/>
                  <a:gd name="T24" fmla="*/ 56 w 454"/>
                  <a:gd name="T25" fmla="*/ 374 h 454"/>
                  <a:gd name="T26" fmla="*/ 88 w 454"/>
                  <a:gd name="T27" fmla="*/ 404 h 454"/>
                  <a:gd name="T28" fmla="*/ 124 w 454"/>
                  <a:gd name="T29" fmla="*/ 428 h 454"/>
                  <a:gd name="T30" fmla="*/ 166 w 454"/>
                  <a:gd name="T31" fmla="*/ 444 h 454"/>
                  <a:gd name="T32" fmla="*/ 210 w 454"/>
                  <a:gd name="T33" fmla="*/ 452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2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4"/>
                    </a:lnTo>
                    <a:lnTo>
                      <a:pt x="64" y="70"/>
                    </a:lnTo>
                    <a:lnTo>
                      <a:pt x="50" y="86"/>
                    </a:lnTo>
                    <a:lnTo>
                      <a:pt x="36" y="104"/>
                    </a:lnTo>
                    <a:lnTo>
                      <a:pt x="26" y="122"/>
                    </a:lnTo>
                    <a:lnTo>
                      <a:pt x="16" y="144"/>
                    </a:lnTo>
                    <a:lnTo>
                      <a:pt x="10" y="164"/>
                    </a:lnTo>
                    <a:lnTo>
                      <a:pt x="4" y="186"/>
                    </a:lnTo>
                    <a:lnTo>
                      <a:pt x="2" y="208"/>
                    </a:lnTo>
                    <a:lnTo>
                      <a:pt x="0" y="232"/>
                    </a:lnTo>
                    <a:lnTo>
                      <a:pt x="0" y="232"/>
                    </a:lnTo>
                    <a:lnTo>
                      <a:pt x="2" y="254"/>
                    </a:lnTo>
                    <a:lnTo>
                      <a:pt x="6" y="278"/>
                    </a:lnTo>
                    <a:lnTo>
                      <a:pt x="12" y="298"/>
                    </a:lnTo>
                    <a:lnTo>
                      <a:pt x="20" y="320"/>
                    </a:lnTo>
                    <a:lnTo>
                      <a:pt x="30" y="340"/>
                    </a:lnTo>
                    <a:lnTo>
                      <a:pt x="42" y="358"/>
                    </a:lnTo>
                    <a:lnTo>
                      <a:pt x="56" y="374"/>
                    </a:lnTo>
                    <a:lnTo>
                      <a:pt x="70" y="390"/>
                    </a:lnTo>
                    <a:lnTo>
                      <a:pt x="88" y="404"/>
                    </a:lnTo>
                    <a:lnTo>
                      <a:pt x="106" y="418"/>
                    </a:lnTo>
                    <a:lnTo>
                      <a:pt x="124" y="428"/>
                    </a:lnTo>
                    <a:lnTo>
                      <a:pt x="144" y="438"/>
                    </a:lnTo>
                    <a:lnTo>
                      <a:pt x="166" y="444"/>
                    </a:lnTo>
                    <a:lnTo>
                      <a:pt x="188" y="450"/>
                    </a:lnTo>
                    <a:lnTo>
                      <a:pt x="210" y="452"/>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6"/>
                    </a:lnTo>
                    <a:lnTo>
                      <a:pt x="418" y="350"/>
                    </a:lnTo>
                    <a:lnTo>
                      <a:pt x="430" y="330"/>
                    </a:lnTo>
                    <a:lnTo>
                      <a:pt x="438" y="310"/>
                    </a:lnTo>
                    <a:lnTo>
                      <a:pt x="446" y="290"/>
                    </a:lnTo>
                    <a:lnTo>
                      <a:pt x="452" y="268"/>
                    </a:lnTo>
                    <a:lnTo>
                      <a:pt x="454" y="244"/>
                    </a:lnTo>
                    <a:lnTo>
                      <a:pt x="454" y="222"/>
                    </a:lnTo>
                    <a:lnTo>
                      <a:pt x="454" y="222"/>
                    </a:lnTo>
                    <a:lnTo>
                      <a:pt x="452" y="198"/>
                    </a:lnTo>
                    <a:lnTo>
                      <a:pt x="448" y="176"/>
                    </a:lnTo>
                    <a:lnTo>
                      <a:pt x="442" y="154"/>
                    </a:lnTo>
                    <a:lnTo>
                      <a:pt x="434" y="134"/>
                    </a:lnTo>
                    <a:lnTo>
                      <a:pt x="424" y="114"/>
                    </a:lnTo>
                    <a:lnTo>
                      <a:pt x="414"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ctr" anchorCtr="0" compatLnSpc="1">
                <a:prstTxWarp prst="textNoShape">
                  <a:avLst/>
                </a:prstTxWarp>
              </a:bodyPr>
              <a:lstStyle/>
              <a:p>
                <a:pPr algn="ctr" defTabSz="914126"/>
                <a:r>
                  <a:rPr lang="en-US" sz="4800" dirty="0">
                    <a:solidFill>
                      <a:prstClr val="black"/>
                    </a:solidFill>
                    <a:latin typeface="Calibri" panose="020F0502020204030204"/>
                  </a:rPr>
                  <a:t>4</a:t>
                </a:r>
              </a:p>
            </p:txBody>
          </p:sp>
        </p:grpSp>
        <p:grpSp>
          <p:nvGrpSpPr>
            <p:cNvPr id="6" name="Group 5">
              <a:extLst>
                <a:ext uri="{FF2B5EF4-FFF2-40B4-BE49-F238E27FC236}">
                  <a16:creationId xmlns:a16="http://schemas.microsoft.com/office/drawing/2014/main" id="{A7751860-6627-428F-8FD0-B7DA0662C676}"/>
                </a:ext>
              </a:extLst>
            </p:cNvPr>
            <p:cNvGrpSpPr/>
            <p:nvPr/>
          </p:nvGrpSpPr>
          <p:grpSpPr>
            <a:xfrm>
              <a:off x="6203951" y="800100"/>
              <a:ext cx="3011487" cy="2608263"/>
              <a:chOff x="6203951" y="800100"/>
              <a:chExt cx="3011487" cy="2608263"/>
            </a:xfrm>
          </p:grpSpPr>
          <p:sp>
            <p:nvSpPr>
              <p:cNvPr id="15" name="Freeform 13">
                <a:extLst>
                  <a:ext uri="{FF2B5EF4-FFF2-40B4-BE49-F238E27FC236}">
                    <a16:creationId xmlns:a16="http://schemas.microsoft.com/office/drawing/2014/main" id="{50F43902-E0BB-4736-9BA1-5AC2300757CB}"/>
                  </a:ext>
                </a:extLst>
              </p:cNvPr>
              <p:cNvSpPr>
                <a:spLocks/>
              </p:cNvSpPr>
              <p:nvPr/>
            </p:nvSpPr>
            <p:spPr bwMode="auto">
              <a:xfrm>
                <a:off x="8228013" y="2176463"/>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0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6"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6"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4" y="546"/>
                    </a:lnTo>
                    <a:lnTo>
                      <a:pt x="536" y="526"/>
                    </a:lnTo>
                    <a:lnTo>
                      <a:pt x="556" y="504"/>
                    </a:lnTo>
                    <a:lnTo>
                      <a:pt x="574" y="480"/>
                    </a:lnTo>
                    <a:lnTo>
                      <a:pt x="588" y="454"/>
                    </a:lnTo>
                    <a:lnTo>
                      <a:pt x="600" y="426"/>
                    </a:lnTo>
                    <a:lnTo>
                      <a:pt x="610" y="396"/>
                    </a:lnTo>
                    <a:lnTo>
                      <a:pt x="618" y="366"/>
                    </a:lnTo>
                    <a:lnTo>
                      <a:pt x="622" y="336"/>
                    </a:lnTo>
                    <a:lnTo>
                      <a:pt x="622" y="304"/>
                    </a:lnTo>
                    <a:lnTo>
                      <a:pt x="622" y="304"/>
                    </a:lnTo>
                    <a:lnTo>
                      <a:pt x="620" y="272"/>
                    </a:lnTo>
                    <a:lnTo>
                      <a:pt x="614"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Calibri" panose="020F0502020204030204"/>
                </a:endParaRPr>
              </a:p>
            </p:txBody>
          </p:sp>
          <p:sp>
            <p:nvSpPr>
              <p:cNvPr id="16" name="Freeform 5">
                <a:extLst>
                  <a:ext uri="{FF2B5EF4-FFF2-40B4-BE49-F238E27FC236}">
                    <a16:creationId xmlns:a16="http://schemas.microsoft.com/office/drawing/2014/main" id="{089D63DD-32A2-4AF9-8CEA-BEE9214991CC}"/>
                  </a:ext>
                </a:extLst>
              </p:cNvPr>
              <p:cNvSpPr>
                <a:spLocks/>
              </p:cNvSpPr>
              <p:nvPr/>
            </p:nvSpPr>
            <p:spPr bwMode="auto">
              <a:xfrm>
                <a:off x="6203951" y="800100"/>
                <a:ext cx="2595563" cy="2608263"/>
              </a:xfrm>
              <a:custGeom>
                <a:avLst/>
                <a:gdLst>
                  <a:gd name="T0" fmla="*/ 1635 w 1635"/>
                  <a:gd name="T1" fmla="*/ 1573 h 1643"/>
                  <a:gd name="T2" fmla="*/ 1617 w 1635"/>
                  <a:gd name="T3" fmla="*/ 1413 h 1643"/>
                  <a:gd name="T4" fmla="*/ 1585 w 1635"/>
                  <a:gd name="T5" fmla="*/ 1259 h 1643"/>
                  <a:gd name="T6" fmla="*/ 1539 w 1635"/>
                  <a:gd name="T7" fmla="*/ 1109 h 1643"/>
                  <a:gd name="T8" fmla="*/ 1481 w 1635"/>
                  <a:gd name="T9" fmla="*/ 965 h 1643"/>
                  <a:gd name="T10" fmla="*/ 1409 w 1635"/>
                  <a:gd name="T11" fmla="*/ 829 h 1643"/>
                  <a:gd name="T12" fmla="*/ 1325 w 1635"/>
                  <a:gd name="T13" fmla="*/ 701 h 1643"/>
                  <a:gd name="T14" fmla="*/ 1231 w 1635"/>
                  <a:gd name="T15" fmla="*/ 580 h 1643"/>
                  <a:gd name="T16" fmla="*/ 1127 w 1635"/>
                  <a:gd name="T17" fmla="*/ 470 h 1643"/>
                  <a:gd name="T18" fmla="*/ 1013 w 1635"/>
                  <a:gd name="T19" fmla="*/ 370 h 1643"/>
                  <a:gd name="T20" fmla="*/ 888 w 1635"/>
                  <a:gd name="T21" fmla="*/ 278 h 1643"/>
                  <a:gd name="T22" fmla="*/ 756 w 1635"/>
                  <a:gd name="T23" fmla="*/ 200 h 1643"/>
                  <a:gd name="T24" fmla="*/ 616 w 1635"/>
                  <a:gd name="T25" fmla="*/ 132 h 1643"/>
                  <a:gd name="T26" fmla="*/ 472 w 1635"/>
                  <a:gd name="T27" fmla="*/ 78 h 1643"/>
                  <a:gd name="T28" fmla="*/ 320 w 1635"/>
                  <a:gd name="T29" fmla="*/ 38 h 1643"/>
                  <a:gd name="T30" fmla="*/ 162 w 1635"/>
                  <a:gd name="T31" fmla="*/ 12 h 1643"/>
                  <a:gd name="T32" fmla="*/ 0 w 1635"/>
                  <a:gd name="T33" fmla="*/ 0 h 1643"/>
                  <a:gd name="T34" fmla="*/ 10 w 1635"/>
                  <a:gd name="T35" fmla="*/ 574 h 1643"/>
                  <a:gd name="T36" fmla="*/ 64 w 1635"/>
                  <a:gd name="T37" fmla="*/ 578 h 1643"/>
                  <a:gd name="T38" fmla="*/ 166 w 1635"/>
                  <a:gd name="T39" fmla="*/ 592 h 1643"/>
                  <a:gd name="T40" fmla="*/ 266 w 1635"/>
                  <a:gd name="T41" fmla="*/ 614 h 1643"/>
                  <a:gd name="T42" fmla="*/ 362 w 1635"/>
                  <a:gd name="T43" fmla="*/ 646 h 1643"/>
                  <a:gd name="T44" fmla="*/ 452 w 1635"/>
                  <a:gd name="T45" fmla="*/ 684 h 1643"/>
                  <a:gd name="T46" fmla="*/ 540 w 1635"/>
                  <a:gd name="T47" fmla="*/ 731 h 1643"/>
                  <a:gd name="T48" fmla="*/ 622 w 1635"/>
                  <a:gd name="T49" fmla="*/ 785 h 1643"/>
                  <a:gd name="T50" fmla="*/ 700 w 1635"/>
                  <a:gd name="T51" fmla="*/ 847 h 1643"/>
                  <a:gd name="T52" fmla="*/ 770 w 1635"/>
                  <a:gd name="T53" fmla="*/ 915 h 1643"/>
                  <a:gd name="T54" fmla="*/ 834 w 1635"/>
                  <a:gd name="T55" fmla="*/ 991 h 1643"/>
                  <a:gd name="T56" fmla="*/ 892 w 1635"/>
                  <a:gd name="T57" fmla="*/ 1071 h 1643"/>
                  <a:gd name="T58" fmla="*/ 945 w 1635"/>
                  <a:gd name="T59" fmla="*/ 1155 h 1643"/>
                  <a:gd name="T60" fmla="*/ 987 w 1635"/>
                  <a:gd name="T61" fmla="*/ 1245 h 1643"/>
                  <a:gd name="T62" fmla="*/ 1023 w 1635"/>
                  <a:gd name="T63" fmla="*/ 1339 h 1643"/>
                  <a:gd name="T64" fmla="*/ 1049 w 1635"/>
                  <a:gd name="T65" fmla="*/ 1437 h 1643"/>
                  <a:gd name="T66" fmla="*/ 1067 w 1635"/>
                  <a:gd name="T67" fmla="*/ 1539 h 1643"/>
                  <a:gd name="T68" fmla="*/ 1333 w 1635"/>
                  <a:gd name="T69" fmla="*/ 1643 h 1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5" h="1643">
                    <a:moveTo>
                      <a:pt x="1635" y="1573"/>
                    </a:moveTo>
                    <a:lnTo>
                      <a:pt x="1635" y="1573"/>
                    </a:lnTo>
                    <a:lnTo>
                      <a:pt x="1627" y="1493"/>
                    </a:lnTo>
                    <a:lnTo>
                      <a:pt x="1617" y="1413"/>
                    </a:lnTo>
                    <a:lnTo>
                      <a:pt x="1603" y="1335"/>
                    </a:lnTo>
                    <a:lnTo>
                      <a:pt x="1585" y="1259"/>
                    </a:lnTo>
                    <a:lnTo>
                      <a:pt x="1565" y="1183"/>
                    </a:lnTo>
                    <a:lnTo>
                      <a:pt x="1539" y="1109"/>
                    </a:lnTo>
                    <a:lnTo>
                      <a:pt x="1511" y="1035"/>
                    </a:lnTo>
                    <a:lnTo>
                      <a:pt x="1481" y="965"/>
                    </a:lnTo>
                    <a:lnTo>
                      <a:pt x="1447" y="895"/>
                    </a:lnTo>
                    <a:lnTo>
                      <a:pt x="1409" y="829"/>
                    </a:lnTo>
                    <a:lnTo>
                      <a:pt x="1369" y="763"/>
                    </a:lnTo>
                    <a:lnTo>
                      <a:pt x="1325" y="701"/>
                    </a:lnTo>
                    <a:lnTo>
                      <a:pt x="1279" y="640"/>
                    </a:lnTo>
                    <a:lnTo>
                      <a:pt x="1231" y="580"/>
                    </a:lnTo>
                    <a:lnTo>
                      <a:pt x="1181" y="524"/>
                    </a:lnTo>
                    <a:lnTo>
                      <a:pt x="1127" y="470"/>
                    </a:lnTo>
                    <a:lnTo>
                      <a:pt x="1071" y="418"/>
                    </a:lnTo>
                    <a:lnTo>
                      <a:pt x="1013" y="370"/>
                    </a:lnTo>
                    <a:lnTo>
                      <a:pt x="951" y="322"/>
                    </a:lnTo>
                    <a:lnTo>
                      <a:pt x="888" y="278"/>
                    </a:lnTo>
                    <a:lnTo>
                      <a:pt x="822" y="238"/>
                    </a:lnTo>
                    <a:lnTo>
                      <a:pt x="756" y="200"/>
                    </a:lnTo>
                    <a:lnTo>
                      <a:pt x="688" y="164"/>
                    </a:lnTo>
                    <a:lnTo>
                      <a:pt x="616" y="132"/>
                    </a:lnTo>
                    <a:lnTo>
                      <a:pt x="544" y="104"/>
                    </a:lnTo>
                    <a:lnTo>
                      <a:pt x="472" y="78"/>
                    </a:lnTo>
                    <a:lnTo>
                      <a:pt x="396" y="56"/>
                    </a:lnTo>
                    <a:lnTo>
                      <a:pt x="320" y="38"/>
                    </a:lnTo>
                    <a:lnTo>
                      <a:pt x="242" y="22"/>
                    </a:lnTo>
                    <a:lnTo>
                      <a:pt x="162" y="12"/>
                    </a:lnTo>
                    <a:lnTo>
                      <a:pt x="82" y="4"/>
                    </a:lnTo>
                    <a:lnTo>
                      <a:pt x="0" y="0"/>
                    </a:lnTo>
                    <a:lnTo>
                      <a:pt x="66" y="310"/>
                    </a:lnTo>
                    <a:lnTo>
                      <a:pt x="10" y="574"/>
                    </a:lnTo>
                    <a:lnTo>
                      <a:pt x="10" y="574"/>
                    </a:lnTo>
                    <a:lnTo>
                      <a:pt x="64" y="578"/>
                    </a:lnTo>
                    <a:lnTo>
                      <a:pt x="114" y="584"/>
                    </a:lnTo>
                    <a:lnTo>
                      <a:pt x="166" y="592"/>
                    </a:lnTo>
                    <a:lnTo>
                      <a:pt x="216" y="602"/>
                    </a:lnTo>
                    <a:lnTo>
                      <a:pt x="266" y="614"/>
                    </a:lnTo>
                    <a:lnTo>
                      <a:pt x="314" y="628"/>
                    </a:lnTo>
                    <a:lnTo>
                      <a:pt x="362" y="646"/>
                    </a:lnTo>
                    <a:lnTo>
                      <a:pt x="408" y="664"/>
                    </a:lnTo>
                    <a:lnTo>
                      <a:pt x="452" y="684"/>
                    </a:lnTo>
                    <a:lnTo>
                      <a:pt x="498" y="707"/>
                    </a:lnTo>
                    <a:lnTo>
                      <a:pt x="540" y="731"/>
                    </a:lnTo>
                    <a:lnTo>
                      <a:pt x="582" y="757"/>
                    </a:lnTo>
                    <a:lnTo>
                      <a:pt x="622" y="785"/>
                    </a:lnTo>
                    <a:lnTo>
                      <a:pt x="662" y="815"/>
                    </a:lnTo>
                    <a:lnTo>
                      <a:pt x="700" y="847"/>
                    </a:lnTo>
                    <a:lnTo>
                      <a:pt x="736" y="881"/>
                    </a:lnTo>
                    <a:lnTo>
                      <a:pt x="770" y="915"/>
                    </a:lnTo>
                    <a:lnTo>
                      <a:pt x="804" y="953"/>
                    </a:lnTo>
                    <a:lnTo>
                      <a:pt x="834" y="991"/>
                    </a:lnTo>
                    <a:lnTo>
                      <a:pt x="864" y="1029"/>
                    </a:lnTo>
                    <a:lnTo>
                      <a:pt x="892" y="1071"/>
                    </a:lnTo>
                    <a:lnTo>
                      <a:pt x="919" y="1113"/>
                    </a:lnTo>
                    <a:lnTo>
                      <a:pt x="945" y="1155"/>
                    </a:lnTo>
                    <a:lnTo>
                      <a:pt x="967" y="1199"/>
                    </a:lnTo>
                    <a:lnTo>
                      <a:pt x="987" y="1245"/>
                    </a:lnTo>
                    <a:lnTo>
                      <a:pt x="1005" y="1291"/>
                    </a:lnTo>
                    <a:lnTo>
                      <a:pt x="1023" y="1339"/>
                    </a:lnTo>
                    <a:lnTo>
                      <a:pt x="1037" y="1387"/>
                    </a:lnTo>
                    <a:lnTo>
                      <a:pt x="1049" y="1437"/>
                    </a:lnTo>
                    <a:lnTo>
                      <a:pt x="1059" y="1487"/>
                    </a:lnTo>
                    <a:lnTo>
                      <a:pt x="1067" y="1539"/>
                    </a:lnTo>
                    <a:lnTo>
                      <a:pt x="1071" y="1591"/>
                    </a:lnTo>
                    <a:lnTo>
                      <a:pt x="1333" y="1643"/>
                    </a:lnTo>
                    <a:lnTo>
                      <a:pt x="1635" y="157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Calibri" panose="020F0502020204030204"/>
                </a:endParaRPr>
              </a:p>
            </p:txBody>
          </p:sp>
          <p:sp>
            <p:nvSpPr>
              <p:cNvPr id="17" name="Freeform 15">
                <a:extLst>
                  <a:ext uri="{FF2B5EF4-FFF2-40B4-BE49-F238E27FC236}">
                    <a16:creationId xmlns:a16="http://schemas.microsoft.com/office/drawing/2014/main" id="{D136B68F-97FB-4F1F-B43D-842F9B8045C9}"/>
                  </a:ext>
                </a:extLst>
              </p:cNvPr>
              <p:cNvSpPr>
                <a:spLocks/>
              </p:cNvSpPr>
              <p:nvPr/>
            </p:nvSpPr>
            <p:spPr bwMode="auto">
              <a:xfrm>
                <a:off x="8361363" y="2309813"/>
                <a:ext cx="720725" cy="720725"/>
              </a:xfrm>
              <a:custGeom>
                <a:avLst/>
                <a:gdLst>
                  <a:gd name="T0" fmla="*/ 222 w 454"/>
                  <a:gd name="T1" fmla="*/ 0 h 454"/>
                  <a:gd name="T2" fmla="*/ 176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4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6" y="6"/>
                    </a:lnTo>
                    <a:lnTo>
                      <a:pt x="156" y="12"/>
                    </a:lnTo>
                    <a:lnTo>
                      <a:pt x="134" y="20"/>
                    </a:lnTo>
                    <a:lnTo>
                      <a:pt x="114"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4" y="418"/>
                    </a:lnTo>
                    <a:lnTo>
                      <a:pt x="124" y="428"/>
                    </a:lnTo>
                    <a:lnTo>
                      <a:pt x="144" y="438"/>
                    </a:lnTo>
                    <a:lnTo>
                      <a:pt x="164" y="446"/>
                    </a:lnTo>
                    <a:lnTo>
                      <a:pt x="186"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r>
                  <a:rPr lang="en-US" sz="1799" dirty="0">
                    <a:solidFill>
                      <a:prstClr val="black"/>
                    </a:solidFill>
                    <a:latin typeface="Calibri" panose="020F0502020204030204"/>
                  </a:rPr>
                  <a:t>1</a:t>
                </a:r>
              </a:p>
            </p:txBody>
          </p:sp>
        </p:grpSp>
        <p:grpSp>
          <p:nvGrpSpPr>
            <p:cNvPr id="7" name="Group 6">
              <a:extLst>
                <a:ext uri="{FF2B5EF4-FFF2-40B4-BE49-F238E27FC236}">
                  <a16:creationId xmlns:a16="http://schemas.microsoft.com/office/drawing/2014/main" id="{FC4A2BF6-F985-4FEE-A209-FB2F6127A0C3}"/>
                </a:ext>
              </a:extLst>
            </p:cNvPr>
            <p:cNvGrpSpPr/>
            <p:nvPr/>
          </p:nvGrpSpPr>
          <p:grpSpPr>
            <a:xfrm>
              <a:off x="6248401" y="3503613"/>
              <a:ext cx="2554288" cy="2986087"/>
              <a:chOff x="6248401" y="3503613"/>
              <a:chExt cx="2554288" cy="2986087"/>
            </a:xfrm>
          </p:grpSpPr>
          <p:sp>
            <p:nvSpPr>
              <p:cNvPr id="12" name="Freeform 8">
                <a:extLst>
                  <a:ext uri="{FF2B5EF4-FFF2-40B4-BE49-F238E27FC236}">
                    <a16:creationId xmlns:a16="http://schemas.microsoft.com/office/drawing/2014/main" id="{4159F7AA-FE00-4E7C-BC3F-91291EF6AED2}"/>
                  </a:ext>
                </a:extLst>
              </p:cNvPr>
              <p:cNvSpPr>
                <a:spLocks/>
              </p:cNvSpPr>
              <p:nvPr/>
            </p:nvSpPr>
            <p:spPr bwMode="auto">
              <a:xfrm>
                <a:off x="6248401" y="3503613"/>
                <a:ext cx="2554288" cy="2601913"/>
              </a:xfrm>
              <a:custGeom>
                <a:avLst/>
                <a:gdLst>
                  <a:gd name="T0" fmla="*/ 1305 w 1609"/>
                  <a:gd name="T1" fmla="*/ 64 h 1639"/>
                  <a:gd name="T2" fmla="*/ 1045 w 1609"/>
                  <a:gd name="T3" fmla="*/ 12 h 1639"/>
                  <a:gd name="T4" fmla="*/ 1037 w 1609"/>
                  <a:gd name="T5" fmla="*/ 114 h 1639"/>
                  <a:gd name="T6" fmla="*/ 1021 w 1609"/>
                  <a:gd name="T7" fmla="*/ 214 h 1639"/>
                  <a:gd name="T8" fmla="*/ 995 w 1609"/>
                  <a:gd name="T9" fmla="*/ 310 h 1639"/>
                  <a:gd name="T10" fmla="*/ 959 w 1609"/>
                  <a:gd name="T11" fmla="*/ 402 h 1639"/>
                  <a:gd name="T12" fmla="*/ 917 w 1609"/>
                  <a:gd name="T13" fmla="*/ 490 h 1639"/>
                  <a:gd name="T14" fmla="*/ 868 w 1609"/>
                  <a:gd name="T15" fmla="*/ 574 h 1639"/>
                  <a:gd name="T16" fmla="*/ 810 w 1609"/>
                  <a:gd name="T17" fmla="*/ 652 h 1639"/>
                  <a:gd name="T18" fmla="*/ 748 w 1609"/>
                  <a:gd name="T19" fmla="*/ 726 h 1639"/>
                  <a:gd name="T20" fmla="*/ 678 w 1609"/>
                  <a:gd name="T21" fmla="*/ 794 h 1639"/>
                  <a:gd name="T22" fmla="*/ 604 w 1609"/>
                  <a:gd name="T23" fmla="*/ 856 h 1639"/>
                  <a:gd name="T24" fmla="*/ 524 w 1609"/>
                  <a:gd name="T25" fmla="*/ 910 h 1639"/>
                  <a:gd name="T26" fmla="*/ 438 w 1609"/>
                  <a:gd name="T27" fmla="*/ 957 h 1639"/>
                  <a:gd name="T28" fmla="*/ 348 w 1609"/>
                  <a:gd name="T29" fmla="*/ 997 h 1639"/>
                  <a:gd name="T30" fmla="*/ 254 w 1609"/>
                  <a:gd name="T31" fmla="*/ 1029 h 1639"/>
                  <a:gd name="T32" fmla="*/ 158 w 1609"/>
                  <a:gd name="T33" fmla="*/ 1053 h 1639"/>
                  <a:gd name="T34" fmla="*/ 58 w 1609"/>
                  <a:gd name="T35" fmla="*/ 1067 h 1639"/>
                  <a:gd name="T36" fmla="*/ 68 w 1609"/>
                  <a:gd name="T37" fmla="*/ 1639 h 1639"/>
                  <a:gd name="T38" fmla="*/ 148 w 1609"/>
                  <a:gd name="T39" fmla="*/ 1631 h 1639"/>
                  <a:gd name="T40" fmla="*/ 302 w 1609"/>
                  <a:gd name="T41" fmla="*/ 1603 h 1639"/>
                  <a:gd name="T42" fmla="*/ 452 w 1609"/>
                  <a:gd name="T43" fmla="*/ 1561 h 1639"/>
                  <a:gd name="T44" fmla="*/ 596 w 1609"/>
                  <a:gd name="T45" fmla="*/ 1507 h 1639"/>
                  <a:gd name="T46" fmla="*/ 734 w 1609"/>
                  <a:gd name="T47" fmla="*/ 1441 h 1639"/>
                  <a:gd name="T48" fmla="*/ 864 w 1609"/>
                  <a:gd name="T49" fmla="*/ 1363 h 1639"/>
                  <a:gd name="T50" fmla="*/ 987 w 1609"/>
                  <a:gd name="T51" fmla="*/ 1273 h 1639"/>
                  <a:gd name="T52" fmla="*/ 1101 w 1609"/>
                  <a:gd name="T53" fmla="*/ 1173 h 1639"/>
                  <a:gd name="T54" fmla="*/ 1203 w 1609"/>
                  <a:gd name="T55" fmla="*/ 1063 h 1639"/>
                  <a:gd name="T56" fmla="*/ 1297 w 1609"/>
                  <a:gd name="T57" fmla="*/ 943 h 1639"/>
                  <a:gd name="T58" fmla="*/ 1379 w 1609"/>
                  <a:gd name="T59" fmla="*/ 818 h 1639"/>
                  <a:gd name="T60" fmla="*/ 1451 w 1609"/>
                  <a:gd name="T61" fmla="*/ 682 h 1639"/>
                  <a:gd name="T62" fmla="*/ 1509 w 1609"/>
                  <a:gd name="T63" fmla="*/ 540 h 1639"/>
                  <a:gd name="T64" fmla="*/ 1555 w 1609"/>
                  <a:gd name="T65" fmla="*/ 392 h 1639"/>
                  <a:gd name="T66" fmla="*/ 1589 w 1609"/>
                  <a:gd name="T67" fmla="*/ 240 h 1639"/>
                  <a:gd name="T68" fmla="*/ 1605 w 1609"/>
                  <a:gd name="T69" fmla="*/ 80 h 1639"/>
                  <a:gd name="T70" fmla="*/ 1609 w 1609"/>
                  <a:gd name="T71" fmla="*/ 0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9" h="1639">
                    <a:moveTo>
                      <a:pt x="1609" y="0"/>
                    </a:moveTo>
                    <a:lnTo>
                      <a:pt x="1305" y="64"/>
                    </a:lnTo>
                    <a:lnTo>
                      <a:pt x="1045" y="12"/>
                    </a:lnTo>
                    <a:lnTo>
                      <a:pt x="1045" y="12"/>
                    </a:lnTo>
                    <a:lnTo>
                      <a:pt x="1043" y="62"/>
                    </a:lnTo>
                    <a:lnTo>
                      <a:pt x="1037" y="114"/>
                    </a:lnTo>
                    <a:lnTo>
                      <a:pt x="1031" y="164"/>
                    </a:lnTo>
                    <a:lnTo>
                      <a:pt x="1021" y="214"/>
                    </a:lnTo>
                    <a:lnTo>
                      <a:pt x="1009" y="262"/>
                    </a:lnTo>
                    <a:lnTo>
                      <a:pt x="995" y="310"/>
                    </a:lnTo>
                    <a:lnTo>
                      <a:pt x="977" y="356"/>
                    </a:lnTo>
                    <a:lnTo>
                      <a:pt x="959" y="402"/>
                    </a:lnTo>
                    <a:lnTo>
                      <a:pt x="939" y="446"/>
                    </a:lnTo>
                    <a:lnTo>
                      <a:pt x="917" y="490"/>
                    </a:lnTo>
                    <a:lnTo>
                      <a:pt x="893" y="532"/>
                    </a:lnTo>
                    <a:lnTo>
                      <a:pt x="868" y="574"/>
                    </a:lnTo>
                    <a:lnTo>
                      <a:pt x="840" y="614"/>
                    </a:lnTo>
                    <a:lnTo>
                      <a:pt x="810" y="652"/>
                    </a:lnTo>
                    <a:lnTo>
                      <a:pt x="780" y="690"/>
                    </a:lnTo>
                    <a:lnTo>
                      <a:pt x="748" y="726"/>
                    </a:lnTo>
                    <a:lnTo>
                      <a:pt x="714" y="760"/>
                    </a:lnTo>
                    <a:lnTo>
                      <a:pt x="678" y="794"/>
                    </a:lnTo>
                    <a:lnTo>
                      <a:pt x="642" y="826"/>
                    </a:lnTo>
                    <a:lnTo>
                      <a:pt x="604" y="856"/>
                    </a:lnTo>
                    <a:lnTo>
                      <a:pt x="564" y="884"/>
                    </a:lnTo>
                    <a:lnTo>
                      <a:pt x="524" y="910"/>
                    </a:lnTo>
                    <a:lnTo>
                      <a:pt x="482" y="933"/>
                    </a:lnTo>
                    <a:lnTo>
                      <a:pt x="438" y="957"/>
                    </a:lnTo>
                    <a:lnTo>
                      <a:pt x="394" y="977"/>
                    </a:lnTo>
                    <a:lnTo>
                      <a:pt x="348" y="997"/>
                    </a:lnTo>
                    <a:lnTo>
                      <a:pt x="302" y="1015"/>
                    </a:lnTo>
                    <a:lnTo>
                      <a:pt x="254" y="1029"/>
                    </a:lnTo>
                    <a:lnTo>
                      <a:pt x="206" y="1043"/>
                    </a:lnTo>
                    <a:lnTo>
                      <a:pt x="158" y="1053"/>
                    </a:lnTo>
                    <a:lnTo>
                      <a:pt x="108" y="1061"/>
                    </a:lnTo>
                    <a:lnTo>
                      <a:pt x="58" y="1067"/>
                    </a:lnTo>
                    <a:lnTo>
                      <a:pt x="0" y="1347"/>
                    </a:lnTo>
                    <a:lnTo>
                      <a:pt x="68" y="1639"/>
                    </a:lnTo>
                    <a:lnTo>
                      <a:pt x="68" y="1639"/>
                    </a:lnTo>
                    <a:lnTo>
                      <a:pt x="148" y="1631"/>
                    </a:lnTo>
                    <a:lnTo>
                      <a:pt x="226" y="1619"/>
                    </a:lnTo>
                    <a:lnTo>
                      <a:pt x="302" y="1603"/>
                    </a:lnTo>
                    <a:lnTo>
                      <a:pt x="378" y="1585"/>
                    </a:lnTo>
                    <a:lnTo>
                      <a:pt x="452" y="1561"/>
                    </a:lnTo>
                    <a:lnTo>
                      <a:pt x="526" y="1537"/>
                    </a:lnTo>
                    <a:lnTo>
                      <a:pt x="596" y="1507"/>
                    </a:lnTo>
                    <a:lnTo>
                      <a:pt x="666" y="1475"/>
                    </a:lnTo>
                    <a:lnTo>
                      <a:pt x="734" y="1441"/>
                    </a:lnTo>
                    <a:lnTo>
                      <a:pt x="800" y="1403"/>
                    </a:lnTo>
                    <a:lnTo>
                      <a:pt x="864" y="1363"/>
                    </a:lnTo>
                    <a:lnTo>
                      <a:pt x="927" y="1319"/>
                    </a:lnTo>
                    <a:lnTo>
                      <a:pt x="987" y="1273"/>
                    </a:lnTo>
                    <a:lnTo>
                      <a:pt x="1045" y="1223"/>
                    </a:lnTo>
                    <a:lnTo>
                      <a:pt x="1101" y="1173"/>
                    </a:lnTo>
                    <a:lnTo>
                      <a:pt x="1153" y="1119"/>
                    </a:lnTo>
                    <a:lnTo>
                      <a:pt x="1203" y="1063"/>
                    </a:lnTo>
                    <a:lnTo>
                      <a:pt x="1251" y="1003"/>
                    </a:lnTo>
                    <a:lnTo>
                      <a:pt x="1297" y="943"/>
                    </a:lnTo>
                    <a:lnTo>
                      <a:pt x="1341" y="882"/>
                    </a:lnTo>
                    <a:lnTo>
                      <a:pt x="1379" y="818"/>
                    </a:lnTo>
                    <a:lnTo>
                      <a:pt x="1417" y="750"/>
                    </a:lnTo>
                    <a:lnTo>
                      <a:pt x="1451" y="682"/>
                    </a:lnTo>
                    <a:lnTo>
                      <a:pt x="1483" y="612"/>
                    </a:lnTo>
                    <a:lnTo>
                      <a:pt x="1509" y="540"/>
                    </a:lnTo>
                    <a:lnTo>
                      <a:pt x="1535" y="468"/>
                    </a:lnTo>
                    <a:lnTo>
                      <a:pt x="1555" y="392"/>
                    </a:lnTo>
                    <a:lnTo>
                      <a:pt x="1573" y="316"/>
                    </a:lnTo>
                    <a:lnTo>
                      <a:pt x="1589" y="240"/>
                    </a:lnTo>
                    <a:lnTo>
                      <a:pt x="1599" y="160"/>
                    </a:lnTo>
                    <a:lnTo>
                      <a:pt x="1605" y="80"/>
                    </a:lnTo>
                    <a:lnTo>
                      <a:pt x="1609" y="0"/>
                    </a:lnTo>
                    <a:lnTo>
                      <a:pt x="1609"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Calibri" panose="020F0502020204030204"/>
                </a:endParaRPr>
              </a:p>
            </p:txBody>
          </p:sp>
          <p:sp>
            <p:nvSpPr>
              <p:cNvPr id="13" name="Freeform 17">
                <a:extLst>
                  <a:ext uri="{FF2B5EF4-FFF2-40B4-BE49-F238E27FC236}">
                    <a16:creationId xmlns:a16="http://schemas.microsoft.com/office/drawing/2014/main" id="{49476974-4219-47A5-9EFE-4FA4E84A425C}"/>
                  </a:ext>
                </a:extLst>
              </p:cNvPr>
              <p:cNvSpPr>
                <a:spLocks/>
              </p:cNvSpPr>
              <p:nvPr/>
            </p:nvSpPr>
            <p:spPr bwMode="auto">
              <a:xfrm>
                <a:off x="6511926" y="5502275"/>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6" y="546"/>
                    </a:lnTo>
                    <a:lnTo>
                      <a:pt x="536" y="526"/>
                    </a:lnTo>
                    <a:lnTo>
                      <a:pt x="556" y="504"/>
                    </a:lnTo>
                    <a:lnTo>
                      <a:pt x="574" y="480"/>
                    </a:lnTo>
                    <a:lnTo>
                      <a:pt x="588" y="454"/>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Calibri" panose="020F0502020204030204"/>
                </a:endParaRPr>
              </a:p>
            </p:txBody>
          </p:sp>
          <p:sp>
            <p:nvSpPr>
              <p:cNvPr id="14" name="Freeform 19">
                <a:extLst>
                  <a:ext uri="{FF2B5EF4-FFF2-40B4-BE49-F238E27FC236}">
                    <a16:creationId xmlns:a16="http://schemas.microsoft.com/office/drawing/2014/main" id="{7D784E22-54AF-49BE-8C9D-E2115013511F}"/>
                  </a:ext>
                </a:extLst>
              </p:cNvPr>
              <p:cNvSpPr>
                <a:spLocks/>
              </p:cNvSpPr>
              <p:nvPr/>
            </p:nvSpPr>
            <p:spPr bwMode="auto">
              <a:xfrm>
                <a:off x="6645276" y="5635625"/>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6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6" y="418"/>
                    </a:lnTo>
                    <a:lnTo>
                      <a:pt x="124" y="428"/>
                    </a:lnTo>
                    <a:lnTo>
                      <a:pt x="144" y="438"/>
                    </a:lnTo>
                    <a:lnTo>
                      <a:pt x="166" y="446"/>
                    </a:lnTo>
                    <a:lnTo>
                      <a:pt x="188"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r>
                  <a:rPr lang="en-US" sz="1799" dirty="0">
                    <a:solidFill>
                      <a:prstClr val="black"/>
                    </a:solidFill>
                    <a:latin typeface="Calibri" panose="020F0502020204030204"/>
                  </a:rPr>
                  <a:t>2</a:t>
                </a:r>
              </a:p>
            </p:txBody>
          </p:sp>
        </p:grpSp>
        <p:grpSp>
          <p:nvGrpSpPr>
            <p:cNvPr id="8" name="Group 7">
              <a:extLst>
                <a:ext uri="{FF2B5EF4-FFF2-40B4-BE49-F238E27FC236}">
                  <a16:creationId xmlns:a16="http://schemas.microsoft.com/office/drawing/2014/main" id="{C79BB781-B0E1-4438-9675-92CDCCE3A78D}"/>
                </a:ext>
              </a:extLst>
            </p:cNvPr>
            <p:cNvGrpSpPr/>
            <p:nvPr/>
          </p:nvGrpSpPr>
          <p:grpSpPr>
            <a:xfrm>
              <a:off x="2976563" y="3484563"/>
              <a:ext cx="3176588" cy="2630488"/>
              <a:chOff x="2976563" y="3484563"/>
              <a:chExt cx="3176588" cy="2630488"/>
            </a:xfrm>
          </p:grpSpPr>
          <p:sp>
            <p:nvSpPr>
              <p:cNvPr id="9" name="Freeform 6">
                <a:extLst>
                  <a:ext uri="{FF2B5EF4-FFF2-40B4-BE49-F238E27FC236}">
                    <a16:creationId xmlns:a16="http://schemas.microsoft.com/office/drawing/2014/main" id="{A96F8949-4E5E-49BE-9D14-7214D7D5B709}"/>
                  </a:ext>
                </a:extLst>
              </p:cNvPr>
              <p:cNvSpPr>
                <a:spLocks/>
              </p:cNvSpPr>
              <p:nvPr/>
            </p:nvSpPr>
            <p:spPr bwMode="auto">
              <a:xfrm>
                <a:off x="3487738" y="3484563"/>
                <a:ext cx="2665413" cy="2630488"/>
              </a:xfrm>
              <a:custGeom>
                <a:avLst/>
                <a:gdLst>
                  <a:gd name="T0" fmla="*/ 1671 w 1679"/>
                  <a:gd name="T1" fmla="*/ 1085 h 1657"/>
                  <a:gd name="T2" fmla="*/ 1617 w 1679"/>
                  <a:gd name="T3" fmla="*/ 1083 h 1657"/>
                  <a:gd name="T4" fmla="*/ 1511 w 1679"/>
                  <a:gd name="T5" fmla="*/ 1073 h 1657"/>
                  <a:gd name="T6" fmla="*/ 1409 w 1679"/>
                  <a:gd name="T7" fmla="*/ 1051 h 1657"/>
                  <a:gd name="T8" fmla="*/ 1309 w 1679"/>
                  <a:gd name="T9" fmla="*/ 1021 h 1657"/>
                  <a:gd name="T10" fmla="*/ 1215 w 1679"/>
                  <a:gd name="T11" fmla="*/ 983 h 1657"/>
                  <a:gd name="T12" fmla="*/ 1125 w 1679"/>
                  <a:gd name="T13" fmla="*/ 935 h 1657"/>
                  <a:gd name="T14" fmla="*/ 1039 w 1679"/>
                  <a:gd name="T15" fmla="*/ 880 h 1657"/>
                  <a:gd name="T16" fmla="*/ 961 w 1679"/>
                  <a:gd name="T17" fmla="*/ 818 h 1657"/>
                  <a:gd name="T18" fmla="*/ 887 w 1679"/>
                  <a:gd name="T19" fmla="*/ 748 h 1657"/>
                  <a:gd name="T20" fmla="*/ 821 w 1679"/>
                  <a:gd name="T21" fmla="*/ 672 h 1657"/>
                  <a:gd name="T22" fmla="*/ 761 w 1679"/>
                  <a:gd name="T23" fmla="*/ 590 h 1657"/>
                  <a:gd name="T24" fmla="*/ 709 w 1679"/>
                  <a:gd name="T25" fmla="*/ 502 h 1657"/>
                  <a:gd name="T26" fmla="*/ 665 w 1679"/>
                  <a:gd name="T27" fmla="*/ 410 h 1657"/>
                  <a:gd name="T28" fmla="*/ 630 w 1679"/>
                  <a:gd name="T29" fmla="*/ 314 h 1657"/>
                  <a:gd name="T30" fmla="*/ 602 w 1679"/>
                  <a:gd name="T31" fmla="*/ 212 h 1657"/>
                  <a:gd name="T32" fmla="*/ 586 w 1679"/>
                  <a:gd name="T33" fmla="*/ 108 h 1657"/>
                  <a:gd name="T34" fmla="*/ 308 w 1679"/>
                  <a:gd name="T35" fmla="*/ 0 h 1657"/>
                  <a:gd name="T36" fmla="*/ 0 w 1679"/>
                  <a:gd name="T37" fmla="*/ 70 h 1657"/>
                  <a:gd name="T38" fmla="*/ 16 w 1679"/>
                  <a:gd name="T39" fmla="*/ 234 h 1657"/>
                  <a:gd name="T40" fmla="*/ 48 w 1679"/>
                  <a:gd name="T41" fmla="*/ 392 h 1657"/>
                  <a:gd name="T42" fmla="*/ 94 w 1679"/>
                  <a:gd name="T43" fmla="*/ 546 h 1657"/>
                  <a:gd name="T44" fmla="*/ 154 w 1679"/>
                  <a:gd name="T45" fmla="*/ 692 h 1657"/>
                  <a:gd name="T46" fmla="*/ 228 w 1679"/>
                  <a:gd name="T47" fmla="*/ 830 h 1657"/>
                  <a:gd name="T48" fmla="*/ 312 w 1679"/>
                  <a:gd name="T49" fmla="*/ 961 h 1657"/>
                  <a:gd name="T50" fmla="*/ 410 w 1679"/>
                  <a:gd name="T51" fmla="*/ 1083 h 1657"/>
                  <a:gd name="T52" fmla="*/ 518 w 1679"/>
                  <a:gd name="T53" fmla="*/ 1195 h 1657"/>
                  <a:gd name="T54" fmla="*/ 634 w 1679"/>
                  <a:gd name="T55" fmla="*/ 1297 h 1657"/>
                  <a:gd name="T56" fmla="*/ 763 w 1679"/>
                  <a:gd name="T57" fmla="*/ 1387 h 1657"/>
                  <a:gd name="T58" fmla="*/ 897 w 1679"/>
                  <a:gd name="T59" fmla="*/ 1467 h 1657"/>
                  <a:gd name="T60" fmla="*/ 1041 w 1679"/>
                  <a:gd name="T61" fmla="*/ 1533 h 1657"/>
                  <a:gd name="T62" fmla="*/ 1191 w 1679"/>
                  <a:gd name="T63" fmla="*/ 1585 h 1657"/>
                  <a:gd name="T64" fmla="*/ 1345 w 1679"/>
                  <a:gd name="T65" fmla="*/ 1625 h 1657"/>
                  <a:gd name="T66" fmla="*/ 1507 w 1679"/>
                  <a:gd name="T67" fmla="*/ 1647 h 1657"/>
                  <a:gd name="T68" fmla="*/ 1673 w 1679"/>
                  <a:gd name="T69" fmla="*/ 1657 h 1657"/>
                  <a:gd name="T70" fmla="*/ 1679 w 1679"/>
                  <a:gd name="T71" fmla="*/ 1655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9" h="1657">
                    <a:moveTo>
                      <a:pt x="1615" y="1359"/>
                    </a:moveTo>
                    <a:lnTo>
                      <a:pt x="1671" y="1085"/>
                    </a:lnTo>
                    <a:lnTo>
                      <a:pt x="1671" y="1085"/>
                    </a:lnTo>
                    <a:lnTo>
                      <a:pt x="1617" y="1083"/>
                    </a:lnTo>
                    <a:lnTo>
                      <a:pt x="1565" y="1079"/>
                    </a:lnTo>
                    <a:lnTo>
                      <a:pt x="1511" y="1073"/>
                    </a:lnTo>
                    <a:lnTo>
                      <a:pt x="1459" y="1063"/>
                    </a:lnTo>
                    <a:lnTo>
                      <a:pt x="1409" y="1051"/>
                    </a:lnTo>
                    <a:lnTo>
                      <a:pt x="1359" y="1037"/>
                    </a:lnTo>
                    <a:lnTo>
                      <a:pt x="1309" y="1021"/>
                    </a:lnTo>
                    <a:lnTo>
                      <a:pt x="1261" y="1003"/>
                    </a:lnTo>
                    <a:lnTo>
                      <a:pt x="1215" y="983"/>
                    </a:lnTo>
                    <a:lnTo>
                      <a:pt x="1169" y="959"/>
                    </a:lnTo>
                    <a:lnTo>
                      <a:pt x="1125" y="935"/>
                    </a:lnTo>
                    <a:lnTo>
                      <a:pt x="1081" y="908"/>
                    </a:lnTo>
                    <a:lnTo>
                      <a:pt x="1039" y="880"/>
                    </a:lnTo>
                    <a:lnTo>
                      <a:pt x="999" y="850"/>
                    </a:lnTo>
                    <a:lnTo>
                      <a:pt x="961" y="818"/>
                    </a:lnTo>
                    <a:lnTo>
                      <a:pt x="923" y="784"/>
                    </a:lnTo>
                    <a:lnTo>
                      <a:pt x="887" y="748"/>
                    </a:lnTo>
                    <a:lnTo>
                      <a:pt x="853" y="710"/>
                    </a:lnTo>
                    <a:lnTo>
                      <a:pt x="821" y="672"/>
                    </a:lnTo>
                    <a:lnTo>
                      <a:pt x="791" y="632"/>
                    </a:lnTo>
                    <a:lnTo>
                      <a:pt x="761" y="590"/>
                    </a:lnTo>
                    <a:lnTo>
                      <a:pt x="735" y="548"/>
                    </a:lnTo>
                    <a:lnTo>
                      <a:pt x="709" y="502"/>
                    </a:lnTo>
                    <a:lnTo>
                      <a:pt x="687" y="458"/>
                    </a:lnTo>
                    <a:lnTo>
                      <a:pt x="665" y="410"/>
                    </a:lnTo>
                    <a:lnTo>
                      <a:pt x="646" y="362"/>
                    </a:lnTo>
                    <a:lnTo>
                      <a:pt x="630" y="314"/>
                    </a:lnTo>
                    <a:lnTo>
                      <a:pt x="614" y="264"/>
                    </a:lnTo>
                    <a:lnTo>
                      <a:pt x="602" y="212"/>
                    </a:lnTo>
                    <a:lnTo>
                      <a:pt x="594" y="162"/>
                    </a:lnTo>
                    <a:lnTo>
                      <a:pt x="586" y="108"/>
                    </a:lnTo>
                    <a:lnTo>
                      <a:pt x="582" y="56"/>
                    </a:lnTo>
                    <a:lnTo>
                      <a:pt x="308" y="0"/>
                    </a:lnTo>
                    <a:lnTo>
                      <a:pt x="0" y="70"/>
                    </a:lnTo>
                    <a:lnTo>
                      <a:pt x="0" y="70"/>
                    </a:lnTo>
                    <a:lnTo>
                      <a:pt x="6" y="154"/>
                    </a:lnTo>
                    <a:lnTo>
                      <a:pt x="16" y="234"/>
                    </a:lnTo>
                    <a:lnTo>
                      <a:pt x="30" y="314"/>
                    </a:lnTo>
                    <a:lnTo>
                      <a:pt x="48" y="392"/>
                    </a:lnTo>
                    <a:lnTo>
                      <a:pt x="70" y="470"/>
                    </a:lnTo>
                    <a:lnTo>
                      <a:pt x="94" y="546"/>
                    </a:lnTo>
                    <a:lnTo>
                      <a:pt x="122" y="620"/>
                    </a:lnTo>
                    <a:lnTo>
                      <a:pt x="154" y="692"/>
                    </a:lnTo>
                    <a:lnTo>
                      <a:pt x="190" y="762"/>
                    </a:lnTo>
                    <a:lnTo>
                      <a:pt x="228" y="830"/>
                    </a:lnTo>
                    <a:lnTo>
                      <a:pt x="268" y="896"/>
                    </a:lnTo>
                    <a:lnTo>
                      <a:pt x="312" y="961"/>
                    </a:lnTo>
                    <a:lnTo>
                      <a:pt x="360" y="1023"/>
                    </a:lnTo>
                    <a:lnTo>
                      <a:pt x="410" y="1083"/>
                    </a:lnTo>
                    <a:lnTo>
                      <a:pt x="462" y="1139"/>
                    </a:lnTo>
                    <a:lnTo>
                      <a:pt x="518" y="1195"/>
                    </a:lnTo>
                    <a:lnTo>
                      <a:pt x="574" y="1247"/>
                    </a:lnTo>
                    <a:lnTo>
                      <a:pt x="634" y="1297"/>
                    </a:lnTo>
                    <a:lnTo>
                      <a:pt x="699" y="1343"/>
                    </a:lnTo>
                    <a:lnTo>
                      <a:pt x="763" y="1387"/>
                    </a:lnTo>
                    <a:lnTo>
                      <a:pt x="829" y="1429"/>
                    </a:lnTo>
                    <a:lnTo>
                      <a:pt x="897" y="1467"/>
                    </a:lnTo>
                    <a:lnTo>
                      <a:pt x="969" y="1501"/>
                    </a:lnTo>
                    <a:lnTo>
                      <a:pt x="1041" y="1533"/>
                    </a:lnTo>
                    <a:lnTo>
                      <a:pt x="1115" y="1561"/>
                    </a:lnTo>
                    <a:lnTo>
                      <a:pt x="1191" y="1585"/>
                    </a:lnTo>
                    <a:lnTo>
                      <a:pt x="1267" y="1607"/>
                    </a:lnTo>
                    <a:lnTo>
                      <a:pt x="1345" y="1625"/>
                    </a:lnTo>
                    <a:lnTo>
                      <a:pt x="1425" y="1637"/>
                    </a:lnTo>
                    <a:lnTo>
                      <a:pt x="1507" y="1647"/>
                    </a:lnTo>
                    <a:lnTo>
                      <a:pt x="1589" y="1653"/>
                    </a:lnTo>
                    <a:lnTo>
                      <a:pt x="1673" y="1657"/>
                    </a:lnTo>
                    <a:lnTo>
                      <a:pt x="1673" y="1657"/>
                    </a:lnTo>
                    <a:lnTo>
                      <a:pt x="1679" y="1655"/>
                    </a:lnTo>
                    <a:lnTo>
                      <a:pt x="1615" y="135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Calibri" panose="020F0502020204030204"/>
                </a:endParaRPr>
              </a:p>
            </p:txBody>
          </p:sp>
          <p:sp>
            <p:nvSpPr>
              <p:cNvPr id="10" name="Freeform 21">
                <a:extLst>
                  <a:ext uri="{FF2B5EF4-FFF2-40B4-BE49-F238E27FC236}">
                    <a16:creationId xmlns:a16="http://schemas.microsoft.com/office/drawing/2014/main" id="{54701D7A-66A6-46C2-B173-82C08EC6EF0C}"/>
                  </a:ext>
                </a:extLst>
              </p:cNvPr>
              <p:cNvSpPr>
                <a:spLocks/>
              </p:cNvSpPr>
              <p:nvPr/>
            </p:nvSpPr>
            <p:spPr bwMode="auto">
              <a:xfrm>
                <a:off x="2976563" y="3716338"/>
                <a:ext cx="987425" cy="987425"/>
              </a:xfrm>
              <a:custGeom>
                <a:avLst/>
                <a:gdLst>
                  <a:gd name="T0" fmla="*/ 304 w 622"/>
                  <a:gd name="T1" fmla="*/ 0 h 622"/>
                  <a:gd name="T2" fmla="*/ 240 w 622"/>
                  <a:gd name="T3" fmla="*/ 6 h 622"/>
                  <a:gd name="T4" fmla="*/ 182 w 622"/>
                  <a:gd name="T5" fmla="*/ 26 h 622"/>
                  <a:gd name="T6" fmla="*/ 130 w 622"/>
                  <a:gd name="T7" fmla="*/ 56 h 622"/>
                  <a:gd name="T8" fmla="*/ 86 w 622"/>
                  <a:gd name="T9" fmla="*/ 96 h 622"/>
                  <a:gd name="T10" fmla="*/ 48 w 622"/>
                  <a:gd name="T11" fmla="*/ 142 h 622"/>
                  <a:gd name="T12" fmla="*/ 20 w 622"/>
                  <a:gd name="T13" fmla="*/ 196 h 622"/>
                  <a:gd name="T14" fmla="*/ 4 w 622"/>
                  <a:gd name="T15" fmla="*/ 254 h 622"/>
                  <a:gd name="T16" fmla="*/ 0 w 622"/>
                  <a:gd name="T17" fmla="*/ 318 h 622"/>
                  <a:gd name="T18" fmla="*/ 2 w 622"/>
                  <a:gd name="T19" fmla="*/ 350 h 622"/>
                  <a:gd name="T20" fmla="*/ 16 w 622"/>
                  <a:gd name="T21" fmla="*/ 410 h 622"/>
                  <a:gd name="T22" fmla="*/ 40 w 622"/>
                  <a:gd name="T23" fmla="*/ 464 h 622"/>
                  <a:gd name="T24" fmla="*/ 74 w 622"/>
                  <a:gd name="T25" fmla="*/ 514 h 622"/>
                  <a:gd name="T26" fmla="*/ 118 w 622"/>
                  <a:gd name="T27" fmla="*/ 554 h 622"/>
                  <a:gd name="T28" fmla="*/ 168 w 622"/>
                  <a:gd name="T29" fmla="*/ 588 h 622"/>
                  <a:gd name="T30" fmla="*/ 224 w 622"/>
                  <a:gd name="T31" fmla="*/ 610 h 622"/>
                  <a:gd name="T32" fmla="*/ 286 w 622"/>
                  <a:gd name="T33" fmla="*/ 620 h 622"/>
                  <a:gd name="T34" fmla="*/ 318 w 622"/>
                  <a:gd name="T35" fmla="*/ 622 h 622"/>
                  <a:gd name="T36" fmla="*/ 380 w 622"/>
                  <a:gd name="T37" fmla="*/ 614 h 622"/>
                  <a:gd name="T38" fmla="*/ 438 w 622"/>
                  <a:gd name="T39" fmla="*/ 594 h 622"/>
                  <a:gd name="T40" fmla="*/ 490 w 622"/>
                  <a:gd name="T41" fmla="*/ 564 h 622"/>
                  <a:gd name="T42" fmla="*/ 536 w 622"/>
                  <a:gd name="T43" fmla="*/ 526 h 622"/>
                  <a:gd name="T44" fmla="*/ 572 w 622"/>
                  <a:gd name="T45" fmla="*/ 478 h 622"/>
                  <a:gd name="T46" fmla="*/ 600 w 622"/>
                  <a:gd name="T47" fmla="*/ 426 h 622"/>
                  <a:gd name="T48" fmla="*/ 616 w 622"/>
                  <a:gd name="T49" fmla="*/ 366 h 622"/>
                  <a:gd name="T50" fmla="*/ 622 w 622"/>
                  <a:gd name="T51" fmla="*/ 304 h 622"/>
                  <a:gd name="T52" fmla="*/ 620 w 622"/>
                  <a:gd name="T53" fmla="*/ 272 h 622"/>
                  <a:gd name="T54" fmla="*/ 606 w 622"/>
                  <a:gd name="T55" fmla="*/ 212 h 622"/>
                  <a:gd name="T56" fmla="*/ 580 w 622"/>
                  <a:gd name="T57" fmla="*/ 156 h 622"/>
                  <a:gd name="T58" fmla="*/ 546 w 622"/>
                  <a:gd name="T59" fmla="*/ 108 h 622"/>
                  <a:gd name="T60" fmla="*/ 502 w 622"/>
                  <a:gd name="T61" fmla="*/ 66 h 622"/>
                  <a:gd name="T62" fmla="*/ 452 w 622"/>
                  <a:gd name="T63" fmla="*/ 34 h 622"/>
                  <a:gd name="T64" fmla="*/ 396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0" y="6"/>
                    </a:lnTo>
                    <a:lnTo>
                      <a:pt x="212" y="16"/>
                    </a:lnTo>
                    <a:lnTo>
                      <a:pt x="182" y="26"/>
                    </a:lnTo>
                    <a:lnTo>
                      <a:pt x="156" y="40"/>
                    </a:lnTo>
                    <a:lnTo>
                      <a:pt x="130" y="56"/>
                    </a:lnTo>
                    <a:lnTo>
                      <a:pt x="106" y="74"/>
                    </a:lnTo>
                    <a:lnTo>
                      <a:pt x="86" y="96"/>
                    </a:lnTo>
                    <a:lnTo>
                      <a:pt x="66" y="118"/>
                    </a:lnTo>
                    <a:lnTo>
                      <a:pt x="48" y="142"/>
                    </a:lnTo>
                    <a:lnTo>
                      <a:pt x="34" y="168"/>
                    </a:lnTo>
                    <a:lnTo>
                      <a:pt x="20" y="196"/>
                    </a:lnTo>
                    <a:lnTo>
                      <a:pt x="12" y="224"/>
                    </a:lnTo>
                    <a:lnTo>
                      <a:pt x="4" y="254"/>
                    </a:lnTo>
                    <a:lnTo>
                      <a:pt x="0" y="286"/>
                    </a:lnTo>
                    <a:lnTo>
                      <a:pt x="0" y="318"/>
                    </a:lnTo>
                    <a:lnTo>
                      <a:pt x="0" y="318"/>
                    </a:lnTo>
                    <a:lnTo>
                      <a:pt x="2" y="350"/>
                    </a:lnTo>
                    <a:lnTo>
                      <a:pt x="6" y="380"/>
                    </a:lnTo>
                    <a:lnTo>
                      <a:pt x="16" y="410"/>
                    </a:lnTo>
                    <a:lnTo>
                      <a:pt x="26" y="438"/>
                    </a:lnTo>
                    <a:lnTo>
                      <a:pt x="40" y="464"/>
                    </a:lnTo>
                    <a:lnTo>
                      <a:pt x="56" y="490"/>
                    </a:lnTo>
                    <a:lnTo>
                      <a:pt x="74" y="514"/>
                    </a:lnTo>
                    <a:lnTo>
                      <a:pt x="96" y="536"/>
                    </a:lnTo>
                    <a:lnTo>
                      <a:pt x="118" y="554"/>
                    </a:lnTo>
                    <a:lnTo>
                      <a:pt x="142" y="572"/>
                    </a:lnTo>
                    <a:lnTo>
                      <a:pt x="168" y="588"/>
                    </a:lnTo>
                    <a:lnTo>
                      <a:pt x="196" y="600"/>
                    </a:lnTo>
                    <a:lnTo>
                      <a:pt x="224" y="610"/>
                    </a:lnTo>
                    <a:lnTo>
                      <a:pt x="254" y="616"/>
                    </a:lnTo>
                    <a:lnTo>
                      <a:pt x="286" y="620"/>
                    </a:lnTo>
                    <a:lnTo>
                      <a:pt x="318" y="622"/>
                    </a:lnTo>
                    <a:lnTo>
                      <a:pt x="318" y="622"/>
                    </a:lnTo>
                    <a:lnTo>
                      <a:pt x="350" y="620"/>
                    </a:lnTo>
                    <a:lnTo>
                      <a:pt x="380" y="614"/>
                    </a:lnTo>
                    <a:lnTo>
                      <a:pt x="410" y="606"/>
                    </a:lnTo>
                    <a:lnTo>
                      <a:pt x="438" y="594"/>
                    </a:lnTo>
                    <a:lnTo>
                      <a:pt x="464" y="580"/>
                    </a:lnTo>
                    <a:lnTo>
                      <a:pt x="490" y="564"/>
                    </a:lnTo>
                    <a:lnTo>
                      <a:pt x="514" y="546"/>
                    </a:lnTo>
                    <a:lnTo>
                      <a:pt x="536" y="526"/>
                    </a:lnTo>
                    <a:lnTo>
                      <a:pt x="554" y="502"/>
                    </a:lnTo>
                    <a:lnTo>
                      <a:pt x="572" y="478"/>
                    </a:lnTo>
                    <a:lnTo>
                      <a:pt x="588" y="452"/>
                    </a:lnTo>
                    <a:lnTo>
                      <a:pt x="600" y="426"/>
                    </a:lnTo>
                    <a:lnTo>
                      <a:pt x="610" y="396"/>
                    </a:lnTo>
                    <a:lnTo>
                      <a:pt x="616" y="366"/>
                    </a:lnTo>
                    <a:lnTo>
                      <a:pt x="620" y="336"/>
                    </a:lnTo>
                    <a:lnTo>
                      <a:pt x="622" y="304"/>
                    </a:lnTo>
                    <a:lnTo>
                      <a:pt x="622" y="304"/>
                    </a:lnTo>
                    <a:lnTo>
                      <a:pt x="620" y="272"/>
                    </a:lnTo>
                    <a:lnTo>
                      <a:pt x="614" y="240"/>
                    </a:lnTo>
                    <a:lnTo>
                      <a:pt x="606" y="212"/>
                    </a:lnTo>
                    <a:lnTo>
                      <a:pt x="594" y="182"/>
                    </a:lnTo>
                    <a:lnTo>
                      <a:pt x="580" y="156"/>
                    </a:lnTo>
                    <a:lnTo>
                      <a:pt x="564" y="130"/>
                    </a:lnTo>
                    <a:lnTo>
                      <a:pt x="546" y="108"/>
                    </a:lnTo>
                    <a:lnTo>
                      <a:pt x="526" y="86"/>
                    </a:lnTo>
                    <a:lnTo>
                      <a:pt x="502" y="66"/>
                    </a:lnTo>
                    <a:lnTo>
                      <a:pt x="478" y="48"/>
                    </a:lnTo>
                    <a:lnTo>
                      <a:pt x="452" y="34"/>
                    </a:lnTo>
                    <a:lnTo>
                      <a:pt x="424" y="20"/>
                    </a:lnTo>
                    <a:lnTo>
                      <a:pt x="396" y="12"/>
                    </a:lnTo>
                    <a:lnTo>
                      <a:pt x="366" y="4"/>
                    </a:lnTo>
                    <a:lnTo>
                      <a:pt x="336" y="0"/>
                    </a:lnTo>
                    <a:lnTo>
                      <a:pt x="30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Calibri" panose="020F0502020204030204"/>
                </a:endParaRPr>
              </a:p>
            </p:txBody>
          </p:sp>
          <p:sp>
            <p:nvSpPr>
              <p:cNvPr id="11" name="Freeform 23">
                <a:extLst>
                  <a:ext uri="{FF2B5EF4-FFF2-40B4-BE49-F238E27FC236}">
                    <a16:creationId xmlns:a16="http://schemas.microsoft.com/office/drawing/2014/main" id="{42FBA48C-971B-4D39-B291-A8FB665F66C5}"/>
                  </a:ext>
                </a:extLst>
              </p:cNvPr>
              <p:cNvSpPr>
                <a:spLocks/>
              </p:cNvSpPr>
              <p:nvPr/>
            </p:nvSpPr>
            <p:spPr bwMode="auto">
              <a:xfrm>
                <a:off x="3109913" y="3849688"/>
                <a:ext cx="720725" cy="720725"/>
              </a:xfrm>
              <a:custGeom>
                <a:avLst/>
                <a:gdLst>
                  <a:gd name="T0" fmla="*/ 222 w 454"/>
                  <a:gd name="T1" fmla="*/ 0 h 454"/>
                  <a:gd name="T2" fmla="*/ 176 w 454"/>
                  <a:gd name="T3" fmla="*/ 6 h 454"/>
                  <a:gd name="T4" fmla="*/ 134 w 454"/>
                  <a:gd name="T5" fmla="*/ 20 h 454"/>
                  <a:gd name="T6" fmla="*/ 96 w 454"/>
                  <a:gd name="T7" fmla="*/ 42 h 454"/>
                  <a:gd name="T8" fmla="*/ 62 w 454"/>
                  <a:gd name="T9" fmla="*/ 70 h 454"/>
                  <a:gd name="T10" fmla="*/ 36 w 454"/>
                  <a:gd name="T11" fmla="*/ 104 h 454"/>
                  <a:gd name="T12" fmla="*/ 16 w 454"/>
                  <a:gd name="T13" fmla="*/ 142 h 454"/>
                  <a:gd name="T14" fmla="*/ 4 w 454"/>
                  <a:gd name="T15" fmla="*/ 186 h 454"/>
                  <a:gd name="T16" fmla="*/ 0 w 454"/>
                  <a:gd name="T17" fmla="*/ 232 h 454"/>
                  <a:gd name="T18" fmla="*/ 2 w 454"/>
                  <a:gd name="T19" fmla="*/ 254 h 454"/>
                  <a:gd name="T20" fmla="*/ 12 w 454"/>
                  <a:gd name="T21" fmla="*/ 298 h 454"/>
                  <a:gd name="T22" fmla="*/ 30 w 454"/>
                  <a:gd name="T23" fmla="*/ 338 h 454"/>
                  <a:gd name="T24" fmla="*/ 54 w 454"/>
                  <a:gd name="T25" fmla="*/ 374 h 454"/>
                  <a:gd name="T26" fmla="*/ 86 w 454"/>
                  <a:gd name="T27" fmla="*/ 404 h 454"/>
                  <a:gd name="T28" fmla="*/ 122 w 454"/>
                  <a:gd name="T29" fmla="*/ 428 h 454"/>
                  <a:gd name="T30" fmla="*/ 164 w 454"/>
                  <a:gd name="T31" fmla="*/ 444 h 454"/>
                  <a:gd name="T32" fmla="*/ 208 w 454"/>
                  <a:gd name="T33" fmla="*/ 452 h 454"/>
                  <a:gd name="T34" fmla="*/ 232 w 454"/>
                  <a:gd name="T35" fmla="*/ 454 h 454"/>
                  <a:gd name="T36" fmla="*/ 276 w 454"/>
                  <a:gd name="T37" fmla="*/ 448 h 454"/>
                  <a:gd name="T38" fmla="*/ 320 w 454"/>
                  <a:gd name="T39" fmla="*/ 434 h 454"/>
                  <a:gd name="T40" fmla="*/ 358 w 454"/>
                  <a:gd name="T41" fmla="*/ 412 h 454"/>
                  <a:gd name="T42" fmla="*/ 390 w 454"/>
                  <a:gd name="T43" fmla="*/ 384 h 454"/>
                  <a:gd name="T44" fmla="*/ 418 w 454"/>
                  <a:gd name="T45" fmla="*/ 348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398 w 454"/>
                  <a:gd name="T59" fmla="*/ 78 h 454"/>
                  <a:gd name="T60" fmla="*/ 366 w 454"/>
                  <a:gd name="T61" fmla="*/ 48 h 454"/>
                  <a:gd name="T62" fmla="*/ 330 w 454"/>
                  <a:gd name="T63" fmla="*/ 24 h 454"/>
                  <a:gd name="T64" fmla="*/ 288 w 454"/>
                  <a:gd name="T65" fmla="*/ 8 h 454"/>
                  <a:gd name="T66" fmla="*/ 244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198" y="2"/>
                    </a:lnTo>
                    <a:lnTo>
                      <a:pt x="176" y="6"/>
                    </a:lnTo>
                    <a:lnTo>
                      <a:pt x="154" y="12"/>
                    </a:lnTo>
                    <a:lnTo>
                      <a:pt x="134" y="20"/>
                    </a:lnTo>
                    <a:lnTo>
                      <a:pt x="114" y="30"/>
                    </a:lnTo>
                    <a:lnTo>
                      <a:pt x="96" y="42"/>
                    </a:lnTo>
                    <a:lnTo>
                      <a:pt x="78" y="54"/>
                    </a:lnTo>
                    <a:lnTo>
                      <a:pt x="62" y="70"/>
                    </a:lnTo>
                    <a:lnTo>
                      <a:pt x="48" y="86"/>
                    </a:lnTo>
                    <a:lnTo>
                      <a:pt x="36" y="104"/>
                    </a:lnTo>
                    <a:lnTo>
                      <a:pt x="24" y="122"/>
                    </a:lnTo>
                    <a:lnTo>
                      <a:pt x="16" y="142"/>
                    </a:lnTo>
                    <a:lnTo>
                      <a:pt x="8" y="164"/>
                    </a:lnTo>
                    <a:lnTo>
                      <a:pt x="4" y="186"/>
                    </a:lnTo>
                    <a:lnTo>
                      <a:pt x="0" y="208"/>
                    </a:lnTo>
                    <a:lnTo>
                      <a:pt x="0" y="232"/>
                    </a:lnTo>
                    <a:lnTo>
                      <a:pt x="0" y="232"/>
                    </a:lnTo>
                    <a:lnTo>
                      <a:pt x="2" y="254"/>
                    </a:lnTo>
                    <a:lnTo>
                      <a:pt x="6" y="278"/>
                    </a:lnTo>
                    <a:lnTo>
                      <a:pt x="12" y="298"/>
                    </a:lnTo>
                    <a:lnTo>
                      <a:pt x="20" y="320"/>
                    </a:lnTo>
                    <a:lnTo>
                      <a:pt x="30" y="338"/>
                    </a:lnTo>
                    <a:lnTo>
                      <a:pt x="42" y="358"/>
                    </a:lnTo>
                    <a:lnTo>
                      <a:pt x="54" y="374"/>
                    </a:lnTo>
                    <a:lnTo>
                      <a:pt x="70" y="390"/>
                    </a:lnTo>
                    <a:lnTo>
                      <a:pt x="86" y="404"/>
                    </a:lnTo>
                    <a:lnTo>
                      <a:pt x="104" y="418"/>
                    </a:lnTo>
                    <a:lnTo>
                      <a:pt x="122" y="428"/>
                    </a:lnTo>
                    <a:lnTo>
                      <a:pt x="142" y="438"/>
                    </a:lnTo>
                    <a:lnTo>
                      <a:pt x="164" y="444"/>
                    </a:lnTo>
                    <a:lnTo>
                      <a:pt x="186" y="450"/>
                    </a:lnTo>
                    <a:lnTo>
                      <a:pt x="208" y="452"/>
                    </a:lnTo>
                    <a:lnTo>
                      <a:pt x="232" y="454"/>
                    </a:lnTo>
                    <a:lnTo>
                      <a:pt x="232" y="454"/>
                    </a:lnTo>
                    <a:lnTo>
                      <a:pt x="254" y="452"/>
                    </a:lnTo>
                    <a:lnTo>
                      <a:pt x="276" y="448"/>
                    </a:lnTo>
                    <a:lnTo>
                      <a:pt x="298" y="442"/>
                    </a:lnTo>
                    <a:lnTo>
                      <a:pt x="320" y="434"/>
                    </a:lnTo>
                    <a:lnTo>
                      <a:pt x="338" y="424"/>
                    </a:lnTo>
                    <a:lnTo>
                      <a:pt x="358" y="412"/>
                    </a:lnTo>
                    <a:lnTo>
                      <a:pt x="374" y="398"/>
                    </a:lnTo>
                    <a:lnTo>
                      <a:pt x="390" y="384"/>
                    </a:lnTo>
                    <a:lnTo>
                      <a:pt x="404" y="366"/>
                    </a:lnTo>
                    <a:lnTo>
                      <a:pt x="418" y="348"/>
                    </a:lnTo>
                    <a:lnTo>
                      <a:pt x="428" y="330"/>
                    </a:lnTo>
                    <a:lnTo>
                      <a:pt x="438" y="310"/>
                    </a:lnTo>
                    <a:lnTo>
                      <a:pt x="444" y="288"/>
                    </a:lnTo>
                    <a:lnTo>
                      <a:pt x="450" y="268"/>
                    </a:lnTo>
                    <a:lnTo>
                      <a:pt x="452" y="244"/>
                    </a:lnTo>
                    <a:lnTo>
                      <a:pt x="454" y="222"/>
                    </a:lnTo>
                    <a:lnTo>
                      <a:pt x="454" y="222"/>
                    </a:lnTo>
                    <a:lnTo>
                      <a:pt x="452" y="198"/>
                    </a:lnTo>
                    <a:lnTo>
                      <a:pt x="448" y="176"/>
                    </a:lnTo>
                    <a:lnTo>
                      <a:pt x="442" y="154"/>
                    </a:lnTo>
                    <a:lnTo>
                      <a:pt x="434" y="134"/>
                    </a:lnTo>
                    <a:lnTo>
                      <a:pt x="424" y="114"/>
                    </a:lnTo>
                    <a:lnTo>
                      <a:pt x="412" y="96"/>
                    </a:lnTo>
                    <a:lnTo>
                      <a:pt x="398" y="78"/>
                    </a:lnTo>
                    <a:lnTo>
                      <a:pt x="384" y="62"/>
                    </a:lnTo>
                    <a:lnTo>
                      <a:pt x="366" y="48"/>
                    </a:lnTo>
                    <a:lnTo>
                      <a:pt x="348" y="36"/>
                    </a:lnTo>
                    <a:lnTo>
                      <a:pt x="330" y="24"/>
                    </a:lnTo>
                    <a:lnTo>
                      <a:pt x="310" y="16"/>
                    </a:lnTo>
                    <a:lnTo>
                      <a:pt x="288" y="8"/>
                    </a:lnTo>
                    <a:lnTo>
                      <a:pt x="268" y="4"/>
                    </a:lnTo>
                    <a:lnTo>
                      <a:pt x="244" y="0"/>
                    </a:lnTo>
                    <a:lnTo>
                      <a:pt x="222"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r>
                  <a:rPr lang="en-US" sz="1799" dirty="0">
                    <a:solidFill>
                      <a:prstClr val="black"/>
                    </a:solidFill>
                    <a:latin typeface="Calibri" panose="020F0502020204030204"/>
                  </a:rPr>
                  <a:t>3</a:t>
                </a:r>
              </a:p>
            </p:txBody>
          </p:sp>
        </p:grpSp>
      </p:grpSp>
      <p:pic>
        <p:nvPicPr>
          <p:cNvPr id="21" name="Picture 4" descr="3d, 3d modeling, cube, design, modeling icon">
            <a:extLst>
              <a:ext uri="{FF2B5EF4-FFF2-40B4-BE49-F238E27FC236}">
                <a16:creationId xmlns:a16="http://schemas.microsoft.com/office/drawing/2014/main" id="{B8C8D0C9-0B7A-41ED-A210-D6EBDFFE2E79}"/>
              </a:ext>
            </a:extLst>
          </p:cNvPr>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10267157" y="4728653"/>
            <a:ext cx="1691640" cy="1691640"/>
          </a:xfrm>
          <a:prstGeom prst="rect">
            <a:avLst/>
          </a:prstGeom>
          <a:noFill/>
          <a:extLst>
            <a:ext uri="{909E8E84-426E-40DD-AFC4-6F175D3DCCD1}">
              <a14:hiddenFill xmlns:a14="http://schemas.microsoft.com/office/drawing/2010/main">
                <a:solidFill>
                  <a:srgbClr val="FFFFFF"/>
                </a:solidFill>
              </a14:hiddenFill>
            </a:ext>
          </a:extLst>
        </p:spPr>
      </p:pic>
      <p:sp>
        <p:nvSpPr>
          <p:cNvPr id="22" name="Text Placeholder 2">
            <a:extLst>
              <a:ext uri="{FF2B5EF4-FFF2-40B4-BE49-F238E27FC236}">
                <a16:creationId xmlns:a16="http://schemas.microsoft.com/office/drawing/2014/main" id="{1B428464-D4AD-4E14-8FF9-4FA1D5EC3F50}"/>
              </a:ext>
            </a:extLst>
          </p:cNvPr>
          <p:cNvSpPr txBox="1">
            <a:spLocks/>
          </p:cNvSpPr>
          <p:nvPr/>
        </p:nvSpPr>
        <p:spPr>
          <a:xfrm>
            <a:off x="1065213" y="5102525"/>
            <a:ext cx="7086600" cy="106967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100000"/>
              <a:buFont typeface="Arial"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1400" kern="1200">
                <a:solidFill>
                  <a:schemeClr val="tx1">
                    <a:tint val="75000"/>
                  </a:schemeClr>
                </a:solidFill>
                <a:latin typeface="+mn-lt"/>
                <a:ea typeface="+mn-ea"/>
                <a:cs typeface="+mn-cs"/>
              </a:defRPr>
            </a:lvl9pPr>
          </a:lstStyle>
          <a:p>
            <a:pPr algn="ctr"/>
            <a:r>
              <a:rPr lang="en-US" sz="3200"/>
              <a:t>Modeling</a:t>
            </a:r>
            <a:endParaRPr lang="en-US" sz="3200" dirty="0"/>
          </a:p>
        </p:txBody>
      </p:sp>
      <p:sp>
        <p:nvSpPr>
          <p:cNvPr id="23" name="Title 1">
            <a:extLst>
              <a:ext uri="{FF2B5EF4-FFF2-40B4-BE49-F238E27FC236}">
                <a16:creationId xmlns:a16="http://schemas.microsoft.com/office/drawing/2014/main" id="{16C5BBCC-71AF-4D6C-98BF-A53FC6EED5DC}"/>
              </a:ext>
            </a:extLst>
          </p:cNvPr>
          <p:cNvSpPr txBox="1">
            <a:spLocks/>
          </p:cNvSpPr>
          <p:nvPr/>
        </p:nvSpPr>
        <p:spPr>
          <a:xfrm>
            <a:off x="-77788" y="1905000"/>
            <a:ext cx="9439927" cy="2667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kern="1200" cap="none" baseline="0">
                <a:solidFill>
                  <a:schemeClr val="tx1"/>
                </a:solidFill>
                <a:latin typeface="+mj-lt"/>
                <a:ea typeface="+mj-ea"/>
                <a:cs typeface="+mj-cs"/>
              </a:defRPr>
            </a:lvl1pPr>
          </a:lstStyle>
          <a:p>
            <a:pPr algn="ctr"/>
            <a:r>
              <a:rPr lang="en-US"/>
              <a:t>Exploratory Data Analysis</a:t>
            </a:r>
            <a:endParaRPr lang="en-US" dirty="0"/>
          </a:p>
        </p:txBody>
      </p:sp>
      <p:grpSp>
        <p:nvGrpSpPr>
          <p:cNvPr id="114" name="line" descr="Line graphic">
            <a:extLst>
              <a:ext uri="{FF2B5EF4-FFF2-40B4-BE49-F238E27FC236}">
                <a16:creationId xmlns:a16="http://schemas.microsoft.com/office/drawing/2014/main" id="{5D55BB16-678A-4049-963C-64C96ECD8EB9}"/>
              </a:ext>
            </a:extLst>
          </p:cNvPr>
          <p:cNvGrpSpPr/>
          <p:nvPr/>
        </p:nvGrpSpPr>
        <p:grpSpPr bwMode="invGray">
          <a:xfrm>
            <a:off x="688852" y="4694335"/>
            <a:ext cx="7498080" cy="91440"/>
            <a:chOff x="1522413" y="1514475"/>
            <a:chExt cx="10569575" cy="91440"/>
          </a:xfrm>
          <a:solidFill>
            <a:srgbClr val="E35F5F">
              <a:alpha val="66667"/>
            </a:srgbClr>
          </a:solidFill>
        </p:grpSpPr>
        <p:sp>
          <p:nvSpPr>
            <p:cNvPr id="115" name="Freeform 10">
              <a:extLst>
                <a:ext uri="{FF2B5EF4-FFF2-40B4-BE49-F238E27FC236}">
                  <a16:creationId xmlns:a16="http://schemas.microsoft.com/office/drawing/2014/main" id="{037950D7-F0E5-4E92-B0A3-14C58B2095A1}"/>
                </a:ext>
              </a:extLst>
            </p:cNvPr>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16" name="Freeform 11">
              <a:extLst>
                <a:ext uri="{FF2B5EF4-FFF2-40B4-BE49-F238E27FC236}">
                  <a16:creationId xmlns:a16="http://schemas.microsoft.com/office/drawing/2014/main" id="{973031B4-3068-4519-B9BE-413F2E3E5FE0}"/>
                </a:ext>
              </a:extLst>
            </p:cNvPr>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17" name="Freeform 12">
              <a:extLst>
                <a:ext uri="{FF2B5EF4-FFF2-40B4-BE49-F238E27FC236}">
                  <a16:creationId xmlns:a16="http://schemas.microsoft.com/office/drawing/2014/main" id="{6259355B-13F3-49C2-87B0-0B9CA10D702B}"/>
                </a:ext>
              </a:extLst>
            </p:cNvPr>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18" name="Freeform 15">
              <a:extLst>
                <a:ext uri="{FF2B5EF4-FFF2-40B4-BE49-F238E27FC236}">
                  <a16:creationId xmlns:a16="http://schemas.microsoft.com/office/drawing/2014/main" id="{129CBC98-CE2E-41F3-B821-EDC5C96D1B26}"/>
                </a:ext>
              </a:extLst>
            </p:cNvPr>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19" name="Freeform 16">
              <a:extLst>
                <a:ext uri="{FF2B5EF4-FFF2-40B4-BE49-F238E27FC236}">
                  <a16:creationId xmlns:a16="http://schemas.microsoft.com/office/drawing/2014/main" id="{28E96115-5F5F-43E1-8C67-47E1E02EC170}"/>
                </a:ext>
              </a:extLst>
            </p:cNvPr>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0" name="Freeform 17">
              <a:extLst>
                <a:ext uri="{FF2B5EF4-FFF2-40B4-BE49-F238E27FC236}">
                  <a16:creationId xmlns:a16="http://schemas.microsoft.com/office/drawing/2014/main" id="{2237393D-779D-4A8A-8D01-A433C9440FDD}"/>
                </a:ext>
              </a:extLst>
            </p:cNvPr>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1" name="Freeform 18">
              <a:extLst>
                <a:ext uri="{FF2B5EF4-FFF2-40B4-BE49-F238E27FC236}">
                  <a16:creationId xmlns:a16="http://schemas.microsoft.com/office/drawing/2014/main" id="{2C18DD0C-6C4F-41BE-8DB7-8137DEB4F091}"/>
                </a:ext>
              </a:extLst>
            </p:cNvPr>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2" name="Freeform 19">
              <a:extLst>
                <a:ext uri="{FF2B5EF4-FFF2-40B4-BE49-F238E27FC236}">
                  <a16:creationId xmlns:a16="http://schemas.microsoft.com/office/drawing/2014/main" id="{C770B9B6-544A-4B49-9C67-1DD2379E0007}"/>
                </a:ext>
              </a:extLst>
            </p:cNvPr>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3" name="Freeform 20">
              <a:extLst>
                <a:ext uri="{FF2B5EF4-FFF2-40B4-BE49-F238E27FC236}">
                  <a16:creationId xmlns:a16="http://schemas.microsoft.com/office/drawing/2014/main" id="{75E0A4BB-225F-401E-AE67-5F18E47E2255}"/>
                </a:ext>
              </a:extLst>
            </p:cNvPr>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4" name="Freeform 21">
              <a:extLst>
                <a:ext uri="{FF2B5EF4-FFF2-40B4-BE49-F238E27FC236}">
                  <a16:creationId xmlns:a16="http://schemas.microsoft.com/office/drawing/2014/main" id="{D5406249-3150-43E5-BF48-DD5F183137BB}"/>
                </a:ext>
              </a:extLst>
            </p:cNvPr>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5" name="Freeform 22">
              <a:extLst>
                <a:ext uri="{FF2B5EF4-FFF2-40B4-BE49-F238E27FC236}">
                  <a16:creationId xmlns:a16="http://schemas.microsoft.com/office/drawing/2014/main" id="{2BFE4A29-57E9-4FE4-8DB1-EA9384380260}"/>
                </a:ext>
              </a:extLst>
            </p:cNvPr>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6" name="Freeform 23">
              <a:extLst>
                <a:ext uri="{FF2B5EF4-FFF2-40B4-BE49-F238E27FC236}">
                  <a16:creationId xmlns:a16="http://schemas.microsoft.com/office/drawing/2014/main" id="{0142F13D-BBE3-4239-A8B7-3ABC427C2185}"/>
                </a:ext>
              </a:extLst>
            </p:cNvPr>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7" name="Freeform 24">
              <a:extLst>
                <a:ext uri="{FF2B5EF4-FFF2-40B4-BE49-F238E27FC236}">
                  <a16:creationId xmlns:a16="http://schemas.microsoft.com/office/drawing/2014/main" id="{CDAFBE2A-411A-4477-8457-C4127212B901}"/>
                </a:ext>
              </a:extLst>
            </p:cNvPr>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8" name="Freeform 25">
              <a:extLst>
                <a:ext uri="{FF2B5EF4-FFF2-40B4-BE49-F238E27FC236}">
                  <a16:creationId xmlns:a16="http://schemas.microsoft.com/office/drawing/2014/main" id="{47AC772C-204F-4024-AA38-A0C33925EA45}"/>
                </a:ext>
              </a:extLst>
            </p:cNvPr>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29" name="Freeform 26">
              <a:extLst>
                <a:ext uri="{FF2B5EF4-FFF2-40B4-BE49-F238E27FC236}">
                  <a16:creationId xmlns:a16="http://schemas.microsoft.com/office/drawing/2014/main" id="{643931DB-6AB7-45FB-B15E-0EB9358C37AA}"/>
                </a:ext>
              </a:extLst>
            </p:cNvPr>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0" name="Freeform 27">
              <a:extLst>
                <a:ext uri="{FF2B5EF4-FFF2-40B4-BE49-F238E27FC236}">
                  <a16:creationId xmlns:a16="http://schemas.microsoft.com/office/drawing/2014/main" id="{D63912EB-8318-4275-8233-0875D825F0D6}"/>
                </a:ext>
              </a:extLst>
            </p:cNvPr>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1" name="Freeform 28">
              <a:extLst>
                <a:ext uri="{FF2B5EF4-FFF2-40B4-BE49-F238E27FC236}">
                  <a16:creationId xmlns:a16="http://schemas.microsoft.com/office/drawing/2014/main" id="{6E4FBCC8-831D-4DCA-A088-DE4D71B108A0}"/>
                </a:ext>
              </a:extLst>
            </p:cNvPr>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2" name="Freeform 29">
              <a:extLst>
                <a:ext uri="{FF2B5EF4-FFF2-40B4-BE49-F238E27FC236}">
                  <a16:creationId xmlns:a16="http://schemas.microsoft.com/office/drawing/2014/main" id="{6352D5EC-0974-4E6D-A4B6-17BC12251275}"/>
                </a:ext>
              </a:extLst>
            </p:cNvPr>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3" name="Freeform 30">
              <a:extLst>
                <a:ext uri="{FF2B5EF4-FFF2-40B4-BE49-F238E27FC236}">
                  <a16:creationId xmlns:a16="http://schemas.microsoft.com/office/drawing/2014/main" id="{B6FB526F-B75B-47AD-9CD4-F562C92727A8}"/>
                </a:ext>
              </a:extLst>
            </p:cNvPr>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4" name="Freeform 31">
              <a:extLst>
                <a:ext uri="{FF2B5EF4-FFF2-40B4-BE49-F238E27FC236}">
                  <a16:creationId xmlns:a16="http://schemas.microsoft.com/office/drawing/2014/main" id="{25A5EA5E-0124-4D9D-B909-7131875D4609}"/>
                </a:ext>
              </a:extLst>
            </p:cNvPr>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5" name="Freeform 32">
              <a:extLst>
                <a:ext uri="{FF2B5EF4-FFF2-40B4-BE49-F238E27FC236}">
                  <a16:creationId xmlns:a16="http://schemas.microsoft.com/office/drawing/2014/main" id="{B8410267-E724-4014-AE3E-4C0F6E3A487A}"/>
                </a:ext>
              </a:extLst>
            </p:cNvPr>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6" name="Freeform 33">
              <a:extLst>
                <a:ext uri="{FF2B5EF4-FFF2-40B4-BE49-F238E27FC236}">
                  <a16:creationId xmlns:a16="http://schemas.microsoft.com/office/drawing/2014/main" id="{C00412B5-33A5-416D-A367-6FCB880A585E}"/>
                </a:ext>
              </a:extLst>
            </p:cNvPr>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7" name="Freeform 34">
              <a:extLst>
                <a:ext uri="{FF2B5EF4-FFF2-40B4-BE49-F238E27FC236}">
                  <a16:creationId xmlns:a16="http://schemas.microsoft.com/office/drawing/2014/main" id="{A10E5987-6F2F-4B1D-9ED4-776CEC5C6450}"/>
                </a:ext>
              </a:extLst>
            </p:cNvPr>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8" name="Freeform 35">
              <a:extLst>
                <a:ext uri="{FF2B5EF4-FFF2-40B4-BE49-F238E27FC236}">
                  <a16:creationId xmlns:a16="http://schemas.microsoft.com/office/drawing/2014/main" id="{5B2A2928-7B14-4413-8DAC-7133E5E9EF78}"/>
                </a:ext>
              </a:extLst>
            </p:cNvPr>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39" name="Freeform 36">
              <a:extLst>
                <a:ext uri="{FF2B5EF4-FFF2-40B4-BE49-F238E27FC236}">
                  <a16:creationId xmlns:a16="http://schemas.microsoft.com/office/drawing/2014/main" id="{1DB2E7E1-AF64-4F74-8334-BA6A18C1EA8F}"/>
                </a:ext>
              </a:extLst>
            </p:cNvPr>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0" name="Freeform 37">
              <a:extLst>
                <a:ext uri="{FF2B5EF4-FFF2-40B4-BE49-F238E27FC236}">
                  <a16:creationId xmlns:a16="http://schemas.microsoft.com/office/drawing/2014/main" id="{1458D394-215F-475D-BAEA-A2181D1E7AE1}"/>
                </a:ext>
              </a:extLst>
            </p:cNvPr>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1" name="Freeform 38">
              <a:extLst>
                <a:ext uri="{FF2B5EF4-FFF2-40B4-BE49-F238E27FC236}">
                  <a16:creationId xmlns:a16="http://schemas.microsoft.com/office/drawing/2014/main" id="{29A548B4-AF95-47B0-AFD4-3D1C9CA080A5}"/>
                </a:ext>
              </a:extLst>
            </p:cNvPr>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2" name="Freeform 39">
              <a:extLst>
                <a:ext uri="{FF2B5EF4-FFF2-40B4-BE49-F238E27FC236}">
                  <a16:creationId xmlns:a16="http://schemas.microsoft.com/office/drawing/2014/main" id="{25B0A8B5-52B0-4BA2-A6C0-4E95D2D9A01B}"/>
                </a:ext>
              </a:extLst>
            </p:cNvPr>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3" name="Freeform 40">
              <a:extLst>
                <a:ext uri="{FF2B5EF4-FFF2-40B4-BE49-F238E27FC236}">
                  <a16:creationId xmlns:a16="http://schemas.microsoft.com/office/drawing/2014/main" id="{64978BD1-9442-4BD1-BC73-33F2BF18DAF3}"/>
                </a:ext>
              </a:extLst>
            </p:cNvPr>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4" name="Freeform 41">
              <a:extLst>
                <a:ext uri="{FF2B5EF4-FFF2-40B4-BE49-F238E27FC236}">
                  <a16:creationId xmlns:a16="http://schemas.microsoft.com/office/drawing/2014/main" id="{1AF4ABC9-1604-49E9-9F37-56A6C806E270}"/>
                </a:ext>
              </a:extLst>
            </p:cNvPr>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5" name="Freeform 42">
              <a:extLst>
                <a:ext uri="{FF2B5EF4-FFF2-40B4-BE49-F238E27FC236}">
                  <a16:creationId xmlns:a16="http://schemas.microsoft.com/office/drawing/2014/main" id="{FF03B8B7-ED78-4FBE-953D-08A52E49E502}"/>
                </a:ext>
              </a:extLst>
            </p:cNvPr>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6" name="Freeform 43">
              <a:extLst>
                <a:ext uri="{FF2B5EF4-FFF2-40B4-BE49-F238E27FC236}">
                  <a16:creationId xmlns:a16="http://schemas.microsoft.com/office/drawing/2014/main" id="{65318B9F-33CC-4DDF-9D52-3A1E80204383}"/>
                </a:ext>
              </a:extLst>
            </p:cNvPr>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7" name="Freeform 44">
              <a:extLst>
                <a:ext uri="{FF2B5EF4-FFF2-40B4-BE49-F238E27FC236}">
                  <a16:creationId xmlns:a16="http://schemas.microsoft.com/office/drawing/2014/main" id="{A27EA334-7143-4C36-9940-9ADA6ECBB374}"/>
                </a:ext>
              </a:extLst>
            </p:cNvPr>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8" name="Freeform 45">
              <a:extLst>
                <a:ext uri="{FF2B5EF4-FFF2-40B4-BE49-F238E27FC236}">
                  <a16:creationId xmlns:a16="http://schemas.microsoft.com/office/drawing/2014/main" id="{CE47B928-199E-4C5E-AE62-68ADC853CE2B}"/>
                </a:ext>
              </a:extLst>
            </p:cNvPr>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49" name="Freeform 46">
              <a:extLst>
                <a:ext uri="{FF2B5EF4-FFF2-40B4-BE49-F238E27FC236}">
                  <a16:creationId xmlns:a16="http://schemas.microsoft.com/office/drawing/2014/main" id="{3F18D2C9-C396-4A28-AB62-1ADF21A09A4F}"/>
                </a:ext>
              </a:extLst>
            </p:cNvPr>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0" name="Freeform 47">
              <a:extLst>
                <a:ext uri="{FF2B5EF4-FFF2-40B4-BE49-F238E27FC236}">
                  <a16:creationId xmlns:a16="http://schemas.microsoft.com/office/drawing/2014/main" id="{FE9B7B13-3347-4D4D-BA81-8D9CF4FA23DB}"/>
                </a:ext>
              </a:extLst>
            </p:cNvPr>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1" name="Freeform 48">
              <a:extLst>
                <a:ext uri="{FF2B5EF4-FFF2-40B4-BE49-F238E27FC236}">
                  <a16:creationId xmlns:a16="http://schemas.microsoft.com/office/drawing/2014/main" id="{24ED1CDE-FB15-4939-9EB8-8AABD0E9A7EC}"/>
                </a:ext>
              </a:extLst>
            </p:cNvPr>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2" name="Freeform 49">
              <a:extLst>
                <a:ext uri="{FF2B5EF4-FFF2-40B4-BE49-F238E27FC236}">
                  <a16:creationId xmlns:a16="http://schemas.microsoft.com/office/drawing/2014/main" id="{30ED3E83-5720-471A-A491-D84364A6A997}"/>
                </a:ext>
              </a:extLst>
            </p:cNvPr>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3" name="Freeform 50">
              <a:extLst>
                <a:ext uri="{FF2B5EF4-FFF2-40B4-BE49-F238E27FC236}">
                  <a16:creationId xmlns:a16="http://schemas.microsoft.com/office/drawing/2014/main" id="{5C434B65-8D83-49CD-8AA6-0CD41B69DC5F}"/>
                </a:ext>
              </a:extLst>
            </p:cNvPr>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4" name="Freeform 51">
              <a:extLst>
                <a:ext uri="{FF2B5EF4-FFF2-40B4-BE49-F238E27FC236}">
                  <a16:creationId xmlns:a16="http://schemas.microsoft.com/office/drawing/2014/main" id="{BFC21D30-88CC-4F14-972A-979ED4D418ED}"/>
                </a:ext>
              </a:extLst>
            </p:cNvPr>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5" name="Freeform 52">
              <a:extLst>
                <a:ext uri="{FF2B5EF4-FFF2-40B4-BE49-F238E27FC236}">
                  <a16:creationId xmlns:a16="http://schemas.microsoft.com/office/drawing/2014/main" id="{2C003EA7-B00F-4BAF-BF8B-62C6683198A7}"/>
                </a:ext>
              </a:extLst>
            </p:cNvPr>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6" name="Freeform 53">
              <a:extLst>
                <a:ext uri="{FF2B5EF4-FFF2-40B4-BE49-F238E27FC236}">
                  <a16:creationId xmlns:a16="http://schemas.microsoft.com/office/drawing/2014/main" id="{A33D7676-C37E-4B5B-9DA2-CCFACAB291DD}"/>
                </a:ext>
              </a:extLst>
            </p:cNvPr>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7" name="Freeform 54">
              <a:extLst>
                <a:ext uri="{FF2B5EF4-FFF2-40B4-BE49-F238E27FC236}">
                  <a16:creationId xmlns:a16="http://schemas.microsoft.com/office/drawing/2014/main" id="{D537E133-81C6-489E-9CA3-18C119DF23DF}"/>
                </a:ext>
              </a:extLst>
            </p:cNvPr>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8" name="Freeform 55">
              <a:extLst>
                <a:ext uri="{FF2B5EF4-FFF2-40B4-BE49-F238E27FC236}">
                  <a16:creationId xmlns:a16="http://schemas.microsoft.com/office/drawing/2014/main" id="{AC325B9D-7D56-405B-9291-7D5400F11CE9}"/>
                </a:ext>
              </a:extLst>
            </p:cNvPr>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59" name="Freeform 56">
              <a:extLst>
                <a:ext uri="{FF2B5EF4-FFF2-40B4-BE49-F238E27FC236}">
                  <a16:creationId xmlns:a16="http://schemas.microsoft.com/office/drawing/2014/main" id="{3D2181B3-CE0D-4856-AA0A-614DE849BDB7}"/>
                </a:ext>
              </a:extLst>
            </p:cNvPr>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0" name="Freeform 57">
              <a:extLst>
                <a:ext uri="{FF2B5EF4-FFF2-40B4-BE49-F238E27FC236}">
                  <a16:creationId xmlns:a16="http://schemas.microsoft.com/office/drawing/2014/main" id="{C12632AE-A17B-4EB4-90A3-3AF60074500D}"/>
                </a:ext>
              </a:extLst>
            </p:cNvPr>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1" name="Freeform 58">
              <a:extLst>
                <a:ext uri="{FF2B5EF4-FFF2-40B4-BE49-F238E27FC236}">
                  <a16:creationId xmlns:a16="http://schemas.microsoft.com/office/drawing/2014/main" id="{D41673A9-1FC5-450F-BEAC-FC3598A69977}"/>
                </a:ext>
              </a:extLst>
            </p:cNvPr>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2" name="Freeform 59">
              <a:extLst>
                <a:ext uri="{FF2B5EF4-FFF2-40B4-BE49-F238E27FC236}">
                  <a16:creationId xmlns:a16="http://schemas.microsoft.com/office/drawing/2014/main" id="{92B81C94-6A17-44D0-8A4A-50C26D13CF85}"/>
                </a:ext>
              </a:extLst>
            </p:cNvPr>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3" name="Freeform 60">
              <a:extLst>
                <a:ext uri="{FF2B5EF4-FFF2-40B4-BE49-F238E27FC236}">
                  <a16:creationId xmlns:a16="http://schemas.microsoft.com/office/drawing/2014/main" id="{3047F3B2-821B-4ABC-8480-919AE1B666C7}"/>
                </a:ext>
              </a:extLst>
            </p:cNvPr>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4" name="Freeform 61">
              <a:extLst>
                <a:ext uri="{FF2B5EF4-FFF2-40B4-BE49-F238E27FC236}">
                  <a16:creationId xmlns:a16="http://schemas.microsoft.com/office/drawing/2014/main" id="{94E9C824-220E-470C-8348-49C25F374362}"/>
                </a:ext>
              </a:extLst>
            </p:cNvPr>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5" name="Freeform 62">
              <a:extLst>
                <a:ext uri="{FF2B5EF4-FFF2-40B4-BE49-F238E27FC236}">
                  <a16:creationId xmlns:a16="http://schemas.microsoft.com/office/drawing/2014/main" id="{E195D25F-0155-4B69-BF38-677E9D1058DF}"/>
                </a:ext>
              </a:extLst>
            </p:cNvPr>
            <p:cNvSpPr>
              <a:spLocks noEditPoints="1"/>
            </p:cNvSpPr>
            <p:nvPr/>
          </p:nvSpPr>
          <p:spPr bwMode="invGray">
            <a:xfrm>
              <a:off x="1562100" y="1514475"/>
              <a:ext cx="8629688" cy="91440"/>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dirty="0">
                <a:ln>
                  <a:noFill/>
                </a:ln>
              </a:endParaRPr>
            </a:p>
          </p:txBody>
        </p:sp>
        <p:sp>
          <p:nvSpPr>
            <p:cNvPr id="166" name="Freeform 63">
              <a:extLst>
                <a:ext uri="{FF2B5EF4-FFF2-40B4-BE49-F238E27FC236}">
                  <a16:creationId xmlns:a16="http://schemas.microsoft.com/office/drawing/2014/main" id="{95096DE3-229E-4B72-87BA-82F47433CD19}"/>
                </a:ext>
              </a:extLst>
            </p:cNvPr>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7" name="Freeform 64">
              <a:extLst>
                <a:ext uri="{FF2B5EF4-FFF2-40B4-BE49-F238E27FC236}">
                  <a16:creationId xmlns:a16="http://schemas.microsoft.com/office/drawing/2014/main" id="{2A752ED1-D131-4AC9-81E0-D4DB643A8C25}"/>
                </a:ext>
              </a:extLst>
            </p:cNvPr>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8" name="Freeform 65">
              <a:extLst>
                <a:ext uri="{FF2B5EF4-FFF2-40B4-BE49-F238E27FC236}">
                  <a16:creationId xmlns:a16="http://schemas.microsoft.com/office/drawing/2014/main" id="{0BCA84DF-FE17-458C-8CA9-E8CD2A8E6B77}"/>
                </a:ext>
              </a:extLst>
            </p:cNvPr>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69" name="Freeform 66">
              <a:extLst>
                <a:ext uri="{FF2B5EF4-FFF2-40B4-BE49-F238E27FC236}">
                  <a16:creationId xmlns:a16="http://schemas.microsoft.com/office/drawing/2014/main" id="{B2303F11-5546-4629-B868-E669243DB648}"/>
                </a:ext>
              </a:extLst>
            </p:cNvPr>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0" name="Freeform 67">
              <a:extLst>
                <a:ext uri="{FF2B5EF4-FFF2-40B4-BE49-F238E27FC236}">
                  <a16:creationId xmlns:a16="http://schemas.microsoft.com/office/drawing/2014/main" id="{0BC857B1-9C97-41D2-9E72-9CDBB85F407F}"/>
                </a:ext>
              </a:extLst>
            </p:cNvPr>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1" name="Freeform 68">
              <a:extLst>
                <a:ext uri="{FF2B5EF4-FFF2-40B4-BE49-F238E27FC236}">
                  <a16:creationId xmlns:a16="http://schemas.microsoft.com/office/drawing/2014/main" id="{7AA7B2CA-17F7-4C4F-8E91-6E7C67091422}"/>
                </a:ext>
              </a:extLst>
            </p:cNvPr>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2" name="Freeform 69">
              <a:extLst>
                <a:ext uri="{FF2B5EF4-FFF2-40B4-BE49-F238E27FC236}">
                  <a16:creationId xmlns:a16="http://schemas.microsoft.com/office/drawing/2014/main" id="{3BA3A3CF-7C2E-4280-BAB5-C300AD0A43FF}"/>
                </a:ext>
              </a:extLst>
            </p:cNvPr>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3" name="Freeform 70">
              <a:extLst>
                <a:ext uri="{FF2B5EF4-FFF2-40B4-BE49-F238E27FC236}">
                  <a16:creationId xmlns:a16="http://schemas.microsoft.com/office/drawing/2014/main" id="{D47995F4-40C4-42B1-B290-3B4296197E0F}"/>
                </a:ext>
              </a:extLst>
            </p:cNvPr>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4" name="Freeform 71">
              <a:extLst>
                <a:ext uri="{FF2B5EF4-FFF2-40B4-BE49-F238E27FC236}">
                  <a16:creationId xmlns:a16="http://schemas.microsoft.com/office/drawing/2014/main" id="{F47686F3-0957-41FD-A48E-BD67A51385D3}"/>
                </a:ext>
              </a:extLst>
            </p:cNvPr>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5" name="Freeform 72">
              <a:extLst>
                <a:ext uri="{FF2B5EF4-FFF2-40B4-BE49-F238E27FC236}">
                  <a16:creationId xmlns:a16="http://schemas.microsoft.com/office/drawing/2014/main" id="{FF63D5EC-6489-46E2-A0AC-E428A1F0C4A2}"/>
                </a:ext>
              </a:extLst>
            </p:cNvPr>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6" name="Freeform 73">
              <a:extLst>
                <a:ext uri="{FF2B5EF4-FFF2-40B4-BE49-F238E27FC236}">
                  <a16:creationId xmlns:a16="http://schemas.microsoft.com/office/drawing/2014/main" id="{C85B246E-1017-4692-843E-2486C483DFC3}"/>
                </a:ext>
              </a:extLst>
            </p:cNvPr>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7" name="Freeform 74">
              <a:extLst>
                <a:ext uri="{FF2B5EF4-FFF2-40B4-BE49-F238E27FC236}">
                  <a16:creationId xmlns:a16="http://schemas.microsoft.com/office/drawing/2014/main" id="{683BD2C0-262F-413C-B913-E3D5E4F8C905}"/>
                </a:ext>
              </a:extLst>
            </p:cNvPr>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8" name="Freeform 75">
              <a:extLst>
                <a:ext uri="{FF2B5EF4-FFF2-40B4-BE49-F238E27FC236}">
                  <a16:creationId xmlns:a16="http://schemas.microsoft.com/office/drawing/2014/main" id="{75A12F31-E6F8-4EB2-BC45-A75118DEEE14}"/>
                </a:ext>
              </a:extLst>
            </p:cNvPr>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79" name="Freeform 76">
              <a:extLst>
                <a:ext uri="{FF2B5EF4-FFF2-40B4-BE49-F238E27FC236}">
                  <a16:creationId xmlns:a16="http://schemas.microsoft.com/office/drawing/2014/main" id="{D613FC13-4943-4742-B7EB-FA3F11818344}"/>
                </a:ext>
              </a:extLst>
            </p:cNvPr>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0" name="Freeform 77">
              <a:extLst>
                <a:ext uri="{FF2B5EF4-FFF2-40B4-BE49-F238E27FC236}">
                  <a16:creationId xmlns:a16="http://schemas.microsoft.com/office/drawing/2014/main" id="{EC14EA61-B8A5-4864-AE6D-09EA864972A6}"/>
                </a:ext>
              </a:extLst>
            </p:cNvPr>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1" name="Freeform 78">
              <a:extLst>
                <a:ext uri="{FF2B5EF4-FFF2-40B4-BE49-F238E27FC236}">
                  <a16:creationId xmlns:a16="http://schemas.microsoft.com/office/drawing/2014/main" id="{0F88617B-134B-4320-BFA0-1383930F4B88}"/>
                </a:ext>
              </a:extLst>
            </p:cNvPr>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2" name="Freeform 79">
              <a:extLst>
                <a:ext uri="{FF2B5EF4-FFF2-40B4-BE49-F238E27FC236}">
                  <a16:creationId xmlns:a16="http://schemas.microsoft.com/office/drawing/2014/main" id="{A17A99F9-25A9-4A49-97D4-2480186DCE31}"/>
                </a:ext>
              </a:extLst>
            </p:cNvPr>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3" name="Freeform 80">
              <a:extLst>
                <a:ext uri="{FF2B5EF4-FFF2-40B4-BE49-F238E27FC236}">
                  <a16:creationId xmlns:a16="http://schemas.microsoft.com/office/drawing/2014/main" id="{46169461-1F9C-41E7-B3C6-9F45DBCD1138}"/>
                </a:ext>
              </a:extLst>
            </p:cNvPr>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4" name="Freeform 81">
              <a:extLst>
                <a:ext uri="{FF2B5EF4-FFF2-40B4-BE49-F238E27FC236}">
                  <a16:creationId xmlns:a16="http://schemas.microsoft.com/office/drawing/2014/main" id="{CAD64736-D0ED-4293-A156-867FF25CA944}"/>
                </a:ext>
              </a:extLst>
            </p:cNvPr>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5" name="Freeform 82">
              <a:extLst>
                <a:ext uri="{FF2B5EF4-FFF2-40B4-BE49-F238E27FC236}">
                  <a16:creationId xmlns:a16="http://schemas.microsoft.com/office/drawing/2014/main" id="{32912A08-59A7-47D7-ADC6-77DF234670BE}"/>
                </a:ext>
              </a:extLst>
            </p:cNvPr>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6" name="Freeform 83">
              <a:extLst>
                <a:ext uri="{FF2B5EF4-FFF2-40B4-BE49-F238E27FC236}">
                  <a16:creationId xmlns:a16="http://schemas.microsoft.com/office/drawing/2014/main" id="{8BCAF0C5-10F9-4C17-AE1E-D133245C06BA}"/>
                </a:ext>
              </a:extLst>
            </p:cNvPr>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7" name="Freeform 84">
              <a:extLst>
                <a:ext uri="{FF2B5EF4-FFF2-40B4-BE49-F238E27FC236}">
                  <a16:creationId xmlns:a16="http://schemas.microsoft.com/office/drawing/2014/main" id="{BC2AF4FF-19A8-4563-82D0-03ADB06679EE}"/>
                </a:ext>
              </a:extLst>
            </p:cNvPr>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88" name="Freeform 85">
              <a:extLst>
                <a:ext uri="{FF2B5EF4-FFF2-40B4-BE49-F238E27FC236}">
                  <a16:creationId xmlns:a16="http://schemas.microsoft.com/office/drawing/2014/main" id="{E5833DA1-6C33-453D-96A2-490DB23F90B1}"/>
                </a:ext>
              </a:extLst>
            </p:cNvPr>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Tree>
    <p:extLst>
      <p:ext uri="{BB962C8B-B14F-4D97-AF65-F5344CB8AC3E}">
        <p14:creationId xmlns:p14="http://schemas.microsoft.com/office/powerpoint/2010/main" val="290352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0D20-67D2-4E87-B25C-7DCBAC62BD80}"/>
              </a:ext>
            </a:extLst>
          </p:cNvPr>
          <p:cNvSpPr>
            <a:spLocks noGrp="1"/>
          </p:cNvSpPr>
          <p:nvPr>
            <p:ph type="title"/>
          </p:nvPr>
        </p:nvSpPr>
        <p:spPr/>
        <p:txBody>
          <a:bodyPr/>
          <a:lstStyle/>
          <a:p>
            <a:pPr algn="ctr"/>
            <a:r>
              <a:rPr lang="en-US" dirty="0"/>
              <a:t>UNSUPERVISED LEARNING</a:t>
            </a:r>
          </a:p>
        </p:txBody>
      </p:sp>
    </p:spTree>
    <p:extLst>
      <p:ext uri="{BB962C8B-B14F-4D97-AF65-F5344CB8AC3E}">
        <p14:creationId xmlns:p14="http://schemas.microsoft.com/office/powerpoint/2010/main" val="303723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ACD5-1231-4912-A177-CF006C693941}"/>
              </a:ext>
            </a:extLst>
          </p:cNvPr>
          <p:cNvSpPr>
            <a:spLocks noGrp="1"/>
          </p:cNvSpPr>
          <p:nvPr>
            <p:ph type="title"/>
          </p:nvPr>
        </p:nvSpPr>
        <p:spPr/>
        <p:txBody>
          <a:bodyPr>
            <a:normAutofit/>
          </a:bodyPr>
          <a:lstStyle/>
          <a:p>
            <a:r>
              <a:rPr lang="en-US" sz="4000" dirty="0">
                <a:latin typeface="Nyala" panose="02000504070300020003" pitchFamily="2" charset="0"/>
              </a:rPr>
              <a:t>UNSUPERVISED LEARNING</a:t>
            </a:r>
          </a:p>
        </p:txBody>
      </p:sp>
      <p:sp>
        <p:nvSpPr>
          <p:cNvPr id="3" name="TextBox 2">
            <a:extLst>
              <a:ext uri="{FF2B5EF4-FFF2-40B4-BE49-F238E27FC236}">
                <a16:creationId xmlns:a16="http://schemas.microsoft.com/office/drawing/2014/main" id="{AD71EFAE-6B21-49A7-9B9A-DDCECE884644}"/>
              </a:ext>
            </a:extLst>
          </p:cNvPr>
          <p:cNvSpPr txBox="1"/>
          <p:nvPr/>
        </p:nvSpPr>
        <p:spPr>
          <a:xfrm>
            <a:off x="1522811" y="1373960"/>
            <a:ext cx="3739853" cy="5355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rPr>
              <a:t>K-Means</a:t>
            </a:r>
          </a:p>
        </p:txBody>
      </p:sp>
      <p:sp>
        <p:nvSpPr>
          <p:cNvPr id="13" name="TextBox 7">
            <a:extLst>
              <a:ext uri="{FF2B5EF4-FFF2-40B4-BE49-F238E27FC236}">
                <a16:creationId xmlns:a16="http://schemas.microsoft.com/office/drawing/2014/main" id="{66FFE977-7209-40F0-AA83-95E750D303CA}"/>
              </a:ext>
            </a:extLst>
          </p:cNvPr>
          <p:cNvSpPr txBox="1"/>
          <p:nvPr/>
        </p:nvSpPr>
        <p:spPr>
          <a:xfrm>
            <a:off x="2278147" y="3950420"/>
            <a:ext cx="3478486" cy="872034"/>
          </a:xfrm>
          <a:prstGeom prst="rect">
            <a:avLst/>
          </a:prstGeom>
        </p:spPr>
        <p:txBody>
          <a:bodyPr wrap="square" lIns="0" tIns="0" rIns="0" bIns="0" rtlCol="0" anchor="t">
            <a:spAutoFit/>
          </a:bodyPr>
          <a:lstStyle/>
          <a:p>
            <a:pPr algn="ctr">
              <a:lnSpc>
                <a:spcPct val="150000"/>
              </a:lnSpc>
              <a:spcBef>
                <a:spcPct val="0"/>
              </a:spcBef>
              <a:buClr>
                <a:schemeClr val="tx2"/>
              </a:buClr>
            </a:pPr>
            <a:r>
              <a:rPr lang="en-US" sz="2000" dirty="0">
                <a:solidFill>
                  <a:srgbClr val="F7F4FA"/>
                </a:solidFill>
                <a:latin typeface="Nyala" panose="02000504070300020003" pitchFamily="2" charset="0"/>
              </a:rPr>
              <a:t>Elbow curve reveals 3 cluster</a:t>
            </a:r>
          </a:p>
          <a:p>
            <a:pPr algn="ctr">
              <a:lnSpc>
                <a:spcPct val="150000"/>
              </a:lnSpc>
              <a:spcBef>
                <a:spcPct val="0"/>
              </a:spcBef>
              <a:buClr>
                <a:schemeClr val="tx2"/>
              </a:buClr>
            </a:pPr>
            <a:endParaRPr lang="en-US" sz="2000" dirty="0">
              <a:solidFill>
                <a:srgbClr val="F7F4FA"/>
              </a:solidFill>
              <a:latin typeface="Nyala" panose="02000504070300020003" pitchFamily="2" charset="0"/>
            </a:endParaRPr>
          </a:p>
        </p:txBody>
      </p:sp>
      <p:sp>
        <p:nvSpPr>
          <p:cNvPr id="15" name="TextBox 7">
            <a:extLst>
              <a:ext uri="{FF2B5EF4-FFF2-40B4-BE49-F238E27FC236}">
                <a16:creationId xmlns:a16="http://schemas.microsoft.com/office/drawing/2014/main" id="{D4BB1A88-000A-4C1B-8E1E-7E123D7544A9}"/>
              </a:ext>
            </a:extLst>
          </p:cNvPr>
          <p:cNvSpPr txBox="1"/>
          <p:nvPr/>
        </p:nvSpPr>
        <p:spPr>
          <a:xfrm>
            <a:off x="3392736" y="1423476"/>
            <a:ext cx="6143991" cy="872034"/>
          </a:xfrm>
          <a:prstGeom prst="rect">
            <a:avLst/>
          </a:prstGeom>
        </p:spPr>
        <p:txBody>
          <a:bodyPr wrap="square" lIns="0" tIns="0" rIns="0" bIns="0" rtlCol="0" anchor="t">
            <a:spAutoFit/>
          </a:bodyPr>
          <a:lstStyle/>
          <a:p>
            <a:pPr algn="ctr">
              <a:lnSpc>
                <a:spcPct val="150000"/>
              </a:lnSpc>
              <a:spcBef>
                <a:spcPct val="0"/>
              </a:spcBef>
              <a:buClr>
                <a:schemeClr val="tx2"/>
              </a:buClr>
            </a:pPr>
            <a:r>
              <a:rPr lang="en-US" sz="2000" dirty="0">
                <a:solidFill>
                  <a:srgbClr val="F7F4FA"/>
                </a:solidFill>
                <a:latin typeface="Nyala" panose="02000504070300020003" pitchFamily="2" charset="0"/>
              </a:rPr>
              <a:t>3 clusters observed in plot</a:t>
            </a:r>
          </a:p>
          <a:p>
            <a:pPr algn="ctr">
              <a:lnSpc>
                <a:spcPct val="150000"/>
              </a:lnSpc>
              <a:spcBef>
                <a:spcPct val="0"/>
              </a:spcBef>
              <a:buClr>
                <a:schemeClr val="tx2"/>
              </a:buClr>
            </a:pPr>
            <a:endParaRPr lang="en-US" sz="2000" dirty="0">
              <a:solidFill>
                <a:srgbClr val="F7F4FA"/>
              </a:solidFill>
              <a:latin typeface="Nyala" panose="02000504070300020003" pitchFamily="2" charset="0"/>
            </a:endParaRPr>
          </a:p>
        </p:txBody>
      </p:sp>
      <p:grpSp>
        <p:nvGrpSpPr>
          <p:cNvPr id="20" name="Group 19">
            <a:extLst>
              <a:ext uri="{FF2B5EF4-FFF2-40B4-BE49-F238E27FC236}">
                <a16:creationId xmlns:a16="http://schemas.microsoft.com/office/drawing/2014/main" id="{55A8FC99-B1FF-493B-8021-8D63C94ECC22}"/>
              </a:ext>
            </a:extLst>
          </p:cNvPr>
          <p:cNvGrpSpPr/>
          <p:nvPr/>
        </p:nvGrpSpPr>
        <p:grpSpPr>
          <a:xfrm>
            <a:off x="3392737" y="1933993"/>
            <a:ext cx="7670679" cy="2899158"/>
            <a:chOff x="3395782" y="4943624"/>
            <a:chExt cx="7580163" cy="2899158"/>
          </a:xfrm>
        </p:grpSpPr>
        <p:graphicFrame>
          <p:nvGraphicFramePr>
            <p:cNvPr id="9" name="Content Placeholder 3">
              <a:extLst>
                <a:ext uri="{FF2B5EF4-FFF2-40B4-BE49-F238E27FC236}">
                  <a16:creationId xmlns:a16="http://schemas.microsoft.com/office/drawing/2014/main" id="{43DC822B-6703-4638-970E-327DEBD2D320}"/>
                </a:ext>
              </a:extLst>
            </p:cNvPr>
            <p:cNvGraphicFramePr>
              <a:graphicFrameLocks/>
            </p:cNvGraphicFramePr>
            <p:nvPr>
              <p:extLst>
                <p:ext uri="{D42A27DB-BD31-4B8C-83A1-F6EECF244321}">
                  <p14:modId xmlns:p14="http://schemas.microsoft.com/office/powerpoint/2010/main" val="1334601098"/>
                </p:ext>
              </p:extLst>
            </p:nvPr>
          </p:nvGraphicFramePr>
          <p:xfrm>
            <a:off x="3395782" y="4943624"/>
            <a:ext cx="6071490" cy="2031215"/>
          </p:xfrm>
          <a:graphic>
            <a:graphicData uri="http://schemas.openxmlformats.org/drawingml/2006/table">
              <a:tbl>
                <a:tblPr firstRow="1" bandRow="1">
                  <a:tableStyleId>{FABFCF23-3B69-468F-B69F-88F6DE6A72F2}</a:tableStyleId>
                </a:tblPr>
                <a:tblGrid>
                  <a:gridCol w="4156706">
                    <a:extLst>
                      <a:ext uri="{9D8B030D-6E8A-4147-A177-3AD203B41FA5}">
                        <a16:colId xmlns:a16="http://schemas.microsoft.com/office/drawing/2014/main" val="20000"/>
                      </a:ext>
                    </a:extLst>
                  </a:gridCol>
                  <a:gridCol w="1987285">
                    <a:extLst>
                      <a:ext uri="{9D8B030D-6E8A-4147-A177-3AD203B41FA5}">
                        <a16:colId xmlns:a16="http://schemas.microsoft.com/office/drawing/2014/main" val="3941174411"/>
                      </a:ext>
                    </a:extLst>
                  </a:gridCol>
                </a:tblGrid>
                <a:tr h="84249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indent="0" algn="l" defTabSz="914400" rtl="0" eaLnBrk="1" latinLnBrk="0" hangingPunct="1">
                          <a:lnSpc>
                            <a:spcPct val="150000"/>
                          </a:lnSpc>
                          <a:spcBef>
                            <a:spcPct val="0"/>
                          </a:spcBef>
                          <a:buClr>
                            <a:schemeClr val="tx2"/>
                          </a:buClr>
                          <a:buFont typeface="Arial" panose="020B0604020202020204" pitchFamily="34" charset="0"/>
                          <a:buNone/>
                        </a:pPr>
                        <a:r>
                          <a:rPr lang="en-US" sz="2000" kern="1200" dirty="0">
                            <a:solidFill>
                              <a:schemeClr val="tx1"/>
                            </a:solidFill>
                            <a:latin typeface="Nyala" panose="02000504070300020003" pitchFamily="2" charset="0"/>
                          </a:rPr>
                          <a:t>K-Means Clustering</a:t>
                        </a:r>
                        <a:endParaRPr lang="en-US" sz="2000" kern="1200" dirty="0">
                          <a:solidFill>
                            <a:schemeClr val="tx1"/>
                          </a:solidFill>
                          <a:latin typeface="Nyala" panose="02000504070300020003" pitchFamily="2" charset="0"/>
                          <a:ea typeface="+mn-ea"/>
                          <a:cs typeface="+mn-cs"/>
                        </a:endParaRPr>
                      </a:p>
                    </a:txBody>
                    <a:tcPr anchor="ct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indent="0" algn="ctr" defTabSz="914400" rtl="0" eaLnBrk="1" latinLnBrk="0" hangingPunct="1">
                          <a:lnSpc>
                            <a:spcPct val="150000"/>
                          </a:lnSpc>
                          <a:spcBef>
                            <a:spcPct val="0"/>
                          </a:spcBef>
                          <a:buClr>
                            <a:schemeClr val="tx2"/>
                          </a:buClr>
                          <a:buFont typeface="Arial" panose="020B0604020202020204" pitchFamily="34" charset="0"/>
                          <a:buNone/>
                        </a:pPr>
                        <a:r>
                          <a:rPr lang="en-US" sz="2000" b="1" kern="1200" dirty="0">
                            <a:solidFill>
                              <a:schemeClr val="tx1"/>
                            </a:solidFill>
                            <a:latin typeface="Nyala" panose="02000504070300020003" pitchFamily="2" charset="0"/>
                          </a:rPr>
                          <a:t>Silhouette Scores</a:t>
                        </a:r>
                        <a:endParaRPr lang="en-US" sz="2000" b="1" kern="1200" dirty="0">
                          <a:solidFill>
                            <a:schemeClr val="tx1"/>
                          </a:solidFill>
                          <a:latin typeface="Nyala" panose="02000504070300020003" pitchFamily="2" charset="0"/>
                          <a:ea typeface="+mn-ea"/>
                          <a:cs typeface="+mn-cs"/>
                        </a:endParaRPr>
                      </a:p>
                    </a:txBody>
                    <a:tcPr anchor="ctr"/>
                  </a:tc>
                  <a:extLst>
                    <a:ext uri="{0D108BD9-81ED-4DB2-BD59-A6C34878D82A}">
                      <a16:rowId xmlns:a16="http://schemas.microsoft.com/office/drawing/2014/main" val="10000"/>
                    </a:ext>
                  </a:extLst>
                </a:tr>
                <a:tr h="37920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sz="2000" dirty="0">
                            <a:latin typeface="Nyala" panose="02000504070300020003" pitchFamily="2" charset="0"/>
                          </a:rPr>
                          <a:t>3 Cluster</a:t>
                        </a:r>
                        <a:endParaRPr lang="en-US" sz="2000" dirty="0">
                          <a:latin typeface="Nyala" panose="02000504070300020003" pitchFamily="2" charset="0"/>
                          <a:ea typeface="Roboto" panose="020B0604020202020204" charset="0"/>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a:latin typeface="Nyala" panose="02000504070300020003" pitchFamily="2" charset="0"/>
                          </a:rPr>
                          <a:t>0.39</a:t>
                        </a:r>
                        <a:endParaRPr lang="en-US" sz="2000" dirty="0">
                          <a:latin typeface="Nyala" panose="02000504070300020003" pitchFamily="2" charset="0"/>
                          <a:ea typeface="Roboto" panose="020B0604020202020204" charset="0"/>
                        </a:endParaRPr>
                      </a:p>
                    </a:txBody>
                    <a:tcPr anchor="ctr"/>
                  </a:tc>
                  <a:extLst>
                    <a:ext uri="{0D108BD9-81ED-4DB2-BD59-A6C34878D82A}">
                      <a16:rowId xmlns:a16="http://schemas.microsoft.com/office/drawing/2014/main" val="10001"/>
                    </a:ext>
                  </a:extLst>
                </a:tr>
                <a:tr h="37920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sz="2000" dirty="0">
                            <a:latin typeface="Nyala" panose="02000504070300020003" pitchFamily="2" charset="0"/>
                          </a:rPr>
                          <a:t>4 Cluster</a:t>
                        </a:r>
                        <a:endParaRPr lang="en-US" sz="2000" dirty="0">
                          <a:latin typeface="Nyala" panose="02000504070300020003" pitchFamily="2" charset="0"/>
                          <a:ea typeface="Roboto" panose="020B0604020202020204" charset="0"/>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a:latin typeface="Nyala" panose="02000504070300020003" pitchFamily="2" charset="0"/>
                          </a:rPr>
                          <a:t>0.37</a:t>
                        </a:r>
                        <a:endParaRPr lang="en-US" sz="2000" dirty="0">
                          <a:latin typeface="Nyala" panose="02000504070300020003" pitchFamily="2" charset="0"/>
                          <a:ea typeface="Roboto" panose="020B0604020202020204" charset="0"/>
                        </a:endParaRPr>
                      </a:p>
                    </a:txBody>
                    <a:tcPr anchor="ctr"/>
                  </a:tc>
                  <a:extLst>
                    <a:ext uri="{0D108BD9-81ED-4DB2-BD59-A6C34878D82A}">
                      <a16:rowId xmlns:a16="http://schemas.microsoft.com/office/drawing/2014/main" val="10002"/>
                    </a:ext>
                  </a:extLst>
                </a:tr>
                <a:tr h="379209">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sz="2000" dirty="0">
                            <a:latin typeface="Nyala" panose="02000504070300020003" pitchFamily="2" charset="0"/>
                          </a:rPr>
                          <a:t>5 Cluster</a:t>
                        </a:r>
                        <a:endParaRPr lang="en-US" sz="2000" dirty="0">
                          <a:latin typeface="Nyala" panose="02000504070300020003" pitchFamily="2" charset="0"/>
                          <a:ea typeface="Roboto" panose="020B0604020202020204" charset="0"/>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a:latin typeface="Nyala" panose="02000504070300020003" pitchFamily="2" charset="0"/>
                          </a:rPr>
                          <a:t>0.37</a:t>
                        </a:r>
                        <a:endParaRPr lang="en-US" sz="2000" dirty="0">
                          <a:latin typeface="Nyala" panose="02000504070300020003" pitchFamily="2" charset="0"/>
                          <a:ea typeface="Roboto" panose="020B0604020202020204" charset="0"/>
                        </a:endParaRPr>
                      </a:p>
                    </a:txBody>
                    <a:tcPr anchor="ctr"/>
                  </a:tc>
                  <a:extLst>
                    <a:ext uri="{0D108BD9-81ED-4DB2-BD59-A6C34878D82A}">
                      <a16:rowId xmlns:a16="http://schemas.microsoft.com/office/drawing/2014/main" val="10003"/>
                    </a:ext>
                  </a:extLst>
                </a:tr>
              </a:tbl>
            </a:graphicData>
          </a:graphic>
        </p:graphicFrame>
        <p:sp>
          <p:nvSpPr>
            <p:cNvPr id="19" name="TextBox 7">
              <a:extLst>
                <a:ext uri="{FF2B5EF4-FFF2-40B4-BE49-F238E27FC236}">
                  <a16:creationId xmlns:a16="http://schemas.microsoft.com/office/drawing/2014/main" id="{7837395A-171E-40C7-90C8-274B86DF53B7}"/>
                </a:ext>
              </a:extLst>
            </p:cNvPr>
            <p:cNvSpPr txBox="1"/>
            <p:nvPr/>
          </p:nvSpPr>
          <p:spPr>
            <a:xfrm>
              <a:off x="7568064" y="6970748"/>
              <a:ext cx="3407881" cy="872034"/>
            </a:xfrm>
            <a:prstGeom prst="rect">
              <a:avLst/>
            </a:prstGeom>
          </p:spPr>
          <p:txBody>
            <a:bodyPr wrap="square" lIns="0" tIns="0" rIns="0" bIns="0" rtlCol="0" anchor="t">
              <a:spAutoFit/>
            </a:bodyPr>
            <a:lstStyle/>
            <a:p>
              <a:pPr algn="ctr">
                <a:lnSpc>
                  <a:spcPct val="150000"/>
                </a:lnSpc>
                <a:spcBef>
                  <a:spcPct val="0"/>
                </a:spcBef>
                <a:buClr>
                  <a:schemeClr val="tx2"/>
                </a:buClr>
              </a:pPr>
              <a:r>
                <a:rPr lang="en-US" sz="2000" dirty="0">
                  <a:solidFill>
                    <a:srgbClr val="F7F4FA"/>
                  </a:solidFill>
                  <a:latin typeface="Nyala" panose="02000504070300020003" pitchFamily="2" charset="0"/>
                </a:rPr>
                <a:t>3 clusters observed in plot</a:t>
              </a:r>
            </a:p>
            <a:p>
              <a:pPr algn="ctr">
                <a:lnSpc>
                  <a:spcPct val="150000"/>
                </a:lnSpc>
                <a:spcBef>
                  <a:spcPct val="0"/>
                </a:spcBef>
                <a:buClr>
                  <a:schemeClr val="tx2"/>
                </a:buClr>
              </a:pPr>
              <a:endParaRPr lang="en-US" sz="2000" dirty="0">
                <a:solidFill>
                  <a:srgbClr val="F7F4FA"/>
                </a:solidFill>
                <a:latin typeface="Nyala" panose="02000504070300020003" pitchFamily="2" charset="0"/>
              </a:endParaRPr>
            </a:p>
          </p:txBody>
        </p:sp>
      </p:grpSp>
      <p:sp>
        <p:nvSpPr>
          <p:cNvPr id="10" name="Rectangle 9">
            <a:extLst>
              <a:ext uri="{FF2B5EF4-FFF2-40B4-BE49-F238E27FC236}">
                <a16:creationId xmlns:a16="http://schemas.microsoft.com/office/drawing/2014/main" id="{3DADC309-2E61-4B10-ACA2-3DBF2D89B110}"/>
              </a:ext>
            </a:extLst>
          </p:cNvPr>
          <p:cNvSpPr/>
          <p:nvPr/>
        </p:nvSpPr>
        <p:spPr>
          <a:xfrm>
            <a:off x="3392736" y="2789551"/>
            <a:ext cx="6143991" cy="389236"/>
          </a:xfrm>
          <a:prstGeom prst="rect">
            <a:avLst/>
          </a:prstGeom>
          <a:noFill/>
          <a:ln w="3810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pic>
        <p:nvPicPr>
          <p:cNvPr id="6" name="Picture 5">
            <a:extLst>
              <a:ext uri="{FF2B5EF4-FFF2-40B4-BE49-F238E27FC236}">
                <a16:creationId xmlns:a16="http://schemas.microsoft.com/office/drawing/2014/main" id="{488CAE7F-493B-44FD-A75F-8FFC07A6CB24}"/>
              </a:ext>
            </a:extLst>
          </p:cNvPr>
          <p:cNvPicPr>
            <a:picLocks noChangeAspect="1"/>
          </p:cNvPicPr>
          <p:nvPr/>
        </p:nvPicPr>
        <p:blipFill>
          <a:blip r:embed="rId2"/>
          <a:stretch>
            <a:fillRect/>
          </a:stretch>
        </p:blipFill>
        <p:spPr>
          <a:xfrm>
            <a:off x="7445516" y="4397070"/>
            <a:ext cx="3384174" cy="2287892"/>
          </a:xfrm>
          <a:prstGeom prst="rect">
            <a:avLst/>
          </a:prstGeom>
          <a:solidFill>
            <a:schemeClr val="accent2"/>
          </a:solidFill>
          <a:ln w="38100">
            <a:solidFill>
              <a:schemeClr val="accent5"/>
            </a:solidFill>
          </a:ln>
        </p:spPr>
      </p:pic>
      <p:sp>
        <p:nvSpPr>
          <p:cNvPr id="21" name="TextBox 20">
            <a:extLst>
              <a:ext uri="{FF2B5EF4-FFF2-40B4-BE49-F238E27FC236}">
                <a16:creationId xmlns:a16="http://schemas.microsoft.com/office/drawing/2014/main" id="{AADF0A8A-A7A5-45CC-BC8A-1F0F20D4BA23}"/>
              </a:ext>
            </a:extLst>
          </p:cNvPr>
          <p:cNvSpPr txBox="1"/>
          <p:nvPr/>
        </p:nvSpPr>
        <p:spPr>
          <a:xfrm>
            <a:off x="8103061" y="4848463"/>
            <a:ext cx="358219" cy="424732"/>
          </a:xfrm>
          <a:prstGeom prst="rect">
            <a:avLst/>
          </a:prstGeom>
          <a:noFill/>
        </p:spPr>
        <p:txBody>
          <a:bodyPr wrap="square" rtlCol="0" anchor="ctr">
            <a:spAutoFit/>
          </a:bodyPr>
          <a:lstStyle/>
          <a:p>
            <a:pPr algn="ctr">
              <a:lnSpc>
                <a:spcPct val="90000"/>
              </a:lnSpc>
            </a:pPr>
            <a:r>
              <a:rPr lang="en-US" sz="2400" b="1" dirty="0">
                <a:solidFill>
                  <a:srgbClr val="FF0000"/>
                </a:solidFill>
                <a:latin typeface="Nyala" panose="02000504070300020003" pitchFamily="2" charset="0"/>
              </a:rPr>
              <a:t>1</a:t>
            </a:r>
          </a:p>
        </p:txBody>
      </p:sp>
      <p:sp>
        <p:nvSpPr>
          <p:cNvPr id="23" name="TextBox 22">
            <a:extLst>
              <a:ext uri="{FF2B5EF4-FFF2-40B4-BE49-F238E27FC236}">
                <a16:creationId xmlns:a16="http://schemas.microsoft.com/office/drawing/2014/main" id="{F319C7B6-E1C5-4D7E-B0F8-3A09C83549F7}"/>
              </a:ext>
            </a:extLst>
          </p:cNvPr>
          <p:cNvSpPr txBox="1"/>
          <p:nvPr/>
        </p:nvSpPr>
        <p:spPr>
          <a:xfrm>
            <a:off x="8103061" y="5546690"/>
            <a:ext cx="358219" cy="424732"/>
          </a:xfrm>
          <a:prstGeom prst="rect">
            <a:avLst/>
          </a:prstGeom>
          <a:noFill/>
        </p:spPr>
        <p:txBody>
          <a:bodyPr wrap="square" rtlCol="0" anchor="ctr">
            <a:spAutoFit/>
          </a:bodyPr>
          <a:lstStyle>
            <a:defPPr>
              <a:defRPr lang="en-US"/>
            </a:defPPr>
            <a:lvl1pPr algn="ctr">
              <a:lnSpc>
                <a:spcPct val="90000"/>
              </a:lnSpc>
              <a:defRPr sz="2000" b="1">
                <a:solidFill>
                  <a:srgbClr val="FF0000"/>
                </a:solidFill>
                <a:latin typeface="Nyala" panose="02000504070300020003" pitchFamily="2" charset="0"/>
              </a:defRPr>
            </a:lvl1pPr>
          </a:lstStyle>
          <a:p>
            <a:r>
              <a:rPr lang="en-US" sz="2400" dirty="0"/>
              <a:t>2</a:t>
            </a:r>
          </a:p>
        </p:txBody>
      </p:sp>
      <p:sp>
        <p:nvSpPr>
          <p:cNvPr id="25" name="TextBox 24">
            <a:extLst>
              <a:ext uri="{FF2B5EF4-FFF2-40B4-BE49-F238E27FC236}">
                <a16:creationId xmlns:a16="http://schemas.microsoft.com/office/drawing/2014/main" id="{1F20C2A2-32B9-4D42-A90E-7647CD3E4B1E}"/>
              </a:ext>
            </a:extLst>
          </p:cNvPr>
          <p:cNvSpPr txBox="1"/>
          <p:nvPr/>
        </p:nvSpPr>
        <p:spPr>
          <a:xfrm>
            <a:off x="9092894" y="5245495"/>
            <a:ext cx="358219" cy="369332"/>
          </a:xfrm>
          <a:prstGeom prst="rect">
            <a:avLst/>
          </a:prstGeom>
          <a:noFill/>
        </p:spPr>
        <p:txBody>
          <a:bodyPr wrap="square" rtlCol="0">
            <a:spAutoFit/>
          </a:bodyPr>
          <a:lstStyle/>
          <a:p>
            <a:pPr>
              <a:lnSpc>
                <a:spcPct val="90000"/>
              </a:lnSpc>
            </a:pPr>
            <a:r>
              <a:rPr lang="en-US" sz="2000" b="1" dirty="0">
                <a:solidFill>
                  <a:srgbClr val="FF0000"/>
                </a:solidFill>
                <a:latin typeface="Nyala" panose="02000504070300020003" pitchFamily="2" charset="0"/>
              </a:rPr>
              <a:t>3</a:t>
            </a:r>
          </a:p>
        </p:txBody>
      </p:sp>
      <p:pic>
        <p:nvPicPr>
          <p:cNvPr id="7" name="Picture 6">
            <a:extLst>
              <a:ext uri="{FF2B5EF4-FFF2-40B4-BE49-F238E27FC236}">
                <a16:creationId xmlns:a16="http://schemas.microsoft.com/office/drawing/2014/main" id="{15750DC7-F1F9-47E4-824C-AEA7FE04F6F5}"/>
              </a:ext>
            </a:extLst>
          </p:cNvPr>
          <p:cNvPicPr>
            <a:picLocks noChangeAspect="1"/>
          </p:cNvPicPr>
          <p:nvPr/>
        </p:nvPicPr>
        <p:blipFill>
          <a:blip r:embed="rId3"/>
          <a:stretch>
            <a:fillRect/>
          </a:stretch>
        </p:blipFill>
        <p:spPr>
          <a:xfrm>
            <a:off x="2283653" y="4398404"/>
            <a:ext cx="3441934" cy="2286557"/>
          </a:xfrm>
          <a:prstGeom prst="rect">
            <a:avLst/>
          </a:prstGeom>
          <a:solidFill>
            <a:schemeClr val="accent2"/>
          </a:solidFill>
          <a:ln w="38100">
            <a:solidFill>
              <a:schemeClr val="accent5"/>
            </a:solidFill>
          </a:ln>
        </p:spPr>
      </p:pic>
      <p:cxnSp>
        <p:nvCxnSpPr>
          <p:cNvPr id="11" name="Straight Arrow Connector 10">
            <a:extLst>
              <a:ext uri="{FF2B5EF4-FFF2-40B4-BE49-F238E27FC236}">
                <a16:creationId xmlns:a16="http://schemas.microsoft.com/office/drawing/2014/main" id="{BB59BB40-679B-445E-AA82-7D9248F18221}"/>
              </a:ext>
            </a:extLst>
          </p:cNvPr>
          <p:cNvCxnSpPr>
            <a:cxnSpLocks/>
          </p:cNvCxnSpPr>
          <p:nvPr/>
        </p:nvCxnSpPr>
        <p:spPr>
          <a:xfrm>
            <a:off x="3289040" y="5210935"/>
            <a:ext cx="0" cy="1188720"/>
          </a:xfrm>
          <a:prstGeom prst="straightConnector1">
            <a:avLst/>
          </a:prstGeom>
          <a:ln w="28575">
            <a:solidFill>
              <a:srgbClr val="FF0000"/>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59279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8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300"/>
                            </p:stCondLst>
                            <p:childTnLst>
                              <p:par>
                                <p:cTn id="14" presetID="2" presetClass="entr" presetSubtype="4" fill="hold" grpId="0" nodeType="afterEffect">
                                  <p:stCondLst>
                                    <p:cond delay="700"/>
                                  </p:stCondLst>
                                  <p:childTnLst>
                                    <p:set>
                                      <p:cBhvr>
                                        <p:cTn id="15" dur="1" fill="hold">
                                          <p:stCondLst>
                                            <p:cond delay="0"/>
                                          </p:stCondLst>
                                        </p:cTn>
                                        <p:tgtEl>
                                          <p:spTgt spid="21"/>
                                        </p:tgtEl>
                                        <p:attrNameLst>
                                          <p:attrName>style.visibility</p:attrName>
                                        </p:attrNameLst>
                                      </p:cBhvr>
                                      <p:to>
                                        <p:strVal val="visible"/>
                                      </p:to>
                                    </p:set>
                                    <p:anim calcmode="lin" valueType="num">
                                      <p:cBhvr additive="base">
                                        <p:cTn id="16" dur="500" fill="hold"/>
                                        <p:tgtEl>
                                          <p:spTgt spid="21"/>
                                        </p:tgtEl>
                                        <p:attrNameLst>
                                          <p:attrName>ppt_x</p:attrName>
                                        </p:attrNameLst>
                                      </p:cBhvr>
                                      <p:tavLst>
                                        <p:tav tm="0">
                                          <p:val>
                                            <p:strVal val="#ppt_x"/>
                                          </p:val>
                                        </p:tav>
                                        <p:tav tm="100000">
                                          <p:val>
                                            <p:strVal val="#ppt_x"/>
                                          </p:val>
                                        </p:tav>
                                      </p:tavLst>
                                    </p:anim>
                                    <p:anim calcmode="lin" valueType="num">
                                      <p:cBhvr additive="base">
                                        <p:cTn id="17" dur="500" fill="hold"/>
                                        <p:tgtEl>
                                          <p:spTgt spid="2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15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200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p:bldP spid="23"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ACD5-1231-4912-A177-CF006C693941}"/>
              </a:ext>
            </a:extLst>
          </p:cNvPr>
          <p:cNvSpPr>
            <a:spLocks noGrp="1"/>
          </p:cNvSpPr>
          <p:nvPr>
            <p:ph type="title"/>
          </p:nvPr>
        </p:nvSpPr>
        <p:spPr/>
        <p:txBody>
          <a:bodyPr>
            <a:normAutofit/>
          </a:bodyPr>
          <a:lstStyle/>
          <a:p>
            <a:r>
              <a:rPr lang="en-US" sz="4000" dirty="0">
                <a:latin typeface="Nyala" panose="02000504070300020003" pitchFamily="2" charset="0"/>
              </a:rPr>
              <a:t>UNSUPERVISED LEARNING</a:t>
            </a:r>
          </a:p>
        </p:txBody>
      </p:sp>
      <p:sp>
        <p:nvSpPr>
          <p:cNvPr id="6" name="TextBox 5">
            <a:extLst>
              <a:ext uri="{FF2B5EF4-FFF2-40B4-BE49-F238E27FC236}">
                <a16:creationId xmlns:a16="http://schemas.microsoft.com/office/drawing/2014/main" id="{40FD9286-A370-4AB5-96C2-303DAAA4AA3C}"/>
              </a:ext>
            </a:extLst>
          </p:cNvPr>
          <p:cNvSpPr txBox="1"/>
          <p:nvPr/>
        </p:nvSpPr>
        <p:spPr>
          <a:xfrm>
            <a:off x="1522811" y="1373960"/>
            <a:ext cx="3739853" cy="5355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rPr>
              <a:t>Hierarchical Clustering</a:t>
            </a:r>
          </a:p>
        </p:txBody>
      </p:sp>
      <p:graphicFrame>
        <p:nvGraphicFramePr>
          <p:cNvPr id="9" name="Content Placeholder 3">
            <a:extLst>
              <a:ext uri="{FF2B5EF4-FFF2-40B4-BE49-F238E27FC236}">
                <a16:creationId xmlns:a16="http://schemas.microsoft.com/office/drawing/2014/main" id="{43DC822B-6703-4638-970E-327DEBD2D320}"/>
              </a:ext>
            </a:extLst>
          </p:cNvPr>
          <p:cNvGraphicFramePr>
            <a:graphicFrameLocks/>
          </p:cNvGraphicFramePr>
          <p:nvPr>
            <p:extLst>
              <p:ext uri="{D42A27DB-BD31-4B8C-83A1-F6EECF244321}">
                <p14:modId xmlns:p14="http://schemas.microsoft.com/office/powerpoint/2010/main" val="639021689"/>
              </p:ext>
            </p:extLst>
          </p:nvPr>
        </p:nvGraphicFramePr>
        <p:xfrm>
          <a:off x="1522811" y="3065454"/>
          <a:ext cx="4890403" cy="2471745"/>
        </p:xfrm>
        <a:graphic>
          <a:graphicData uri="http://schemas.openxmlformats.org/drawingml/2006/table">
            <a:tbl>
              <a:tblPr firstRow="1" bandRow="1">
                <a:tableStyleId>{FABFCF23-3B69-468F-B69F-88F6DE6A72F2}</a:tableStyleId>
              </a:tblPr>
              <a:tblGrid>
                <a:gridCol w="3308594">
                  <a:extLst>
                    <a:ext uri="{9D8B030D-6E8A-4147-A177-3AD203B41FA5}">
                      <a16:colId xmlns:a16="http://schemas.microsoft.com/office/drawing/2014/main" val="20000"/>
                    </a:ext>
                  </a:extLst>
                </a:gridCol>
                <a:gridCol w="1581809">
                  <a:extLst>
                    <a:ext uri="{9D8B030D-6E8A-4147-A177-3AD203B41FA5}">
                      <a16:colId xmlns:a16="http://schemas.microsoft.com/office/drawing/2014/main" val="3941174411"/>
                    </a:ext>
                  </a:extLst>
                </a:gridCol>
              </a:tblGrid>
              <a:tr h="1104276">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indent="0" algn="l" defTabSz="914400" rtl="0" eaLnBrk="1" latinLnBrk="0" hangingPunct="1">
                        <a:lnSpc>
                          <a:spcPct val="150000"/>
                        </a:lnSpc>
                        <a:spcBef>
                          <a:spcPct val="0"/>
                        </a:spcBef>
                        <a:buClr>
                          <a:schemeClr val="tx2"/>
                        </a:buClr>
                        <a:buFont typeface="Arial" panose="020B0604020202020204" pitchFamily="34" charset="0"/>
                        <a:buNone/>
                      </a:pPr>
                      <a:r>
                        <a:rPr lang="en-US" sz="2000" kern="1200" dirty="0">
                          <a:solidFill>
                            <a:schemeClr val="tx1"/>
                          </a:solidFill>
                          <a:latin typeface="Nyala" panose="02000504070300020003" pitchFamily="2" charset="0"/>
                        </a:rPr>
                        <a:t>Hierarchical Clustering</a:t>
                      </a:r>
                      <a:endParaRPr lang="en-US" sz="2000" kern="1200" dirty="0">
                        <a:solidFill>
                          <a:schemeClr val="tx1"/>
                        </a:solidFill>
                        <a:latin typeface="Nyala" panose="02000504070300020003" pitchFamily="2" charset="0"/>
                        <a:ea typeface="+mn-ea"/>
                        <a:cs typeface="+mn-cs"/>
                      </a:endParaRPr>
                    </a:p>
                  </a:txBody>
                  <a:tcPr anchor="ct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indent="0" algn="ctr" defTabSz="914400" rtl="0" eaLnBrk="1" latinLnBrk="0" hangingPunct="1">
                        <a:lnSpc>
                          <a:spcPct val="150000"/>
                        </a:lnSpc>
                        <a:spcBef>
                          <a:spcPct val="0"/>
                        </a:spcBef>
                        <a:buClr>
                          <a:schemeClr val="tx2"/>
                        </a:buClr>
                        <a:buFont typeface="Arial" panose="020B0604020202020204" pitchFamily="34" charset="0"/>
                        <a:buNone/>
                      </a:pPr>
                      <a:r>
                        <a:rPr lang="en-US" sz="2000" b="1" kern="1200" dirty="0">
                          <a:solidFill>
                            <a:schemeClr val="tx1"/>
                          </a:solidFill>
                          <a:latin typeface="Nyala" panose="02000504070300020003" pitchFamily="2" charset="0"/>
                        </a:rPr>
                        <a:t>Silhouette Scores</a:t>
                      </a:r>
                      <a:endParaRPr lang="en-US" sz="2000" b="1" kern="1200" dirty="0">
                        <a:solidFill>
                          <a:schemeClr val="tx1"/>
                        </a:solidFill>
                        <a:latin typeface="Nyala" panose="02000504070300020003" pitchFamily="2" charset="0"/>
                        <a:ea typeface="+mn-ea"/>
                        <a:cs typeface="+mn-cs"/>
                      </a:endParaRPr>
                    </a:p>
                  </a:txBody>
                  <a:tcPr anchor="ctr"/>
                </a:tc>
                <a:extLst>
                  <a:ext uri="{0D108BD9-81ED-4DB2-BD59-A6C34878D82A}">
                    <a16:rowId xmlns:a16="http://schemas.microsoft.com/office/drawing/2014/main" val="10000"/>
                  </a:ext>
                </a:extLst>
              </a:tr>
              <a:tr h="4558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sz="2000" dirty="0">
                          <a:latin typeface="Nyala" panose="02000504070300020003" pitchFamily="2" charset="0"/>
                        </a:rPr>
                        <a:t>Ward</a:t>
                      </a:r>
                      <a:endParaRPr lang="en-US" sz="2000" dirty="0">
                        <a:latin typeface="Nyala" panose="02000504070300020003" pitchFamily="2" charset="0"/>
                        <a:ea typeface="Roboto" panose="020B0604020202020204" charset="0"/>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a:latin typeface="Nyala" panose="02000504070300020003" pitchFamily="2" charset="0"/>
                        </a:rPr>
                        <a:t>0.38</a:t>
                      </a:r>
                      <a:endParaRPr lang="en-US" sz="2000" dirty="0">
                        <a:latin typeface="Nyala" panose="02000504070300020003" pitchFamily="2" charset="0"/>
                        <a:ea typeface="Roboto" panose="020B0604020202020204" charset="0"/>
                      </a:endParaRPr>
                    </a:p>
                  </a:txBody>
                  <a:tcPr anchor="ctr"/>
                </a:tc>
                <a:extLst>
                  <a:ext uri="{0D108BD9-81ED-4DB2-BD59-A6C34878D82A}">
                    <a16:rowId xmlns:a16="http://schemas.microsoft.com/office/drawing/2014/main" val="10001"/>
                  </a:ext>
                </a:extLst>
              </a:tr>
              <a:tr h="4558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sz="2000" dirty="0">
                          <a:latin typeface="Nyala" panose="02000504070300020003" pitchFamily="2" charset="0"/>
                        </a:rPr>
                        <a:t>Average</a:t>
                      </a:r>
                      <a:endParaRPr lang="en-US" sz="2000" dirty="0">
                        <a:latin typeface="Nyala" panose="02000504070300020003" pitchFamily="2" charset="0"/>
                        <a:ea typeface="Roboto" panose="020B0604020202020204" charset="0"/>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a:latin typeface="Nyala" panose="02000504070300020003" pitchFamily="2" charset="0"/>
                        </a:rPr>
                        <a:t>0.40</a:t>
                      </a:r>
                      <a:endParaRPr lang="en-US" sz="2000" dirty="0">
                        <a:latin typeface="Nyala" panose="02000504070300020003" pitchFamily="2" charset="0"/>
                        <a:ea typeface="Roboto" panose="020B0604020202020204" charset="0"/>
                      </a:endParaRPr>
                    </a:p>
                  </a:txBody>
                  <a:tcPr anchor="ctr"/>
                </a:tc>
                <a:extLst>
                  <a:ext uri="{0D108BD9-81ED-4DB2-BD59-A6C34878D82A}">
                    <a16:rowId xmlns:a16="http://schemas.microsoft.com/office/drawing/2014/main" val="10002"/>
                  </a:ext>
                </a:extLst>
              </a:tr>
              <a:tr h="4558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sz="2000" dirty="0">
                          <a:latin typeface="Nyala" panose="02000504070300020003" pitchFamily="2" charset="0"/>
                        </a:rPr>
                        <a:t>Complete</a:t>
                      </a:r>
                      <a:endParaRPr lang="en-US" sz="2000" dirty="0">
                        <a:latin typeface="Nyala" panose="02000504070300020003" pitchFamily="2" charset="0"/>
                        <a:ea typeface="Roboto" panose="020B0604020202020204" charset="0"/>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a:latin typeface="Nyala" panose="02000504070300020003" pitchFamily="2" charset="0"/>
                        </a:rPr>
                        <a:t>0.28</a:t>
                      </a:r>
                      <a:endParaRPr lang="en-US" sz="2000" dirty="0">
                        <a:latin typeface="Nyala" panose="02000504070300020003" pitchFamily="2" charset="0"/>
                        <a:ea typeface="Roboto" panose="020B0604020202020204" charset="0"/>
                      </a:endParaRPr>
                    </a:p>
                  </a:txBody>
                  <a:tcPr anchor="ctr"/>
                </a:tc>
                <a:extLst>
                  <a:ext uri="{0D108BD9-81ED-4DB2-BD59-A6C34878D82A}">
                    <a16:rowId xmlns:a16="http://schemas.microsoft.com/office/drawing/2014/main" val="10003"/>
                  </a:ext>
                </a:extLst>
              </a:tr>
            </a:tbl>
          </a:graphicData>
        </a:graphic>
      </p:graphicFrame>
      <p:sp>
        <p:nvSpPr>
          <p:cNvPr id="10" name="Rectangle 9">
            <a:extLst>
              <a:ext uri="{FF2B5EF4-FFF2-40B4-BE49-F238E27FC236}">
                <a16:creationId xmlns:a16="http://schemas.microsoft.com/office/drawing/2014/main" id="{3DADC309-2E61-4B10-ACA2-3DBF2D89B110}"/>
              </a:ext>
            </a:extLst>
          </p:cNvPr>
          <p:cNvSpPr/>
          <p:nvPr/>
        </p:nvSpPr>
        <p:spPr>
          <a:xfrm>
            <a:off x="1522810" y="4657404"/>
            <a:ext cx="4890403" cy="386080"/>
          </a:xfrm>
          <a:prstGeom prst="rect">
            <a:avLst/>
          </a:prstGeom>
          <a:noFill/>
          <a:ln w="3810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8" name="TextBox 7">
            <a:extLst>
              <a:ext uri="{FF2B5EF4-FFF2-40B4-BE49-F238E27FC236}">
                <a16:creationId xmlns:a16="http://schemas.microsoft.com/office/drawing/2014/main" id="{3ADA48D5-949F-40DC-B22C-E526E37B7EA0}"/>
              </a:ext>
            </a:extLst>
          </p:cNvPr>
          <p:cNvSpPr txBox="1"/>
          <p:nvPr/>
        </p:nvSpPr>
        <p:spPr>
          <a:xfrm>
            <a:off x="1522810" y="2593115"/>
            <a:ext cx="4890403" cy="872034"/>
          </a:xfrm>
          <a:prstGeom prst="rect">
            <a:avLst/>
          </a:prstGeom>
        </p:spPr>
        <p:txBody>
          <a:bodyPr wrap="square" lIns="0" tIns="0" rIns="0" bIns="0" rtlCol="0" anchor="t">
            <a:spAutoFit/>
          </a:bodyPr>
          <a:lstStyle/>
          <a:p>
            <a:pPr marL="0" marR="0" lvl="0" indent="0" algn="ctr" defTabSz="914400" rtl="0" eaLnBrk="1" fontAlgn="auto" latinLnBrk="0" hangingPunct="1">
              <a:lnSpc>
                <a:spcPct val="150000"/>
              </a:lnSpc>
              <a:spcBef>
                <a:spcPct val="0"/>
              </a:spcBef>
              <a:spcAft>
                <a:spcPts val="0"/>
              </a:spcAft>
              <a:buClr>
                <a:srgbClr val="1F497D"/>
              </a:buClr>
              <a:buSzTx/>
              <a:buFontTx/>
              <a:buNone/>
              <a:tabLst/>
              <a:defRPr/>
            </a:pPr>
            <a:r>
              <a:rPr kumimoji="0" lang="en-US" sz="2000" b="0" i="0" u="none" strike="noStrike" kern="1200" cap="none" spc="0" normalizeH="0" baseline="0" noProof="0" dirty="0">
                <a:ln>
                  <a:noFill/>
                </a:ln>
                <a:solidFill>
                  <a:srgbClr val="F7F4FA"/>
                </a:solidFill>
                <a:effectLst/>
                <a:uLnTx/>
                <a:uFillTx/>
                <a:latin typeface="Nyala" panose="02000504070300020003" pitchFamily="2" charset="0"/>
              </a:rPr>
              <a:t>Average method is producing the best score</a:t>
            </a:r>
          </a:p>
          <a:p>
            <a:pPr marL="0" marR="0" lvl="0" indent="0" algn="ctr" defTabSz="914400" rtl="0" eaLnBrk="1" fontAlgn="auto" latinLnBrk="0" hangingPunct="1">
              <a:lnSpc>
                <a:spcPct val="150000"/>
              </a:lnSpc>
              <a:spcBef>
                <a:spcPct val="0"/>
              </a:spcBef>
              <a:spcAft>
                <a:spcPts val="0"/>
              </a:spcAft>
              <a:buClr>
                <a:srgbClr val="1F497D"/>
              </a:buClr>
              <a:buSzTx/>
              <a:buFontTx/>
              <a:buNone/>
              <a:tabLst/>
              <a:defRPr/>
            </a:pPr>
            <a:endParaRPr kumimoji="0" lang="en-US" sz="2000" b="0" i="0" u="none" strike="noStrike" kern="1200" cap="none" spc="0" normalizeH="0" baseline="0" noProof="0" dirty="0">
              <a:ln>
                <a:noFill/>
              </a:ln>
              <a:solidFill>
                <a:srgbClr val="F7F4FA"/>
              </a:solidFill>
              <a:effectLst/>
              <a:uLnTx/>
              <a:uFillTx/>
              <a:latin typeface="Nyala" panose="02000504070300020003" pitchFamily="2" charset="0"/>
            </a:endParaRPr>
          </a:p>
        </p:txBody>
      </p:sp>
      <p:sp>
        <p:nvSpPr>
          <p:cNvPr id="12" name="TextBox 11">
            <a:extLst>
              <a:ext uri="{FF2B5EF4-FFF2-40B4-BE49-F238E27FC236}">
                <a16:creationId xmlns:a16="http://schemas.microsoft.com/office/drawing/2014/main" id="{75FD3ED7-A3A0-41E1-A71C-6BA3ADD6CE53}"/>
              </a:ext>
            </a:extLst>
          </p:cNvPr>
          <p:cNvSpPr txBox="1"/>
          <p:nvPr/>
        </p:nvSpPr>
        <p:spPr>
          <a:xfrm>
            <a:off x="6925310" y="2612996"/>
            <a:ext cx="4662772" cy="876971"/>
          </a:xfrm>
          <a:prstGeom prst="rect">
            <a:avLst/>
          </a:prstGeom>
        </p:spPr>
        <p:txBody>
          <a:bodyPr wrap="square" lIns="0" tIns="0" rIns="0" bIns="0" rtlCol="0" anchor="t">
            <a:spAutoFit/>
          </a:bodyPr>
          <a:lstStyle/>
          <a:p>
            <a:pPr marL="0" marR="0" lvl="0" indent="0" algn="ctr" defTabSz="914400" rtl="0" eaLnBrk="1" fontAlgn="auto" latinLnBrk="0" hangingPunct="1">
              <a:lnSpc>
                <a:spcPct val="150000"/>
              </a:lnSpc>
              <a:spcBef>
                <a:spcPct val="0"/>
              </a:spcBef>
              <a:spcAft>
                <a:spcPts val="0"/>
              </a:spcAft>
              <a:buClr>
                <a:srgbClr val="1F497D"/>
              </a:buClr>
              <a:buSzTx/>
              <a:buFontTx/>
              <a:buNone/>
              <a:tabLst/>
              <a:defRPr/>
            </a:pPr>
            <a:r>
              <a:rPr kumimoji="0" lang="en-US" sz="2000" b="0" i="0" u="none" strike="noStrike" kern="1200" cap="none" spc="0" normalizeH="0" baseline="0" noProof="0" dirty="0">
                <a:ln>
                  <a:noFill/>
                </a:ln>
                <a:solidFill>
                  <a:srgbClr val="F7F4FA"/>
                </a:solidFill>
                <a:effectLst/>
                <a:uLnTx/>
                <a:uFillTx/>
                <a:latin typeface="Nyala" panose="02000504070300020003" pitchFamily="2" charset="0"/>
              </a:rPr>
              <a:t>Best dendrogram is produced by Ward method</a:t>
            </a:r>
          </a:p>
          <a:p>
            <a:pPr marL="0" marR="0" lvl="0" indent="0" algn="ctr" defTabSz="914400" rtl="0" eaLnBrk="1" fontAlgn="auto" latinLnBrk="0" hangingPunct="1">
              <a:lnSpc>
                <a:spcPct val="150000"/>
              </a:lnSpc>
              <a:spcBef>
                <a:spcPct val="0"/>
              </a:spcBef>
              <a:spcAft>
                <a:spcPts val="0"/>
              </a:spcAft>
              <a:buClr>
                <a:srgbClr val="1F497D"/>
              </a:buClr>
              <a:buSzTx/>
              <a:buFontTx/>
              <a:buNone/>
              <a:tabLst/>
              <a:defRPr/>
            </a:pPr>
            <a:endParaRPr kumimoji="0" lang="en-US" sz="2000" b="0" i="0" u="none" strike="noStrike" kern="1200" cap="none" spc="0" normalizeH="0" baseline="0" noProof="0" dirty="0">
              <a:ln>
                <a:noFill/>
              </a:ln>
              <a:solidFill>
                <a:srgbClr val="F7F4FA"/>
              </a:solidFill>
              <a:effectLst/>
              <a:uLnTx/>
              <a:uFillTx/>
              <a:latin typeface="Nyala" panose="02000504070300020003" pitchFamily="2" charset="0"/>
            </a:endParaRPr>
          </a:p>
        </p:txBody>
      </p:sp>
      <p:pic>
        <p:nvPicPr>
          <p:cNvPr id="3" name="Picture 2">
            <a:extLst>
              <a:ext uri="{FF2B5EF4-FFF2-40B4-BE49-F238E27FC236}">
                <a16:creationId xmlns:a16="http://schemas.microsoft.com/office/drawing/2014/main" id="{CFFF90E4-CCEE-41BE-ABD2-637A5883F115}"/>
              </a:ext>
            </a:extLst>
          </p:cNvPr>
          <p:cNvPicPr>
            <a:picLocks noChangeAspect="1"/>
          </p:cNvPicPr>
          <p:nvPr/>
        </p:nvPicPr>
        <p:blipFill>
          <a:blip r:embed="rId2"/>
          <a:stretch>
            <a:fillRect/>
          </a:stretch>
        </p:blipFill>
        <p:spPr>
          <a:xfrm>
            <a:off x="6984263" y="3086842"/>
            <a:ext cx="4544867" cy="2450352"/>
          </a:xfrm>
          <a:prstGeom prst="rect">
            <a:avLst/>
          </a:prstGeom>
          <a:solidFill>
            <a:schemeClr val="accent2"/>
          </a:solidFill>
          <a:ln w="38100">
            <a:solidFill>
              <a:schemeClr val="accent5"/>
            </a:solidFill>
          </a:ln>
        </p:spPr>
      </p:pic>
      <p:sp>
        <p:nvSpPr>
          <p:cNvPr id="30" name="Rectangle 29">
            <a:extLst>
              <a:ext uri="{FF2B5EF4-FFF2-40B4-BE49-F238E27FC236}">
                <a16:creationId xmlns:a16="http://schemas.microsoft.com/office/drawing/2014/main" id="{E970490C-355B-4A27-AA46-9BDCF8CD8AD4}"/>
              </a:ext>
            </a:extLst>
          </p:cNvPr>
          <p:cNvSpPr/>
          <p:nvPr/>
        </p:nvSpPr>
        <p:spPr>
          <a:xfrm>
            <a:off x="7133812" y="4506038"/>
            <a:ext cx="4321176" cy="321844"/>
          </a:xfrm>
          <a:prstGeom prst="rect">
            <a:avLst/>
          </a:prstGeom>
          <a:ln w="28575">
            <a:solidFill>
              <a:srgbClr val="FF0000"/>
            </a:solidFill>
            <a:tailEnd type="triangle"/>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060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30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fill="hold"/>
                                        <p:tgtEl>
                                          <p:spTgt spid="30"/>
                                        </p:tgtEl>
                                        <p:attrNameLst>
                                          <p:attrName>ppt_x</p:attrName>
                                        </p:attrNameLst>
                                      </p:cBhvr>
                                      <p:tavLst>
                                        <p:tav tm="0">
                                          <p:val>
                                            <p:strVal val="#ppt_x"/>
                                          </p:val>
                                        </p:tav>
                                        <p:tav tm="100000">
                                          <p:val>
                                            <p:strVal val="#ppt_x"/>
                                          </p:val>
                                        </p:tav>
                                      </p:tavLst>
                                    </p:anim>
                                    <p:anim calcmode="lin" valueType="num">
                                      <p:cBhvr additive="base">
                                        <p:cTn id="13"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16">
            <a:extLst>
              <a:ext uri="{FF2B5EF4-FFF2-40B4-BE49-F238E27FC236}">
                <a16:creationId xmlns:a16="http://schemas.microsoft.com/office/drawing/2014/main" id="{846F380E-A29E-43D8-82C7-33D3796D9AB2}"/>
              </a:ext>
            </a:extLst>
          </p:cNvPr>
          <p:cNvSpPr/>
          <p:nvPr/>
        </p:nvSpPr>
        <p:spPr>
          <a:xfrm>
            <a:off x="12166318" y="6201045"/>
            <a:ext cx="24097" cy="55305"/>
          </a:xfrm>
          <a:custGeom>
            <a:avLst/>
            <a:gdLst>
              <a:gd name="connsiteX0" fmla="*/ 24103 w 24103"/>
              <a:gd name="connsiteY0" fmla="*/ 0 h 55319"/>
              <a:gd name="connsiteX1" fmla="*/ 24103 w 24103"/>
              <a:gd name="connsiteY1" fmla="*/ 55319 h 55319"/>
              <a:gd name="connsiteX2" fmla="*/ 0 w 24103"/>
              <a:gd name="connsiteY2" fmla="*/ 55319 h 55319"/>
              <a:gd name="connsiteX3" fmla="*/ 24103 w 24103"/>
              <a:gd name="connsiteY3" fmla="*/ 0 h 55319"/>
            </a:gdLst>
            <a:ahLst/>
            <a:cxnLst>
              <a:cxn ang="0">
                <a:pos x="connsiteX0" y="connsiteY0"/>
              </a:cxn>
              <a:cxn ang="0">
                <a:pos x="connsiteX1" y="connsiteY1"/>
              </a:cxn>
              <a:cxn ang="0">
                <a:pos x="connsiteX2" y="connsiteY2"/>
              </a:cxn>
              <a:cxn ang="0">
                <a:pos x="connsiteX3" y="connsiteY3"/>
              </a:cxn>
            </a:cxnLst>
            <a:rect l="l" t="t" r="r" b="b"/>
            <a:pathLst>
              <a:path w="24103" h="55319">
                <a:moveTo>
                  <a:pt x="24103" y="0"/>
                </a:moveTo>
                <a:lnTo>
                  <a:pt x="24103" y="55319"/>
                </a:lnTo>
                <a:lnTo>
                  <a:pt x="0" y="55319"/>
                </a:lnTo>
                <a:lnTo>
                  <a:pt x="2410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Nyala" panose="02000504070300020003" pitchFamily="2" charset="0"/>
            </a:endParaRPr>
          </a:p>
        </p:txBody>
      </p:sp>
      <p:grpSp>
        <p:nvGrpSpPr>
          <p:cNvPr id="2" name="Group 1">
            <a:extLst>
              <a:ext uri="{FF2B5EF4-FFF2-40B4-BE49-F238E27FC236}">
                <a16:creationId xmlns:a16="http://schemas.microsoft.com/office/drawing/2014/main" id="{57F742AA-F7F2-4D8E-96C8-A9256FBBD7E3}"/>
              </a:ext>
            </a:extLst>
          </p:cNvPr>
          <p:cNvGrpSpPr/>
          <p:nvPr/>
        </p:nvGrpSpPr>
        <p:grpSpPr>
          <a:xfrm>
            <a:off x="2153377" y="2034500"/>
            <a:ext cx="8416225" cy="4221850"/>
            <a:chOff x="1974473" y="1815546"/>
            <a:chExt cx="8416225" cy="4221850"/>
          </a:xfrm>
        </p:grpSpPr>
        <p:sp>
          <p:nvSpPr>
            <p:cNvPr id="8" name="TextBox 7">
              <a:extLst>
                <a:ext uri="{FF2B5EF4-FFF2-40B4-BE49-F238E27FC236}">
                  <a16:creationId xmlns:a16="http://schemas.microsoft.com/office/drawing/2014/main" id="{A93D3BB0-06A9-4B59-9D33-CE8459D0DFDE}"/>
                </a:ext>
              </a:extLst>
            </p:cNvPr>
            <p:cNvSpPr txBox="1"/>
            <p:nvPr/>
          </p:nvSpPr>
          <p:spPr>
            <a:xfrm>
              <a:off x="1974474" y="1815546"/>
              <a:ext cx="2422428" cy="349304"/>
            </a:xfrm>
            <a:prstGeom prst="rect">
              <a:avLst/>
            </a:prstGeom>
            <a:noFill/>
          </p:spPr>
          <p:txBody>
            <a:bodyPr wrap="square" lIns="41126" tIns="20563" rIns="41126" bIns="20563" rtlCol="0">
              <a:spAutoFit/>
            </a:bodyPr>
            <a:lstStyle/>
            <a:p>
              <a:r>
                <a:rPr lang="en-US" sz="2000" dirty="0">
                  <a:latin typeface="Nyala" panose="02000504070300020003" pitchFamily="2" charset="0"/>
                  <a:ea typeface="Open Sans Light" panose="020B0306030504020204" pitchFamily="34" charset="0"/>
                  <a:cs typeface="Open Sans Light" panose="020B0306030504020204" pitchFamily="34" charset="0"/>
                </a:rPr>
                <a:t>PROJECT  OVERVIEW</a:t>
              </a:r>
            </a:p>
          </p:txBody>
        </p:sp>
        <p:sp>
          <p:nvSpPr>
            <p:cNvPr id="9" name="Rectangle 8">
              <a:extLst>
                <a:ext uri="{FF2B5EF4-FFF2-40B4-BE49-F238E27FC236}">
                  <a16:creationId xmlns:a16="http://schemas.microsoft.com/office/drawing/2014/main" id="{D35A0057-3F6D-4460-879D-71F32A171CC6}"/>
                </a:ext>
              </a:extLst>
            </p:cNvPr>
            <p:cNvSpPr/>
            <p:nvPr/>
          </p:nvSpPr>
          <p:spPr>
            <a:xfrm flipV="1">
              <a:off x="2011680" y="2134463"/>
              <a:ext cx="8294978" cy="228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1126" tIns="20563" rIns="41126" bIns="20563" rtlCol="0" anchor="ctr"/>
            <a:lstStyle/>
            <a:p>
              <a:pPr algn="ctr"/>
              <a:endParaRPr lang="en-US" sz="2000">
                <a:solidFill>
                  <a:schemeClr val="tx1"/>
                </a:solidFill>
                <a:latin typeface="Nyala" panose="02000504070300020003" pitchFamily="2" charset="0"/>
              </a:endParaRPr>
            </a:p>
          </p:txBody>
        </p:sp>
        <p:sp>
          <p:nvSpPr>
            <p:cNvPr id="10" name="TextBox 9">
              <a:extLst>
                <a:ext uri="{FF2B5EF4-FFF2-40B4-BE49-F238E27FC236}">
                  <a16:creationId xmlns:a16="http://schemas.microsoft.com/office/drawing/2014/main" id="{1E790746-C3D0-4329-8924-F054FC75B0E7}"/>
                </a:ext>
              </a:extLst>
            </p:cNvPr>
            <p:cNvSpPr txBox="1"/>
            <p:nvPr/>
          </p:nvSpPr>
          <p:spPr>
            <a:xfrm>
              <a:off x="9144000" y="1866567"/>
              <a:ext cx="1180769" cy="349304"/>
            </a:xfrm>
            <a:prstGeom prst="rect">
              <a:avLst/>
            </a:prstGeom>
            <a:noFill/>
          </p:spPr>
          <p:txBody>
            <a:bodyPr wrap="square" lIns="41126" tIns="20563" rIns="41126" bIns="20563" rtlCol="0">
              <a:spAutoFit/>
            </a:bodyPr>
            <a:lstStyle/>
            <a:p>
              <a:r>
                <a:rPr lang="en-US" sz="2000" dirty="0">
                  <a:latin typeface="Nyala" panose="02000504070300020003" pitchFamily="2" charset="0"/>
                  <a:ea typeface="Open Sans" panose="020B0606030504020204" pitchFamily="34" charset="0"/>
                  <a:cs typeface="Open Sans" panose="020B0606030504020204" pitchFamily="34" charset="0"/>
                </a:rPr>
                <a:t>Slide 3</a:t>
              </a:r>
            </a:p>
          </p:txBody>
        </p:sp>
        <p:sp>
          <p:nvSpPr>
            <p:cNvPr id="11" name="TextBox 10">
              <a:extLst>
                <a:ext uri="{FF2B5EF4-FFF2-40B4-BE49-F238E27FC236}">
                  <a16:creationId xmlns:a16="http://schemas.microsoft.com/office/drawing/2014/main" id="{F15C7DE4-2696-4B2D-9255-D6C905EE5EB8}"/>
                </a:ext>
              </a:extLst>
            </p:cNvPr>
            <p:cNvSpPr txBox="1"/>
            <p:nvPr/>
          </p:nvSpPr>
          <p:spPr>
            <a:xfrm>
              <a:off x="1974474" y="2292743"/>
              <a:ext cx="2218147" cy="349304"/>
            </a:xfrm>
            <a:prstGeom prst="rect">
              <a:avLst/>
            </a:prstGeom>
            <a:noFill/>
          </p:spPr>
          <p:txBody>
            <a:bodyPr wrap="square" lIns="41126" tIns="20563" rIns="41126" bIns="20563" rtlCol="0">
              <a:spAutoFit/>
            </a:bodyPr>
            <a:lstStyle/>
            <a:p>
              <a:r>
                <a:rPr lang="en-US" sz="2000" dirty="0">
                  <a:latin typeface="Nyala" panose="02000504070300020003" pitchFamily="2" charset="0"/>
                  <a:ea typeface="Open Sans Light" panose="020B0306030504020204" pitchFamily="34" charset="0"/>
                  <a:cs typeface="Open Sans Light" panose="020B0306030504020204" pitchFamily="34" charset="0"/>
                </a:rPr>
                <a:t>DATA FACTS</a:t>
              </a:r>
            </a:p>
          </p:txBody>
        </p:sp>
        <p:sp>
          <p:nvSpPr>
            <p:cNvPr id="12" name="Rectangle 11">
              <a:extLst>
                <a:ext uri="{FF2B5EF4-FFF2-40B4-BE49-F238E27FC236}">
                  <a16:creationId xmlns:a16="http://schemas.microsoft.com/office/drawing/2014/main" id="{8D1A5A71-1203-4EF9-9BEC-F392FB396DD0}"/>
                </a:ext>
              </a:extLst>
            </p:cNvPr>
            <p:cNvSpPr/>
            <p:nvPr/>
          </p:nvSpPr>
          <p:spPr>
            <a:xfrm flipV="1">
              <a:off x="2011680" y="2611662"/>
              <a:ext cx="8294978" cy="228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1126" tIns="20563" rIns="41126" bIns="20563" rtlCol="0" anchor="ctr"/>
            <a:lstStyle/>
            <a:p>
              <a:pPr algn="ctr"/>
              <a:endParaRPr lang="en-US" sz="2000">
                <a:solidFill>
                  <a:schemeClr val="tx1"/>
                </a:solidFill>
                <a:latin typeface="Nyala" panose="02000504070300020003" pitchFamily="2" charset="0"/>
              </a:endParaRPr>
            </a:p>
          </p:txBody>
        </p:sp>
        <p:sp>
          <p:nvSpPr>
            <p:cNvPr id="15" name="TextBox 14">
              <a:extLst>
                <a:ext uri="{FF2B5EF4-FFF2-40B4-BE49-F238E27FC236}">
                  <a16:creationId xmlns:a16="http://schemas.microsoft.com/office/drawing/2014/main" id="{97ACAE2F-2260-4A52-9286-C1089954F3CB}"/>
                </a:ext>
              </a:extLst>
            </p:cNvPr>
            <p:cNvSpPr txBox="1"/>
            <p:nvPr/>
          </p:nvSpPr>
          <p:spPr>
            <a:xfrm>
              <a:off x="9144000" y="2333706"/>
              <a:ext cx="1246698" cy="349304"/>
            </a:xfrm>
            <a:prstGeom prst="rect">
              <a:avLst/>
            </a:prstGeom>
            <a:noFill/>
          </p:spPr>
          <p:txBody>
            <a:bodyPr wrap="square" lIns="41126" tIns="20563" rIns="41126" bIns="20563" rtlCol="0">
              <a:spAutoFit/>
            </a:bodyPr>
            <a:lstStyle/>
            <a:p>
              <a:r>
                <a:rPr lang="en-US" sz="2000" dirty="0">
                  <a:latin typeface="Nyala" panose="02000504070300020003" pitchFamily="2" charset="0"/>
                  <a:ea typeface="Open Sans" panose="020B0606030504020204" pitchFamily="34" charset="0"/>
                  <a:cs typeface="Open Sans" panose="020B0606030504020204" pitchFamily="34" charset="0"/>
                </a:rPr>
                <a:t>Slide 4-5</a:t>
              </a:r>
            </a:p>
          </p:txBody>
        </p:sp>
        <p:sp>
          <p:nvSpPr>
            <p:cNvPr id="16" name="TextBox 15">
              <a:extLst>
                <a:ext uri="{FF2B5EF4-FFF2-40B4-BE49-F238E27FC236}">
                  <a16:creationId xmlns:a16="http://schemas.microsoft.com/office/drawing/2014/main" id="{3D58E173-E035-4F21-A122-ACA39EEF7AFC}"/>
                </a:ext>
              </a:extLst>
            </p:cNvPr>
            <p:cNvSpPr txBox="1"/>
            <p:nvPr/>
          </p:nvSpPr>
          <p:spPr>
            <a:xfrm>
              <a:off x="1974474" y="2746788"/>
              <a:ext cx="3366011" cy="349304"/>
            </a:xfrm>
            <a:prstGeom prst="rect">
              <a:avLst/>
            </a:prstGeom>
            <a:noFill/>
          </p:spPr>
          <p:txBody>
            <a:bodyPr wrap="square" lIns="41126" tIns="20563" rIns="41126" bIns="20563" rtlCol="0">
              <a:spAutoFit/>
            </a:bodyPr>
            <a:lstStyle/>
            <a:p>
              <a:r>
                <a:rPr lang="en-US" sz="2000" dirty="0">
                  <a:latin typeface="Nyala" panose="02000504070300020003" pitchFamily="2" charset="0"/>
                  <a:ea typeface="Open Sans Light" panose="020B0306030504020204" pitchFamily="34" charset="0"/>
                  <a:cs typeface="Open Sans Light" panose="020B0306030504020204" pitchFamily="34" charset="0"/>
                </a:rPr>
                <a:t>EXPLORATORY DATA ANALYSIS</a:t>
              </a:r>
            </a:p>
          </p:txBody>
        </p:sp>
        <p:sp>
          <p:nvSpPr>
            <p:cNvPr id="17" name="Rectangle 16">
              <a:extLst>
                <a:ext uri="{FF2B5EF4-FFF2-40B4-BE49-F238E27FC236}">
                  <a16:creationId xmlns:a16="http://schemas.microsoft.com/office/drawing/2014/main" id="{E7F852A3-97FC-4ED8-BD66-A9E2541D56D0}"/>
                </a:ext>
              </a:extLst>
            </p:cNvPr>
            <p:cNvSpPr/>
            <p:nvPr/>
          </p:nvSpPr>
          <p:spPr>
            <a:xfrm flipV="1">
              <a:off x="2011680" y="3065704"/>
              <a:ext cx="8294978" cy="228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1126" tIns="20563" rIns="41126" bIns="20563" rtlCol="0" anchor="ctr"/>
            <a:lstStyle/>
            <a:p>
              <a:pPr algn="ctr"/>
              <a:endParaRPr lang="en-US" sz="2000">
                <a:solidFill>
                  <a:schemeClr val="tx1"/>
                </a:solidFill>
                <a:latin typeface="Nyala" panose="02000504070300020003" pitchFamily="2" charset="0"/>
              </a:endParaRPr>
            </a:p>
          </p:txBody>
        </p:sp>
        <p:sp>
          <p:nvSpPr>
            <p:cNvPr id="18" name="TextBox 17">
              <a:extLst>
                <a:ext uri="{FF2B5EF4-FFF2-40B4-BE49-F238E27FC236}">
                  <a16:creationId xmlns:a16="http://schemas.microsoft.com/office/drawing/2014/main" id="{8DC947D9-DAED-4D58-A5A2-B8702789CC77}"/>
                </a:ext>
              </a:extLst>
            </p:cNvPr>
            <p:cNvSpPr txBox="1"/>
            <p:nvPr/>
          </p:nvSpPr>
          <p:spPr>
            <a:xfrm>
              <a:off x="9144000" y="2790906"/>
              <a:ext cx="1180769" cy="349304"/>
            </a:xfrm>
            <a:prstGeom prst="rect">
              <a:avLst/>
            </a:prstGeom>
            <a:noFill/>
          </p:spPr>
          <p:txBody>
            <a:bodyPr wrap="square" lIns="41126" tIns="20563" rIns="41126" bIns="20563" rtlCol="0">
              <a:spAutoFit/>
            </a:bodyPr>
            <a:lstStyle/>
            <a:p>
              <a:r>
                <a:rPr lang="en-US" sz="2000" dirty="0">
                  <a:latin typeface="Nyala" panose="02000504070300020003" pitchFamily="2" charset="0"/>
                  <a:ea typeface="Open Sans" panose="020B0606030504020204" pitchFamily="34" charset="0"/>
                  <a:cs typeface="Open Sans" panose="020B0606030504020204" pitchFamily="34" charset="0"/>
                </a:rPr>
                <a:t>Slide 6-16 </a:t>
              </a:r>
            </a:p>
          </p:txBody>
        </p:sp>
        <p:sp>
          <p:nvSpPr>
            <p:cNvPr id="19" name="TextBox 18">
              <a:extLst>
                <a:ext uri="{FF2B5EF4-FFF2-40B4-BE49-F238E27FC236}">
                  <a16:creationId xmlns:a16="http://schemas.microsoft.com/office/drawing/2014/main" id="{FC1714B1-ED52-4FDC-9EA2-54C176915866}"/>
                </a:ext>
              </a:extLst>
            </p:cNvPr>
            <p:cNvSpPr txBox="1"/>
            <p:nvPr/>
          </p:nvSpPr>
          <p:spPr>
            <a:xfrm>
              <a:off x="1974474" y="3226099"/>
              <a:ext cx="3015815" cy="349304"/>
            </a:xfrm>
            <a:prstGeom prst="rect">
              <a:avLst/>
            </a:prstGeom>
            <a:noFill/>
          </p:spPr>
          <p:txBody>
            <a:bodyPr wrap="square" lIns="41126" tIns="20563" rIns="41126" bIns="20563" rtlCol="0">
              <a:spAutoFit/>
            </a:bodyPr>
            <a:lstStyle/>
            <a:p>
              <a:r>
                <a:rPr lang="en-US" sz="2000" dirty="0">
                  <a:latin typeface="Nyala" panose="02000504070300020003" pitchFamily="2" charset="0"/>
                  <a:ea typeface="Open Sans Light" panose="020B0306030504020204" pitchFamily="34" charset="0"/>
                  <a:cs typeface="Open Sans Light" panose="020B0306030504020204" pitchFamily="34" charset="0"/>
                </a:rPr>
                <a:t>UNSUPERVISED LEARNING</a:t>
              </a:r>
            </a:p>
          </p:txBody>
        </p:sp>
        <p:sp>
          <p:nvSpPr>
            <p:cNvPr id="20" name="Rectangle 19">
              <a:extLst>
                <a:ext uri="{FF2B5EF4-FFF2-40B4-BE49-F238E27FC236}">
                  <a16:creationId xmlns:a16="http://schemas.microsoft.com/office/drawing/2014/main" id="{C9EE1983-CA57-44AE-9DBF-9E4895781869}"/>
                </a:ext>
              </a:extLst>
            </p:cNvPr>
            <p:cNvSpPr/>
            <p:nvPr/>
          </p:nvSpPr>
          <p:spPr>
            <a:xfrm flipV="1">
              <a:off x="2011680" y="3522426"/>
              <a:ext cx="8294978" cy="228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1126" tIns="20563" rIns="41126" bIns="20563" rtlCol="0" anchor="ctr"/>
            <a:lstStyle/>
            <a:p>
              <a:pPr algn="ctr"/>
              <a:endParaRPr lang="en-US" sz="2000">
                <a:solidFill>
                  <a:schemeClr val="tx1"/>
                </a:solidFill>
                <a:latin typeface="Nyala" panose="02000504070300020003" pitchFamily="2" charset="0"/>
              </a:endParaRPr>
            </a:p>
          </p:txBody>
        </p:sp>
        <p:sp>
          <p:nvSpPr>
            <p:cNvPr id="21" name="TextBox 20">
              <a:extLst>
                <a:ext uri="{FF2B5EF4-FFF2-40B4-BE49-F238E27FC236}">
                  <a16:creationId xmlns:a16="http://schemas.microsoft.com/office/drawing/2014/main" id="{8749EE14-9F6D-4CB3-BB9B-097309B34072}"/>
                </a:ext>
              </a:extLst>
            </p:cNvPr>
            <p:cNvSpPr txBox="1"/>
            <p:nvPr/>
          </p:nvSpPr>
          <p:spPr>
            <a:xfrm>
              <a:off x="9144000" y="4162506"/>
              <a:ext cx="1180769" cy="349304"/>
            </a:xfrm>
            <a:prstGeom prst="rect">
              <a:avLst/>
            </a:prstGeom>
            <a:noFill/>
          </p:spPr>
          <p:txBody>
            <a:bodyPr wrap="square" lIns="41126" tIns="20563" rIns="41126" bIns="20563" rtlCol="0">
              <a:spAutoFit/>
            </a:bodyPr>
            <a:lstStyle/>
            <a:p>
              <a:r>
                <a:rPr lang="en-US" sz="2000" dirty="0">
                  <a:latin typeface="Nyala" panose="02000504070300020003" pitchFamily="2" charset="0"/>
                  <a:ea typeface="Open Sans" panose="020B0606030504020204" pitchFamily="34" charset="0"/>
                  <a:cs typeface="Open Sans" panose="020B0606030504020204" pitchFamily="34" charset="0"/>
                </a:rPr>
                <a:t>Slide 38-43</a:t>
              </a:r>
            </a:p>
          </p:txBody>
        </p:sp>
        <p:sp>
          <p:nvSpPr>
            <p:cNvPr id="22" name="TextBox 21">
              <a:extLst>
                <a:ext uri="{FF2B5EF4-FFF2-40B4-BE49-F238E27FC236}">
                  <a16:creationId xmlns:a16="http://schemas.microsoft.com/office/drawing/2014/main" id="{0A7E4407-191D-4A32-B8CD-DD6CBED55153}"/>
                </a:ext>
              </a:extLst>
            </p:cNvPr>
            <p:cNvSpPr txBox="1"/>
            <p:nvPr/>
          </p:nvSpPr>
          <p:spPr>
            <a:xfrm>
              <a:off x="1974473" y="3693984"/>
              <a:ext cx="3897045" cy="657081"/>
            </a:xfrm>
            <a:prstGeom prst="rect">
              <a:avLst/>
            </a:prstGeom>
            <a:noFill/>
          </p:spPr>
          <p:txBody>
            <a:bodyPr wrap="square" lIns="41126" tIns="20563" rIns="41126" bIns="20563" rtlCol="0">
              <a:spAutoFit/>
            </a:bodyPr>
            <a:lstStyle/>
            <a:p>
              <a:r>
                <a:rPr lang="en-US" sz="2000" dirty="0">
                  <a:latin typeface="Nyala" panose="02000504070300020003" pitchFamily="2" charset="0"/>
                  <a:ea typeface="Open Sans Light" panose="020B0306030504020204" pitchFamily="34" charset="0"/>
                  <a:cs typeface="Open Sans Light" panose="020B0306030504020204" pitchFamily="34" charset="0"/>
                </a:rPr>
                <a:t>NATURAL LANGUAGE PROCESSING </a:t>
              </a:r>
            </a:p>
            <a:p>
              <a:endParaRPr lang="en-US" sz="2000" dirty="0">
                <a:latin typeface="Nyala" panose="02000504070300020003" pitchFamily="2" charset="0"/>
                <a:ea typeface="Open Sans Light" panose="020B0306030504020204" pitchFamily="34" charset="0"/>
                <a:cs typeface="Open Sans Light" panose="020B0306030504020204" pitchFamily="34" charset="0"/>
              </a:endParaRPr>
            </a:p>
          </p:txBody>
        </p:sp>
        <p:sp>
          <p:nvSpPr>
            <p:cNvPr id="23" name="Rectangle 22">
              <a:extLst>
                <a:ext uri="{FF2B5EF4-FFF2-40B4-BE49-F238E27FC236}">
                  <a16:creationId xmlns:a16="http://schemas.microsoft.com/office/drawing/2014/main" id="{325AD857-1BE1-4FFE-97FA-D76896196E8E}"/>
                </a:ext>
              </a:extLst>
            </p:cNvPr>
            <p:cNvSpPr/>
            <p:nvPr/>
          </p:nvSpPr>
          <p:spPr>
            <a:xfrm flipV="1">
              <a:off x="2011680" y="3979626"/>
              <a:ext cx="8294978" cy="228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1126" tIns="20563" rIns="41126" bIns="20563" rtlCol="0" anchor="ctr"/>
            <a:lstStyle/>
            <a:p>
              <a:pPr algn="ctr"/>
              <a:endParaRPr lang="en-US" sz="2000">
                <a:solidFill>
                  <a:schemeClr val="tx1"/>
                </a:solidFill>
                <a:latin typeface="Nyala" panose="02000504070300020003" pitchFamily="2" charset="0"/>
              </a:endParaRPr>
            </a:p>
          </p:txBody>
        </p:sp>
        <p:sp>
          <p:nvSpPr>
            <p:cNvPr id="24" name="TextBox 23">
              <a:extLst>
                <a:ext uri="{FF2B5EF4-FFF2-40B4-BE49-F238E27FC236}">
                  <a16:creationId xmlns:a16="http://schemas.microsoft.com/office/drawing/2014/main" id="{6F5B3DE0-F0F5-4484-B7F4-3535963C6CDF}"/>
                </a:ext>
              </a:extLst>
            </p:cNvPr>
            <p:cNvSpPr txBox="1"/>
            <p:nvPr/>
          </p:nvSpPr>
          <p:spPr>
            <a:xfrm>
              <a:off x="9144000" y="4619706"/>
              <a:ext cx="1180769" cy="349304"/>
            </a:xfrm>
            <a:prstGeom prst="rect">
              <a:avLst/>
            </a:prstGeom>
            <a:noFill/>
          </p:spPr>
          <p:txBody>
            <a:bodyPr wrap="square" lIns="41126" tIns="20563" rIns="41126" bIns="20563" rtlCol="0">
              <a:spAutoFit/>
            </a:bodyPr>
            <a:lstStyle/>
            <a:p>
              <a:r>
                <a:rPr lang="en-US" sz="2000" dirty="0">
                  <a:latin typeface="Nyala" panose="02000504070300020003" pitchFamily="2" charset="0"/>
                  <a:ea typeface="Open Sans" panose="020B0606030504020204" pitchFamily="34" charset="0"/>
                  <a:cs typeface="Open Sans" panose="020B0606030504020204" pitchFamily="34" charset="0"/>
                </a:rPr>
                <a:t>Slide 44</a:t>
              </a:r>
            </a:p>
          </p:txBody>
        </p:sp>
        <p:sp>
          <p:nvSpPr>
            <p:cNvPr id="25" name="TextBox 24">
              <a:extLst>
                <a:ext uri="{FF2B5EF4-FFF2-40B4-BE49-F238E27FC236}">
                  <a16:creationId xmlns:a16="http://schemas.microsoft.com/office/drawing/2014/main" id="{2B008F17-2150-4CFE-8D7A-35542A16EB52}"/>
                </a:ext>
              </a:extLst>
            </p:cNvPr>
            <p:cNvSpPr txBox="1"/>
            <p:nvPr/>
          </p:nvSpPr>
          <p:spPr>
            <a:xfrm>
              <a:off x="1974473" y="4150443"/>
              <a:ext cx="4273927" cy="349304"/>
            </a:xfrm>
            <a:prstGeom prst="rect">
              <a:avLst/>
            </a:prstGeom>
            <a:noFill/>
          </p:spPr>
          <p:txBody>
            <a:bodyPr wrap="square" lIns="41126" tIns="20563" rIns="41126" bIns="20563" rtlCol="0">
              <a:spAutoFit/>
            </a:bodyPr>
            <a:lstStyle/>
            <a:p>
              <a:r>
                <a:rPr lang="en-US" sz="2000" dirty="0">
                  <a:latin typeface="Nyala" panose="02000504070300020003" pitchFamily="2" charset="0"/>
                  <a:ea typeface="Open Sans Light" panose="020B0306030504020204" pitchFamily="34" charset="0"/>
                  <a:cs typeface="Open Sans Light" panose="020B0306030504020204" pitchFamily="34" charset="0"/>
                </a:rPr>
                <a:t>SUPERVISED LEARNING</a:t>
              </a:r>
            </a:p>
          </p:txBody>
        </p:sp>
        <p:sp>
          <p:nvSpPr>
            <p:cNvPr id="26" name="Rectangle 25">
              <a:extLst>
                <a:ext uri="{FF2B5EF4-FFF2-40B4-BE49-F238E27FC236}">
                  <a16:creationId xmlns:a16="http://schemas.microsoft.com/office/drawing/2014/main" id="{12F4DA48-B98F-46F7-980C-7D87E71C3E51}"/>
                </a:ext>
              </a:extLst>
            </p:cNvPr>
            <p:cNvSpPr/>
            <p:nvPr/>
          </p:nvSpPr>
          <p:spPr>
            <a:xfrm flipV="1">
              <a:off x="2011680" y="4436826"/>
              <a:ext cx="8294978" cy="228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1126" tIns="20563" rIns="41126" bIns="20563" rtlCol="0" anchor="ctr"/>
            <a:lstStyle/>
            <a:p>
              <a:pPr algn="ctr"/>
              <a:endParaRPr lang="en-US" sz="2000">
                <a:solidFill>
                  <a:schemeClr val="tx1"/>
                </a:solidFill>
                <a:latin typeface="Nyala" panose="02000504070300020003" pitchFamily="2" charset="0"/>
              </a:endParaRPr>
            </a:p>
          </p:txBody>
        </p:sp>
        <p:sp>
          <p:nvSpPr>
            <p:cNvPr id="27" name="TextBox 26">
              <a:extLst>
                <a:ext uri="{FF2B5EF4-FFF2-40B4-BE49-F238E27FC236}">
                  <a16:creationId xmlns:a16="http://schemas.microsoft.com/office/drawing/2014/main" id="{A21924F0-5865-4004-AF81-61AC183BCDED}"/>
                </a:ext>
              </a:extLst>
            </p:cNvPr>
            <p:cNvSpPr txBox="1"/>
            <p:nvPr/>
          </p:nvSpPr>
          <p:spPr>
            <a:xfrm>
              <a:off x="9144000" y="5076906"/>
              <a:ext cx="1180769" cy="349304"/>
            </a:xfrm>
            <a:prstGeom prst="rect">
              <a:avLst/>
            </a:prstGeom>
            <a:noFill/>
          </p:spPr>
          <p:txBody>
            <a:bodyPr wrap="square" lIns="41126" tIns="20563" rIns="41126" bIns="20563" rtlCol="0">
              <a:spAutoFit/>
            </a:bodyPr>
            <a:lstStyle/>
            <a:p>
              <a:r>
                <a:rPr lang="en-US" sz="2000" dirty="0">
                  <a:latin typeface="Nyala" panose="02000504070300020003" pitchFamily="2" charset="0"/>
                  <a:ea typeface="Open Sans" panose="020B0606030504020204" pitchFamily="34" charset="0"/>
                  <a:cs typeface="Open Sans" panose="020B0606030504020204" pitchFamily="34" charset="0"/>
                </a:rPr>
                <a:t>Slide 45</a:t>
              </a:r>
            </a:p>
          </p:txBody>
        </p:sp>
        <p:sp>
          <p:nvSpPr>
            <p:cNvPr id="28" name="TextBox 27">
              <a:extLst>
                <a:ext uri="{FF2B5EF4-FFF2-40B4-BE49-F238E27FC236}">
                  <a16:creationId xmlns:a16="http://schemas.microsoft.com/office/drawing/2014/main" id="{AF6E9694-BD83-419B-848A-DE8466E8E415}"/>
                </a:ext>
              </a:extLst>
            </p:cNvPr>
            <p:cNvSpPr txBox="1"/>
            <p:nvPr/>
          </p:nvSpPr>
          <p:spPr>
            <a:xfrm>
              <a:off x="1974473" y="4618907"/>
              <a:ext cx="2422429" cy="349304"/>
            </a:xfrm>
            <a:prstGeom prst="rect">
              <a:avLst/>
            </a:prstGeom>
            <a:noFill/>
          </p:spPr>
          <p:txBody>
            <a:bodyPr wrap="square" lIns="41126" tIns="20563" rIns="41126" bIns="20563" rtlCol="0">
              <a:spAutoFit/>
            </a:bodyPr>
            <a:lstStyle/>
            <a:p>
              <a:r>
                <a:rPr lang="en-US" sz="2000" dirty="0">
                  <a:latin typeface="Nyala" panose="02000504070300020003" pitchFamily="2" charset="0"/>
                  <a:ea typeface="Open Sans Light" panose="020B0306030504020204" pitchFamily="34" charset="0"/>
                  <a:cs typeface="Open Sans Light" panose="020B0306030504020204" pitchFamily="34" charset="0"/>
                </a:rPr>
                <a:t>RECOMMENDATIONS</a:t>
              </a:r>
            </a:p>
          </p:txBody>
        </p:sp>
        <p:sp>
          <p:nvSpPr>
            <p:cNvPr id="29" name="Rectangle 28">
              <a:extLst>
                <a:ext uri="{FF2B5EF4-FFF2-40B4-BE49-F238E27FC236}">
                  <a16:creationId xmlns:a16="http://schemas.microsoft.com/office/drawing/2014/main" id="{31307624-109C-43EA-BF31-F52BDF1C20CE}"/>
                </a:ext>
              </a:extLst>
            </p:cNvPr>
            <p:cNvSpPr/>
            <p:nvPr/>
          </p:nvSpPr>
          <p:spPr>
            <a:xfrm flipV="1">
              <a:off x="2011680" y="4894026"/>
              <a:ext cx="8294978" cy="228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1126" tIns="20563" rIns="41126" bIns="20563" rtlCol="0" anchor="ctr"/>
            <a:lstStyle/>
            <a:p>
              <a:pPr algn="ctr"/>
              <a:endParaRPr lang="en-US" sz="2000">
                <a:solidFill>
                  <a:schemeClr val="tx1"/>
                </a:solidFill>
                <a:latin typeface="Nyala" panose="02000504070300020003" pitchFamily="2" charset="0"/>
              </a:endParaRPr>
            </a:p>
          </p:txBody>
        </p:sp>
        <p:sp>
          <p:nvSpPr>
            <p:cNvPr id="30" name="TextBox 29">
              <a:extLst>
                <a:ext uri="{FF2B5EF4-FFF2-40B4-BE49-F238E27FC236}">
                  <a16:creationId xmlns:a16="http://schemas.microsoft.com/office/drawing/2014/main" id="{00CDA19C-A471-4EA8-B003-90E4E3597B54}"/>
                </a:ext>
              </a:extLst>
            </p:cNvPr>
            <p:cNvSpPr txBox="1"/>
            <p:nvPr/>
          </p:nvSpPr>
          <p:spPr>
            <a:xfrm>
              <a:off x="9144000" y="5534106"/>
              <a:ext cx="1180769" cy="349304"/>
            </a:xfrm>
            <a:prstGeom prst="rect">
              <a:avLst/>
            </a:prstGeom>
            <a:noFill/>
          </p:spPr>
          <p:txBody>
            <a:bodyPr wrap="square" lIns="41126" tIns="20563" rIns="41126" bIns="20563" rtlCol="0">
              <a:spAutoFit/>
            </a:bodyPr>
            <a:lstStyle/>
            <a:p>
              <a:r>
                <a:rPr lang="en-US" sz="2000" dirty="0">
                  <a:latin typeface="Nyala" panose="02000504070300020003" pitchFamily="2" charset="0"/>
                  <a:ea typeface="Open Sans" panose="020B0606030504020204" pitchFamily="34" charset="0"/>
                  <a:cs typeface="Open Sans" panose="020B0606030504020204" pitchFamily="34" charset="0"/>
                </a:rPr>
                <a:t>Slide 46</a:t>
              </a:r>
            </a:p>
          </p:txBody>
        </p:sp>
        <p:sp>
          <p:nvSpPr>
            <p:cNvPr id="32" name="TextBox 31">
              <a:extLst>
                <a:ext uri="{FF2B5EF4-FFF2-40B4-BE49-F238E27FC236}">
                  <a16:creationId xmlns:a16="http://schemas.microsoft.com/office/drawing/2014/main" id="{7ED9D687-25EC-4958-8F17-BD776D2CD44C}"/>
                </a:ext>
              </a:extLst>
            </p:cNvPr>
            <p:cNvSpPr txBox="1"/>
            <p:nvPr/>
          </p:nvSpPr>
          <p:spPr>
            <a:xfrm>
              <a:off x="1981199" y="5052743"/>
              <a:ext cx="3359285" cy="349304"/>
            </a:xfrm>
            <a:prstGeom prst="rect">
              <a:avLst/>
            </a:prstGeom>
            <a:noFill/>
          </p:spPr>
          <p:txBody>
            <a:bodyPr wrap="square" lIns="41126" tIns="20563" rIns="41126" bIns="20563" rtlCol="0">
              <a:spAutoFit/>
            </a:bodyPr>
            <a:lstStyle/>
            <a:p>
              <a:r>
                <a:rPr lang="en-US" sz="2000" dirty="0">
                  <a:latin typeface="Nyala" panose="02000504070300020003" pitchFamily="2" charset="0"/>
                  <a:ea typeface="Open Sans Light" panose="020B0306030504020204" pitchFamily="34" charset="0"/>
                  <a:cs typeface="Open Sans Light" panose="020B0306030504020204" pitchFamily="34" charset="0"/>
                </a:rPr>
                <a:t>ROOM TO IMPROVE</a:t>
              </a:r>
            </a:p>
          </p:txBody>
        </p:sp>
        <p:sp>
          <p:nvSpPr>
            <p:cNvPr id="33" name="Rectangle 32">
              <a:extLst>
                <a:ext uri="{FF2B5EF4-FFF2-40B4-BE49-F238E27FC236}">
                  <a16:creationId xmlns:a16="http://schemas.microsoft.com/office/drawing/2014/main" id="{08D69B8C-216E-42D8-9522-BADE15D63C3F}"/>
                </a:ext>
              </a:extLst>
            </p:cNvPr>
            <p:cNvSpPr/>
            <p:nvPr/>
          </p:nvSpPr>
          <p:spPr>
            <a:xfrm flipV="1">
              <a:off x="2007569" y="5351226"/>
              <a:ext cx="8294978" cy="228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1126" tIns="20563" rIns="41126" bIns="20563" rtlCol="0" anchor="ctr"/>
            <a:lstStyle/>
            <a:p>
              <a:pPr algn="ctr"/>
              <a:endParaRPr lang="en-US" sz="2000">
                <a:solidFill>
                  <a:schemeClr val="tx1"/>
                </a:solidFill>
                <a:latin typeface="Nyala" panose="02000504070300020003" pitchFamily="2" charset="0"/>
              </a:endParaRPr>
            </a:p>
          </p:txBody>
        </p:sp>
        <p:sp>
          <p:nvSpPr>
            <p:cNvPr id="35" name="TextBox 34">
              <a:extLst>
                <a:ext uri="{FF2B5EF4-FFF2-40B4-BE49-F238E27FC236}">
                  <a16:creationId xmlns:a16="http://schemas.microsoft.com/office/drawing/2014/main" id="{E95FDCAD-8C4F-4E26-9DEF-9F713D9BAD64}"/>
                </a:ext>
              </a:extLst>
            </p:cNvPr>
            <p:cNvSpPr txBox="1"/>
            <p:nvPr/>
          </p:nvSpPr>
          <p:spPr>
            <a:xfrm>
              <a:off x="1981200" y="5521207"/>
              <a:ext cx="3435626" cy="349304"/>
            </a:xfrm>
            <a:prstGeom prst="rect">
              <a:avLst/>
            </a:prstGeom>
            <a:noFill/>
          </p:spPr>
          <p:txBody>
            <a:bodyPr wrap="square" lIns="41126" tIns="20563" rIns="41126" bIns="20563" rtlCol="0">
              <a:spAutoFit/>
            </a:bodyPr>
            <a:lstStyle/>
            <a:p>
              <a:r>
                <a:rPr lang="en-US" sz="2000" dirty="0">
                  <a:latin typeface="Nyala" panose="02000504070300020003" pitchFamily="2" charset="0"/>
                  <a:ea typeface="Open Sans Light" panose="020B0306030504020204" pitchFamily="34" charset="0"/>
                  <a:cs typeface="Open Sans Light" panose="020B0306030504020204" pitchFamily="34" charset="0"/>
                </a:rPr>
                <a:t>QUESTIONS &amp; ANSWERS</a:t>
              </a:r>
            </a:p>
          </p:txBody>
        </p:sp>
        <p:sp>
          <p:nvSpPr>
            <p:cNvPr id="36" name="Rectangle 35">
              <a:extLst>
                <a:ext uri="{FF2B5EF4-FFF2-40B4-BE49-F238E27FC236}">
                  <a16:creationId xmlns:a16="http://schemas.microsoft.com/office/drawing/2014/main" id="{074757C5-E64F-43FC-99CD-5C354A4CFF48}"/>
                </a:ext>
              </a:extLst>
            </p:cNvPr>
            <p:cNvSpPr/>
            <p:nvPr/>
          </p:nvSpPr>
          <p:spPr>
            <a:xfrm flipV="1">
              <a:off x="2007569" y="5808426"/>
              <a:ext cx="8294978" cy="2285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1126" tIns="20563" rIns="41126" bIns="20563" rtlCol="0" anchor="ctr"/>
            <a:lstStyle/>
            <a:p>
              <a:pPr algn="ctr"/>
              <a:endParaRPr lang="en-US" sz="2000">
                <a:solidFill>
                  <a:schemeClr val="tx1"/>
                </a:solidFill>
                <a:latin typeface="Nyala" panose="02000504070300020003" pitchFamily="2" charset="0"/>
              </a:endParaRPr>
            </a:p>
          </p:txBody>
        </p:sp>
        <p:sp>
          <p:nvSpPr>
            <p:cNvPr id="37" name="TextBox 36">
              <a:extLst>
                <a:ext uri="{FF2B5EF4-FFF2-40B4-BE49-F238E27FC236}">
                  <a16:creationId xmlns:a16="http://schemas.microsoft.com/office/drawing/2014/main" id="{41CC3BBB-B20C-4236-8350-5248162A9166}"/>
                </a:ext>
              </a:extLst>
            </p:cNvPr>
            <p:cNvSpPr txBox="1"/>
            <p:nvPr/>
          </p:nvSpPr>
          <p:spPr>
            <a:xfrm>
              <a:off x="6303781" y="5688092"/>
              <a:ext cx="4042719" cy="349304"/>
            </a:xfrm>
            <a:prstGeom prst="rect">
              <a:avLst/>
            </a:prstGeom>
            <a:noFill/>
          </p:spPr>
          <p:txBody>
            <a:bodyPr wrap="square" lIns="41126" tIns="20563" rIns="41126" bIns="20563" rtlCol="0">
              <a:spAutoFit/>
            </a:bodyPr>
            <a:lstStyle/>
            <a:p>
              <a:pPr algn="r"/>
              <a:endParaRPr lang="en-US" sz="2000" dirty="0">
                <a:latin typeface="Nyala" panose="02000504070300020003" pitchFamily="2" charset="0"/>
                <a:ea typeface="Open Sans" panose="020B0606030504020204" pitchFamily="34" charset="0"/>
                <a:cs typeface="Open Sans" panose="020B0606030504020204" pitchFamily="34" charset="0"/>
              </a:endParaRPr>
            </a:p>
          </p:txBody>
        </p:sp>
        <p:sp>
          <p:nvSpPr>
            <p:cNvPr id="38" name="TextBox 37">
              <a:extLst>
                <a:ext uri="{FF2B5EF4-FFF2-40B4-BE49-F238E27FC236}">
                  <a16:creationId xmlns:a16="http://schemas.microsoft.com/office/drawing/2014/main" id="{CC4C7844-C453-46AA-9A38-DE691FB813FB}"/>
                </a:ext>
              </a:extLst>
            </p:cNvPr>
            <p:cNvSpPr txBox="1"/>
            <p:nvPr/>
          </p:nvSpPr>
          <p:spPr>
            <a:xfrm>
              <a:off x="9144000" y="3248106"/>
              <a:ext cx="1180769" cy="349304"/>
            </a:xfrm>
            <a:prstGeom prst="rect">
              <a:avLst/>
            </a:prstGeom>
            <a:noFill/>
          </p:spPr>
          <p:txBody>
            <a:bodyPr wrap="square" lIns="41126" tIns="20563" rIns="41126" bIns="20563" rtlCol="0">
              <a:spAutoFit/>
            </a:bodyPr>
            <a:lstStyle/>
            <a:p>
              <a:r>
                <a:rPr lang="en-US" sz="2000" dirty="0">
                  <a:latin typeface="Nyala" panose="02000504070300020003" pitchFamily="2" charset="0"/>
                  <a:ea typeface="Open Sans" panose="020B0606030504020204" pitchFamily="34" charset="0"/>
                  <a:cs typeface="Open Sans" panose="020B0606030504020204" pitchFamily="34" charset="0"/>
                </a:rPr>
                <a:t>Slide 17-26</a:t>
              </a:r>
            </a:p>
          </p:txBody>
        </p:sp>
        <p:sp>
          <p:nvSpPr>
            <p:cNvPr id="39" name="TextBox 38">
              <a:extLst>
                <a:ext uri="{FF2B5EF4-FFF2-40B4-BE49-F238E27FC236}">
                  <a16:creationId xmlns:a16="http://schemas.microsoft.com/office/drawing/2014/main" id="{FAC59410-D518-4809-BD36-63A0E47BE63F}"/>
                </a:ext>
              </a:extLst>
            </p:cNvPr>
            <p:cNvSpPr txBox="1"/>
            <p:nvPr/>
          </p:nvSpPr>
          <p:spPr>
            <a:xfrm>
              <a:off x="9144000" y="3705306"/>
              <a:ext cx="1180769" cy="349304"/>
            </a:xfrm>
            <a:prstGeom prst="rect">
              <a:avLst/>
            </a:prstGeom>
            <a:noFill/>
          </p:spPr>
          <p:txBody>
            <a:bodyPr wrap="square" lIns="41126" tIns="20563" rIns="41126" bIns="20563" rtlCol="0">
              <a:spAutoFit/>
            </a:bodyPr>
            <a:lstStyle/>
            <a:p>
              <a:r>
                <a:rPr lang="en-US" sz="2000" dirty="0">
                  <a:latin typeface="Nyala" panose="02000504070300020003" pitchFamily="2" charset="0"/>
                  <a:ea typeface="Open Sans" panose="020B0606030504020204" pitchFamily="34" charset="0"/>
                  <a:cs typeface="Open Sans" panose="020B0606030504020204" pitchFamily="34" charset="0"/>
                </a:rPr>
                <a:t>Slide 27-37</a:t>
              </a:r>
            </a:p>
          </p:txBody>
        </p:sp>
      </p:grpSp>
      <p:sp>
        <p:nvSpPr>
          <p:cNvPr id="5" name="Title 4">
            <a:extLst>
              <a:ext uri="{FF2B5EF4-FFF2-40B4-BE49-F238E27FC236}">
                <a16:creationId xmlns:a16="http://schemas.microsoft.com/office/drawing/2014/main" id="{B61B2661-D946-43CA-8988-B035BECDEE47}"/>
              </a:ext>
            </a:extLst>
          </p:cNvPr>
          <p:cNvSpPr>
            <a:spLocks noGrp="1"/>
          </p:cNvSpPr>
          <p:nvPr>
            <p:ph type="title"/>
          </p:nvPr>
        </p:nvSpPr>
        <p:spPr/>
        <p:txBody>
          <a:bodyPr>
            <a:normAutofit/>
          </a:bodyPr>
          <a:lstStyle/>
          <a:p>
            <a:r>
              <a:rPr lang="en-US" sz="4000" dirty="0">
                <a:latin typeface="Nyala" panose="02000504070300020003" pitchFamily="2" charset="0"/>
              </a:rPr>
              <a:t>TABLE OF CONTENT</a:t>
            </a:r>
          </a:p>
        </p:txBody>
      </p:sp>
    </p:spTree>
    <p:extLst>
      <p:ext uri="{BB962C8B-B14F-4D97-AF65-F5344CB8AC3E}">
        <p14:creationId xmlns:p14="http://schemas.microsoft.com/office/powerpoint/2010/main" val="113506968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ACD5-1231-4912-A177-CF006C693941}"/>
              </a:ext>
            </a:extLst>
          </p:cNvPr>
          <p:cNvSpPr>
            <a:spLocks noGrp="1"/>
          </p:cNvSpPr>
          <p:nvPr>
            <p:ph type="title"/>
          </p:nvPr>
        </p:nvSpPr>
        <p:spPr/>
        <p:txBody>
          <a:bodyPr>
            <a:normAutofit/>
          </a:bodyPr>
          <a:lstStyle/>
          <a:p>
            <a:r>
              <a:rPr lang="en-US" sz="4000" dirty="0">
                <a:latin typeface="Nyala" panose="02000504070300020003" pitchFamily="2" charset="0"/>
              </a:rPr>
              <a:t>UNSUPERVISED LEARNING</a:t>
            </a:r>
          </a:p>
        </p:txBody>
      </p:sp>
      <p:sp>
        <p:nvSpPr>
          <p:cNvPr id="6" name="TextBox 5">
            <a:extLst>
              <a:ext uri="{FF2B5EF4-FFF2-40B4-BE49-F238E27FC236}">
                <a16:creationId xmlns:a16="http://schemas.microsoft.com/office/drawing/2014/main" id="{40FD9286-A370-4AB5-96C2-303DAAA4AA3C}"/>
              </a:ext>
            </a:extLst>
          </p:cNvPr>
          <p:cNvSpPr txBox="1"/>
          <p:nvPr/>
        </p:nvSpPr>
        <p:spPr>
          <a:xfrm>
            <a:off x="1522811" y="1373960"/>
            <a:ext cx="3739853" cy="5355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rPr>
              <a:t>DBSCAN Approach</a:t>
            </a:r>
          </a:p>
        </p:txBody>
      </p:sp>
      <p:sp>
        <p:nvSpPr>
          <p:cNvPr id="8" name="TextBox 7">
            <a:extLst>
              <a:ext uri="{FF2B5EF4-FFF2-40B4-BE49-F238E27FC236}">
                <a16:creationId xmlns:a16="http://schemas.microsoft.com/office/drawing/2014/main" id="{3ADA48D5-949F-40DC-B22C-E526E37B7EA0}"/>
              </a:ext>
            </a:extLst>
          </p:cNvPr>
          <p:cNvSpPr txBox="1"/>
          <p:nvPr/>
        </p:nvSpPr>
        <p:spPr>
          <a:xfrm>
            <a:off x="1656079" y="1831320"/>
            <a:ext cx="8260081" cy="876971"/>
          </a:xfrm>
          <a:prstGeom prst="rect">
            <a:avLst/>
          </a:prstGeom>
        </p:spPr>
        <p:txBody>
          <a:bodyPr wrap="square" lIns="0" tIns="0" rIns="0" bIns="0" rtlCol="0" anchor="t">
            <a:spAutoFit/>
          </a:bodyPr>
          <a:lstStyle/>
          <a:p>
            <a:pPr marL="342900" marR="0" lvl="0" indent="-342900" defTabSz="914400" rtl="0" eaLnBrk="1" fontAlgn="auto" latinLnBrk="0" hangingPunct="1">
              <a:lnSpc>
                <a:spcPct val="150000"/>
              </a:lnSpc>
              <a:spcBef>
                <a:spcPct val="0"/>
              </a:spcBef>
              <a:spcAft>
                <a:spcPts val="0"/>
              </a:spcAft>
              <a:buClr>
                <a:srgbClr val="1F497D"/>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F7F4FA"/>
                </a:solidFill>
                <a:effectLst/>
                <a:uLnTx/>
                <a:uFillTx/>
                <a:latin typeface="Nyala" panose="02000504070300020003" pitchFamily="2" charset="0"/>
              </a:rPr>
              <a:t>Silhouette score of DBSCAN solution is  0.36</a:t>
            </a:r>
          </a:p>
          <a:p>
            <a:pPr marL="342900" marR="0" lvl="0" indent="-342900" defTabSz="914400" rtl="0" eaLnBrk="1" fontAlgn="auto" latinLnBrk="0" hangingPunct="1">
              <a:lnSpc>
                <a:spcPct val="150000"/>
              </a:lnSpc>
              <a:spcBef>
                <a:spcPct val="0"/>
              </a:spcBef>
              <a:spcAft>
                <a:spcPts val="0"/>
              </a:spcAft>
              <a:buClr>
                <a:srgbClr val="1F497D"/>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F7F4FA"/>
                </a:solidFill>
                <a:effectLst/>
                <a:uLnTx/>
                <a:uFillTx/>
                <a:latin typeface="Nyala" panose="02000504070300020003" pitchFamily="2" charset="0"/>
              </a:rPr>
              <a:t>Model is not revealing right number of cluster</a:t>
            </a:r>
          </a:p>
        </p:txBody>
      </p:sp>
      <p:pic>
        <p:nvPicPr>
          <p:cNvPr id="4" name="Picture 3">
            <a:extLst>
              <a:ext uri="{FF2B5EF4-FFF2-40B4-BE49-F238E27FC236}">
                <a16:creationId xmlns:a16="http://schemas.microsoft.com/office/drawing/2014/main" id="{3E4CE08F-9B6F-4697-B8AF-42EF17640A89}"/>
              </a:ext>
            </a:extLst>
          </p:cNvPr>
          <p:cNvPicPr>
            <a:picLocks noChangeAspect="1"/>
          </p:cNvPicPr>
          <p:nvPr/>
        </p:nvPicPr>
        <p:blipFill>
          <a:blip r:embed="rId2"/>
          <a:stretch>
            <a:fillRect/>
          </a:stretch>
        </p:blipFill>
        <p:spPr>
          <a:xfrm>
            <a:off x="3826427" y="3261105"/>
            <a:ext cx="4539146" cy="3020105"/>
          </a:xfrm>
          <a:prstGeom prst="rect">
            <a:avLst/>
          </a:prstGeom>
          <a:solidFill>
            <a:schemeClr val="accent2"/>
          </a:solidFill>
          <a:ln w="38100">
            <a:solidFill>
              <a:schemeClr val="accent5"/>
            </a:solidFill>
          </a:ln>
        </p:spPr>
      </p:pic>
    </p:spTree>
    <p:extLst>
      <p:ext uri="{BB962C8B-B14F-4D97-AF65-F5344CB8AC3E}">
        <p14:creationId xmlns:p14="http://schemas.microsoft.com/office/powerpoint/2010/main" val="1426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ACD5-1231-4912-A177-CF006C693941}"/>
              </a:ext>
            </a:extLst>
          </p:cNvPr>
          <p:cNvSpPr>
            <a:spLocks noGrp="1"/>
          </p:cNvSpPr>
          <p:nvPr>
            <p:ph type="title"/>
          </p:nvPr>
        </p:nvSpPr>
        <p:spPr/>
        <p:txBody>
          <a:bodyPr>
            <a:normAutofit/>
          </a:bodyPr>
          <a:lstStyle/>
          <a:p>
            <a:r>
              <a:rPr lang="en-US" sz="4000" dirty="0">
                <a:latin typeface="Nyala" panose="02000504070300020003" pitchFamily="2" charset="0"/>
              </a:rPr>
              <a:t>UNSUPERVISED LEARNING</a:t>
            </a:r>
          </a:p>
        </p:txBody>
      </p:sp>
      <p:sp>
        <p:nvSpPr>
          <p:cNvPr id="6" name="TextBox 5">
            <a:extLst>
              <a:ext uri="{FF2B5EF4-FFF2-40B4-BE49-F238E27FC236}">
                <a16:creationId xmlns:a16="http://schemas.microsoft.com/office/drawing/2014/main" id="{40FD9286-A370-4AB5-96C2-303DAAA4AA3C}"/>
              </a:ext>
            </a:extLst>
          </p:cNvPr>
          <p:cNvSpPr txBox="1"/>
          <p:nvPr/>
        </p:nvSpPr>
        <p:spPr>
          <a:xfrm>
            <a:off x="1522811" y="1373960"/>
            <a:ext cx="3994069" cy="5355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rPr>
              <a:t>Gaussian Mixture Model</a:t>
            </a:r>
          </a:p>
        </p:txBody>
      </p:sp>
      <p:grpSp>
        <p:nvGrpSpPr>
          <p:cNvPr id="18" name="Group 17">
            <a:extLst>
              <a:ext uri="{FF2B5EF4-FFF2-40B4-BE49-F238E27FC236}">
                <a16:creationId xmlns:a16="http://schemas.microsoft.com/office/drawing/2014/main" id="{FD5D1660-D5DE-4110-A882-DFA41DD351C7}"/>
              </a:ext>
            </a:extLst>
          </p:cNvPr>
          <p:cNvGrpSpPr/>
          <p:nvPr/>
        </p:nvGrpSpPr>
        <p:grpSpPr>
          <a:xfrm>
            <a:off x="1522810" y="2568992"/>
            <a:ext cx="4890404" cy="3424030"/>
            <a:chOff x="1522810" y="2193072"/>
            <a:chExt cx="4890404" cy="3424030"/>
          </a:xfrm>
        </p:grpSpPr>
        <p:graphicFrame>
          <p:nvGraphicFramePr>
            <p:cNvPr id="9" name="Content Placeholder 3">
              <a:extLst>
                <a:ext uri="{FF2B5EF4-FFF2-40B4-BE49-F238E27FC236}">
                  <a16:creationId xmlns:a16="http://schemas.microsoft.com/office/drawing/2014/main" id="{43DC822B-6703-4638-970E-327DEBD2D320}"/>
                </a:ext>
              </a:extLst>
            </p:cNvPr>
            <p:cNvGraphicFramePr>
              <a:graphicFrameLocks/>
            </p:cNvGraphicFramePr>
            <p:nvPr>
              <p:extLst>
                <p:ext uri="{D42A27DB-BD31-4B8C-83A1-F6EECF244321}">
                  <p14:modId xmlns:p14="http://schemas.microsoft.com/office/powerpoint/2010/main" val="397038449"/>
                </p:ext>
              </p:extLst>
            </p:nvPr>
          </p:nvGraphicFramePr>
          <p:xfrm>
            <a:off x="1522811" y="2689534"/>
            <a:ext cx="4890403" cy="2927568"/>
          </p:xfrm>
          <a:graphic>
            <a:graphicData uri="http://schemas.openxmlformats.org/drawingml/2006/table">
              <a:tbl>
                <a:tblPr firstRow="1" bandRow="1">
                  <a:tableStyleId>{FABFCF23-3B69-468F-B69F-88F6DE6A72F2}</a:tableStyleId>
                </a:tblPr>
                <a:tblGrid>
                  <a:gridCol w="3308594">
                    <a:extLst>
                      <a:ext uri="{9D8B030D-6E8A-4147-A177-3AD203B41FA5}">
                        <a16:colId xmlns:a16="http://schemas.microsoft.com/office/drawing/2014/main" val="20000"/>
                      </a:ext>
                    </a:extLst>
                  </a:gridCol>
                  <a:gridCol w="1581809">
                    <a:extLst>
                      <a:ext uri="{9D8B030D-6E8A-4147-A177-3AD203B41FA5}">
                        <a16:colId xmlns:a16="http://schemas.microsoft.com/office/drawing/2014/main" val="3941174411"/>
                      </a:ext>
                    </a:extLst>
                  </a:gridCol>
                </a:tblGrid>
                <a:tr h="1104276">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indent="0" algn="ctr" defTabSz="914400" rtl="0" eaLnBrk="1" latinLnBrk="0" hangingPunct="1">
                          <a:lnSpc>
                            <a:spcPct val="150000"/>
                          </a:lnSpc>
                          <a:spcBef>
                            <a:spcPct val="0"/>
                          </a:spcBef>
                          <a:buClr>
                            <a:schemeClr val="tx2"/>
                          </a:buClr>
                          <a:buFont typeface="Arial" panose="020B0604020202020204" pitchFamily="34" charset="0"/>
                          <a:buNone/>
                        </a:pPr>
                        <a:r>
                          <a:rPr lang="en-US" sz="2000" kern="1200" dirty="0">
                            <a:solidFill>
                              <a:schemeClr val="tx1"/>
                            </a:solidFill>
                            <a:latin typeface="Nyala" panose="02000504070300020003" pitchFamily="2" charset="0"/>
                          </a:rPr>
                          <a:t>Gaussian Mixture Covariance Type</a:t>
                        </a:r>
                        <a:endParaRPr lang="en-US" sz="2000" kern="1200" dirty="0">
                          <a:solidFill>
                            <a:schemeClr val="tx1"/>
                          </a:solidFill>
                          <a:latin typeface="Nyala" panose="02000504070300020003" pitchFamily="2" charset="0"/>
                          <a:ea typeface="+mn-ea"/>
                          <a:cs typeface="+mn-cs"/>
                        </a:endParaRPr>
                      </a:p>
                    </a:txBody>
                    <a:tcPr anchor="ct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indent="0" algn="ctr" defTabSz="914400" rtl="0" eaLnBrk="1" latinLnBrk="0" hangingPunct="1">
                          <a:lnSpc>
                            <a:spcPct val="150000"/>
                          </a:lnSpc>
                          <a:spcBef>
                            <a:spcPct val="0"/>
                          </a:spcBef>
                          <a:buClr>
                            <a:schemeClr val="tx2"/>
                          </a:buClr>
                          <a:buFont typeface="Arial" panose="020B0604020202020204" pitchFamily="34" charset="0"/>
                          <a:buNone/>
                        </a:pPr>
                        <a:r>
                          <a:rPr lang="en-US" sz="2000" b="1" kern="1200" dirty="0">
                            <a:solidFill>
                              <a:schemeClr val="tx1"/>
                            </a:solidFill>
                            <a:latin typeface="Nyala" panose="02000504070300020003" pitchFamily="2" charset="0"/>
                          </a:rPr>
                          <a:t>Silhouette Scores</a:t>
                        </a:r>
                        <a:endParaRPr lang="en-US" sz="2000" b="1" kern="1200" dirty="0">
                          <a:solidFill>
                            <a:schemeClr val="tx1"/>
                          </a:solidFill>
                          <a:latin typeface="Nyala" panose="02000504070300020003" pitchFamily="2" charset="0"/>
                          <a:ea typeface="+mn-ea"/>
                          <a:cs typeface="+mn-cs"/>
                        </a:endParaRPr>
                      </a:p>
                    </a:txBody>
                    <a:tcPr anchor="ctr"/>
                  </a:tc>
                  <a:extLst>
                    <a:ext uri="{0D108BD9-81ED-4DB2-BD59-A6C34878D82A}">
                      <a16:rowId xmlns:a16="http://schemas.microsoft.com/office/drawing/2014/main" val="10000"/>
                    </a:ext>
                  </a:extLst>
                </a:tr>
                <a:tr h="4558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sz="2000" dirty="0">
                            <a:latin typeface="Nyala" panose="02000504070300020003" pitchFamily="2" charset="0"/>
                          </a:rPr>
                          <a:t>Full</a:t>
                        </a:r>
                        <a:endParaRPr lang="en-US" sz="2000" dirty="0">
                          <a:latin typeface="Nyala" panose="02000504070300020003" pitchFamily="2" charset="0"/>
                          <a:ea typeface="Roboto" panose="020B0604020202020204" charset="0"/>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a:latin typeface="Nyala" panose="02000504070300020003" pitchFamily="2" charset="0"/>
                          </a:rPr>
                          <a:t>0.39</a:t>
                        </a:r>
                        <a:endParaRPr lang="en-US" sz="2000" dirty="0">
                          <a:latin typeface="Nyala" panose="02000504070300020003" pitchFamily="2" charset="0"/>
                          <a:ea typeface="Roboto" panose="020B0604020202020204" charset="0"/>
                        </a:endParaRPr>
                      </a:p>
                    </a:txBody>
                    <a:tcPr anchor="ctr"/>
                  </a:tc>
                  <a:extLst>
                    <a:ext uri="{0D108BD9-81ED-4DB2-BD59-A6C34878D82A}">
                      <a16:rowId xmlns:a16="http://schemas.microsoft.com/office/drawing/2014/main" val="10001"/>
                    </a:ext>
                  </a:extLst>
                </a:tr>
                <a:tr h="4558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sz="2000" dirty="0">
                            <a:latin typeface="Nyala" panose="02000504070300020003" pitchFamily="2" charset="0"/>
                          </a:rPr>
                          <a:t>Tied</a:t>
                        </a:r>
                        <a:endParaRPr lang="en-US" sz="2000" dirty="0">
                          <a:latin typeface="Nyala" panose="02000504070300020003" pitchFamily="2" charset="0"/>
                          <a:ea typeface="Roboto" panose="020B0604020202020204" charset="0"/>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a:latin typeface="Nyala" panose="02000504070300020003" pitchFamily="2" charset="0"/>
                          </a:rPr>
                          <a:t>0.37</a:t>
                        </a:r>
                        <a:endParaRPr lang="en-US" sz="2000" dirty="0">
                          <a:latin typeface="Nyala" panose="02000504070300020003" pitchFamily="2" charset="0"/>
                          <a:ea typeface="Roboto" panose="020B0604020202020204" charset="0"/>
                        </a:endParaRPr>
                      </a:p>
                    </a:txBody>
                    <a:tcPr anchor="ctr"/>
                  </a:tc>
                  <a:extLst>
                    <a:ext uri="{0D108BD9-81ED-4DB2-BD59-A6C34878D82A}">
                      <a16:rowId xmlns:a16="http://schemas.microsoft.com/office/drawing/2014/main" val="10002"/>
                    </a:ext>
                  </a:extLst>
                </a:tr>
                <a:tr h="45582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sz="2000" dirty="0">
                            <a:latin typeface="Nyala" panose="02000504070300020003" pitchFamily="2" charset="0"/>
                          </a:rPr>
                          <a:t>Diagonal</a:t>
                        </a:r>
                        <a:endParaRPr lang="en-US" sz="2000" dirty="0">
                          <a:latin typeface="Nyala" panose="02000504070300020003" pitchFamily="2" charset="0"/>
                          <a:ea typeface="Roboto" panose="020B0604020202020204" charset="0"/>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a:latin typeface="Nyala" panose="02000504070300020003" pitchFamily="2" charset="0"/>
                          </a:rPr>
                          <a:t>0.39</a:t>
                        </a:r>
                        <a:endParaRPr lang="en-US" sz="2000" dirty="0">
                          <a:latin typeface="Nyala" panose="02000504070300020003" pitchFamily="2" charset="0"/>
                          <a:ea typeface="Roboto" panose="020B0604020202020204" charset="0"/>
                        </a:endParaRPr>
                      </a:p>
                    </a:txBody>
                    <a:tcPr anchor="ctr"/>
                  </a:tc>
                  <a:extLst>
                    <a:ext uri="{0D108BD9-81ED-4DB2-BD59-A6C34878D82A}">
                      <a16:rowId xmlns:a16="http://schemas.microsoft.com/office/drawing/2014/main" val="10003"/>
                    </a:ext>
                  </a:extLst>
                </a:tr>
                <a:tr h="455823">
                  <a:tc>
                    <a:txBody>
                      <a:bodyPr/>
                      <a:lstStyle/>
                      <a:p>
                        <a:pPr algn="l"/>
                        <a:r>
                          <a:rPr lang="en-US" sz="2000" dirty="0">
                            <a:latin typeface="Nyala" panose="02000504070300020003" pitchFamily="2" charset="0"/>
                          </a:rPr>
                          <a:t>Spherical</a:t>
                        </a:r>
                        <a:endParaRPr lang="en-US" sz="2000" dirty="0">
                          <a:latin typeface="Nyala" panose="02000504070300020003" pitchFamily="2" charset="0"/>
                          <a:ea typeface="Roboto" panose="020B0604020202020204" charset="0"/>
                        </a:endParaRPr>
                      </a:p>
                    </a:txBody>
                    <a:tcPr anchor="ctr"/>
                  </a:tc>
                  <a:tc>
                    <a:txBody>
                      <a:bodyPr/>
                      <a:lstStyle/>
                      <a:p>
                        <a:pPr algn="ctr"/>
                        <a:r>
                          <a:rPr lang="en-US" sz="2000" dirty="0">
                            <a:latin typeface="Nyala" panose="02000504070300020003" pitchFamily="2" charset="0"/>
                          </a:rPr>
                          <a:t>0.39</a:t>
                        </a:r>
                        <a:endParaRPr lang="en-US" sz="2000" dirty="0">
                          <a:latin typeface="Nyala" panose="02000504070300020003" pitchFamily="2" charset="0"/>
                          <a:ea typeface="Roboto" panose="020B0604020202020204" charset="0"/>
                        </a:endParaRPr>
                      </a:p>
                    </a:txBody>
                    <a:tcPr anchor="ctr"/>
                  </a:tc>
                  <a:extLst>
                    <a:ext uri="{0D108BD9-81ED-4DB2-BD59-A6C34878D82A}">
                      <a16:rowId xmlns:a16="http://schemas.microsoft.com/office/drawing/2014/main" val="572720789"/>
                    </a:ext>
                  </a:extLst>
                </a:tr>
              </a:tbl>
            </a:graphicData>
          </a:graphic>
        </p:graphicFrame>
        <p:sp>
          <p:nvSpPr>
            <p:cNvPr id="8" name="TextBox 7">
              <a:extLst>
                <a:ext uri="{FF2B5EF4-FFF2-40B4-BE49-F238E27FC236}">
                  <a16:creationId xmlns:a16="http://schemas.microsoft.com/office/drawing/2014/main" id="{3ADA48D5-949F-40DC-B22C-E526E37B7EA0}"/>
                </a:ext>
              </a:extLst>
            </p:cNvPr>
            <p:cNvSpPr txBox="1"/>
            <p:nvPr/>
          </p:nvSpPr>
          <p:spPr>
            <a:xfrm>
              <a:off x="1522810" y="2193072"/>
              <a:ext cx="4890403" cy="415307"/>
            </a:xfrm>
            <a:prstGeom prst="rect">
              <a:avLst/>
            </a:prstGeom>
          </p:spPr>
          <p:txBody>
            <a:bodyPr wrap="square" lIns="0" tIns="0" rIns="0" bIns="0" rtlCol="0" anchor="t">
              <a:spAutoFit/>
            </a:bodyPr>
            <a:lstStyle/>
            <a:p>
              <a:pPr marL="0" marR="0" lvl="0" indent="0" algn="ctr" defTabSz="914400" rtl="0" eaLnBrk="1" fontAlgn="auto" latinLnBrk="0" hangingPunct="1">
                <a:lnSpc>
                  <a:spcPct val="150000"/>
                </a:lnSpc>
                <a:spcBef>
                  <a:spcPct val="0"/>
                </a:spcBef>
                <a:spcAft>
                  <a:spcPts val="0"/>
                </a:spcAft>
                <a:buClr>
                  <a:srgbClr val="1F497D"/>
                </a:buClr>
                <a:buSzTx/>
                <a:buFontTx/>
                <a:buNone/>
                <a:tabLst/>
                <a:defRPr/>
              </a:pPr>
              <a:r>
                <a:rPr kumimoji="0" lang="en-US" sz="2000" b="0" i="0" u="none" strike="noStrike" kern="1200" cap="none" spc="0" normalizeH="0" baseline="0" noProof="0" dirty="0">
                  <a:ln>
                    <a:noFill/>
                  </a:ln>
                  <a:solidFill>
                    <a:srgbClr val="F7F4FA"/>
                  </a:solidFill>
                  <a:effectLst/>
                  <a:uLnTx/>
                  <a:uFillTx/>
                  <a:latin typeface="Nyala" panose="02000504070300020003" pitchFamily="2" charset="0"/>
                </a:rPr>
                <a:t>All the methods perform at the same low level</a:t>
              </a:r>
            </a:p>
          </p:txBody>
        </p:sp>
      </p:grpSp>
      <p:sp>
        <p:nvSpPr>
          <p:cNvPr id="12" name="TextBox 11">
            <a:extLst>
              <a:ext uri="{FF2B5EF4-FFF2-40B4-BE49-F238E27FC236}">
                <a16:creationId xmlns:a16="http://schemas.microsoft.com/office/drawing/2014/main" id="{75FD3ED7-A3A0-41E1-A71C-6BA3ADD6CE53}"/>
              </a:ext>
            </a:extLst>
          </p:cNvPr>
          <p:cNvSpPr txBox="1"/>
          <p:nvPr/>
        </p:nvSpPr>
        <p:spPr>
          <a:xfrm>
            <a:off x="5915460" y="2568992"/>
            <a:ext cx="6672649" cy="876971"/>
          </a:xfrm>
          <a:prstGeom prst="rect">
            <a:avLst/>
          </a:prstGeom>
        </p:spPr>
        <p:txBody>
          <a:bodyPr wrap="square" lIns="0" tIns="0" rIns="0" bIns="0" rtlCol="0" anchor="t">
            <a:spAutoFit/>
          </a:bodyPr>
          <a:lstStyle/>
          <a:p>
            <a:pPr marL="0" marR="0" lvl="0" indent="0" algn="ctr" defTabSz="914400" rtl="0" eaLnBrk="1" fontAlgn="auto" latinLnBrk="0" hangingPunct="1">
              <a:lnSpc>
                <a:spcPct val="150000"/>
              </a:lnSpc>
              <a:spcBef>
                <a:spcPct val="0"/>
              </a:spcBef>
              <a:spcAft>
                <a:spcPts val="0"/>
              </a:spcAft>
              <a:buClr>
                <a:srgbClr val="1F497D"/>
              </a:buClr>
              <a:buSzTx/>
              <a:buFontTx/>
              <a:buNone/>
              <a:tabLst/>
              <a:defRPr/>
            </a:pPr>
            <a:r>
              <a:rPr kumimoji="0" lang="en-US" sz="2000" b="0" i="0" u="none" strike="noStrike" kern="1200" cap="none" spc="0" normalizeH="0" baseline="0" noProof="0" dirty="0">
                <a:ln>
                  <a:noFill/>
                </a:ln>
                <a:solidFill>
                  <a:srgbClr val="F7F4FA"/>
                </a:solidFill>
                <a:effectLst/>
                <a:uLnTx/>
                <a:uFillTx/>
                <a:latin typeface="Nyala" panose="02000504070300020003" pitchFamily="2" charset="0"/>
              </a:rPr>
              <a:t>Scatter Plot reveals 3 groups, similar to K-means</a:t>
            </a:r>
          </a:p>
          <a:p>
            <a:pPr marL="0" marR="0" lvl="0" indent="0" algn="ctr" defTabSz="914400" rtl="0" eaLnBrk="1" fontAlgn="auto" latinLnBrk="0" hangingPunct="1">
              <a:lnSpc>
                <a:spcPct val="150000"/>
              </a:lnSpc>
              <a:spcBef>
                <a:spcPct val="0"/>
              </a:spcBef>
              <a:spcAft>
                <a:spcPts val="0"/>
              </a:spcAft>
              <a:buClr>
                <a:srgbClr val="1F497D"/>
              </a:buClr>
              <a:buSzTx/>
              <a:buFontTx/>
              <a:buNone/>
              <a:tabLst/>
              <a:defRPr/>
            </a:pPr>
            <a:endParaRPr kumimoji="0" lang="en-US" sz="2000" b="0" i="0" u="none" strike="noStrike" kern="1200" cap="none" spc="0" normalizeH="0" baseline="0" noProof="0" dirty="0">
              <a:ln>
                <a:noFill/>
              </a:ln>
              <a:solidFill>
                <a:srgbClr val="F7F4FA"/>
              </a:solidFill>
              <a:effectLst/>
              <a:uLnTx/>
              <a:uFillTx/>
              <a:latin typeface="Nyala" panose="02000504070300020003" pitchFamily="2" charset="0"/>
            </a:endParaRPr>
          </a:p>
        </p:txBody>
      </p:sp>
      <p:pic>
        <p:nvPicPr>
          <p:cNvPr id="5" name="Picture 4">
            <a:extLst>
              <a:ext uri="{FF2B5EF4-FFF2-40B4-BE49-F238E27FC236}">
                <a16:creationId xmlns:a16="http://schemas.microsoft.com/office/drawing/2014/main" id="{9AD6856B-A897-4A7D-8ACC-D49AE3390302}"/>
              </a:ext>
            </a:extLst>
          </p:cNvPr>
          <p:cNvPicPr>
            <a:picLocks noChangeAspect="1"/>
          </p:cNvPicPr>
          <p:nvPr/>
        </p:nvPicPr>
        <p:blipFill>
          <a:blip r:embed="rId2"/>
          <a:stretch>
            <a:fillRect/>
          </a:stretch>
        </p:blipFill>
        <p:spPr>
          <a:xfrm>
            <a:off x="7142818" y="3093662"/>
            <a:ext cx="4322468" cy="2927568"/>
          </a:xfrm>
          <a:prstGeom prst="rect">
            <a:avLst/>
          </a:prstGeom>
          <a:solidFill>
            <a:schemeClr val="accent2"/>
          </a:solidFill>
          <a:ln w="38100">
            <a:solidFill>
              <a:schemeClr val="accent5"/>
            </a:solidFill>
          </a:ln>
        </p:spPr>
      </p:pic>
      <p:sp>
        <p:nvSpPr>
          <p:cNvPr id="15" name="TextBox 14">
            <a:extLst>
              <a:ext uri="{FF2B5EF4-FFF2-40B4-BE49-F238E27FC236}">
                <a16:creationId xmlns:a16="http://schemas.microsoft.com/office/drawing/2014/main" id="{6CAE9BC0-9288-4A2F-AD61-E1F733919E4B}"/>
              </a:ext>
            </a:extLst>
          </p:cNvPr>
          <p:cNvSpPr txBox="1"/>
          <p:nvPr/>
        </p:nvSpPr>
        <p:spPr>
          <a:xfrm>
            <a:off x="8163963" y="3621608"/>
            <a:ext cx="358219" cy="424732"/>
          </a:xfrm>
          <a:prstGeom prst="rect">
            <a:avLst/>
          </a:prstGeom>
          <a:noFill/>
        </p:spPr>
        <p:txBody>
          <a:bodyPr wrap="square" rtlCol="0">
            <a:spAutoFit/>
          </a:bodyPr>
          <a:lstStyle/>
          <a:p>
            <a:pPr algn="ctr">
              <a:lnSpc>
                <a:spcPct val="90000"/>
              </a:lnSpc>
            </a:pPr>
            <a:r>
              <a:rPr lang="en-US" sz="2400" b="1" dirty="0">
                <a:solidFill>
                  <a:srgbClr val="FF0000"/>
                </a:solidFill>
                <a:latin typeface="Nyala" panose="02000504070300020003" pitchFamily="2" charset="0"/>
              </a:rPr>
              <a:t>1</a:t>
            </a:r>
          </a:p>
        </p:txBody>
      </p:sp>
      <p:sp>
        <p:nvSpPr>
          <p:cNvPr id="16" name="TextBox 15">
            <a:extLst>
              <a:ext uri="{FF2B5EF4-FFF2-40B4-BE49-F238E27FC236}">
                <a16:creationId xmlns:a16="http://schemas.microsoft.com/office/drawing/2014/main" id="{FDA1A424-D610-4AF8-8580-FF4AC34440E7}"/>
              </a:ext>
            </a:extLst>
          </p:cNvPr>
          <p:cNvSpPr txBox="1"/>
          <p:nvPr/>
        </p:nvSpPr>
        <p:spPr>
          <a:xfrm>
            <a:off x="8163962" y="4432298"/>
            <a:ext cx="358219" cy="424732"/>
          </a:xfrm>
          <a:prstGeom prst="rect">
            <a:avLst/>
          </a:prstGeom>
          <a:noFill/>
        </p:spPr>
        <p:txBody>
          <a:bodyPr wrap="square" rtlCol="0">
            <a:spAutoFit/>
          </a:bodyPr>
          <a:lstStyle/>
          <a:p>
            <a:pPr>
              <a:lnSpc>
                <a:spcPct val="90000"/>
              </a:lnSpc>
            </a:pPr>
            <a:r>
              <a:rPr lang="en-US" sz="2400" b="1" dirty="0">
                <a:solidFill>
                  <a:srgbClr val="FF0000"/>
                </a:solidFill>
                <a:latin typeface="Nyala" panose="02000504070300020003" pitchFamily="2" charset="0"/>
              </a:rPr>
              <a:t>2</a:t>
            </a:r>
          </a:p>
        </p:txBody>
      </p:sp>
      <p:sp>
        <p:nvSpPr>
          <p:cNvPr id="17" name="TextBox 16">
            <a:extLst>
              <a:ext uri="{FF2B5EF4-FFF2-40B4-BE49-F238E27FC236}">
                <a16:creationId xmlns:a16="http://schemas.microsoft.com/office/drawing/2014/main" id="{D496B132-A653-48ED-B24E-44E5673604FA}"/>
              </a:ext>
            </a:extLst>
          </p:cNvPr>
          <p:cNvSpPr txBox="1"/>
          <p:nvPr/>
        </p:nvSpPr>
        <p:spPr>
          <a:xfrm>
            <a:off x="9251785" y="4422292"/>
            <a:ext cx="358219" cy="424732"/>
          </a:xfrm>
          <a:prstGeom prst="rect">
            <a:avLst/>
          </a:prstGeom>
          <a:noFill/>
        </p:spPr>
        <p:txBody>
          <a:bodyPr wrap="square" rtlCol="0">
            <a:spAutoFit/>
          </a:bodyPr>
          <a:lstStyle/>
          <a:p>
            <a:pPr>
              <a:lnSpc>
                <a:spcPct val="90000"/>
              </a:lnSpc>
            </a:pPr>
            <a:r>
              <a:rPr lang="en-US" sz="2400" b="1" dirty="0">
                <a:solidFill>
                  <a:srgbClr val="FF0000"/>
                </a:solidFill>
                <a:latin typeface="Nyala" panose="02000504070300020003" pitchFamily="2" charset="0"/>
              </a:rPr>
              <a:t>3</a:t>
            </a:r>
          </a:p>
        </p:txBody>
      </p:sp>
    </p:spTree>
    <p:extLst>
      <p:ext uri="{BB962C8B-B14F-4D97-AF65-F5344CB8AC3E}">
        <p14:creationId xmlns:p14="http://schemas.microsoft.com/office/powerpoint/2010/main" val="358395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7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5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ACD5-1231-4912-A177-CF006C693941}"/>
              </a:ext>
            </a:extLst>
          </p:cNvPr>
          <p:cNvSpPr>
            <a:spLocks noGrp="1"/>
          </p:cNvSpPr>
          <p:nvPr>
            <p:ph type="title"/>
          </p:nvPr>
        </p:nvSpPr>
        <p:spPr/>
        <p:txBody>
          <a:bodyPr>
            <a:normAutofit/>
          </a:bodyPr>
          <a:lstStyle/>
          <a:p>
            <a:r>
              <a:rPr lang="en-US" sz="4000" dirty="0">
                <a:latin typeface="Nyala" panose="02000504070300020003" pitchFamily="2" charset="0"/>
              </a:rPr>
              <a:t>UNSUPERVISED LEARNING</a:t>
            </a:r>
          </a:p>
        </p:txBody>
      </p:sp>
      <p:sp>
        <p:nvSpPr>
          <p:cNvPr id="6" name="TextBox 5">
            <a:extLst>
              <a:ext uri="{FF2B5EF4-FFF2-40B4-BE49-F238E27FC236}">
                <a16:creationId xmlns:a16="http://schemas.microsoft.com/office/drawing/2014/main" id="{40FD9286-A370-4AB5-96C2-303DAAA4AA3C}"/>
              </a:ext>
            </a:extLst>
          </p:cNvPr>
          <p:cNvSpPr txBox="1"/>
          <p:nvPr/>
        </p:nvSpPr>
        <p:spPr>
          <a:xfrm>
            <a:off x="1522811" y="1373960"/>
            <a:ext cx="3739853" cy="5355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3200" dirty="0">
                <a:solidFill>
                  <a:prstClr val="white"/>
                </a:solidFill>
                <a:latin typeface="Nyala" panose="02000504070300020003" pitchFamily="2" charset="0"/>
              </a:rPr>
              <a:t>Comparing the Models</a:t>
            </a:r>
            <a:endPar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endParaRPr>
          </a:p>
        </p:txBody>
      </p:sp>
      <p:graphicFrame>
        <p:nvGraphicFramePr>
          <p:cNvPr id="5" name="Content Placeholder 3">
            <a:extLst>
              <a:ext uri="{FF2B5EF4-FFF2-40B4-BE49-F238E27FC236}">
                <a16:creationId xmlns:a16="http://schemas.microsoft.com/office/drawing/2014/main" id="{127BF8C7-0065-4140-896E-070FE88E1ED8}"/>
              </a:ext>
            </a:extLst>
          </p:cNvPr>
          <p:cNvGraphicFramePr>
            <a:graphicFrameLocks/>
          </p:cNvGraphicFramePr>
          <p:nvPr>
            <p:extLst>
              <p:ext uri="{D42A27DB-BD31-4B8C-83A1-F6EECF244321}">
                <p14:modId xmlns:p14="http://schemas.microsoft.com/office/powerpoint/2010/main" val="3383900956"/>
              </p:ext>
            </p:extLst>
          </p:nvPr>
        </p:nvGraphicFramePr>
        <p:xfrm>
          <a:off x="2081608" y="3583615"/>
          <a:ext cx="8028786" cy="2856941"/>
        </p:xfrm>
        <a:graphic>
          <a:graphicData uri="http://schemas.openxmlformats.org/drawingml/2006/table">
            <a:tbl>
              <a:tblPr firstRow="1" bandRow="1">
                <a:tableStyleId>{FABFCF23-3B69-468F-B69F-88F6DE6A72F2}</a:tableStyleId>
              </a:tblPr>
              <a:tblGrid>
                <a:gridCol w="2742614">
                  <a:extLst>
                    <a:ext uri="{9D8B030D-6E8A-4147-A177-3AD203B41FA5}">
                      <a16:colId xmlns:a16="http://schemas.microsoft.com/office/drawing/2014/main" val="20000"/>
                    </a:ext>
                  </a:extLst>
                </a:gridCol>
                <a:gridCol w="2643086">
                  <a:extLst>
                    <a:ext uri="{9D8B030D-6E8A-4147-A177-3AD203B41FA5}">
                      <a16:colId xmlns:a16="http://schemas.microsoft.com/office/drawing/2014/main" val="3941174411"/>
                    </a:ext>
                  </a:extLst>
                </a:gridCol>
                <a:gridCol w="2643086">
                  <a:extLst>
                    <a:ext uri="{9D8B030D-6E8A-4147-A177-3AD203B41FA5}">
                      <a16:colId xmlns:a16="http://schemas.microsoft.com/office/drawing/2014/main" val="581616553"/>
                    </a:ext>
                  </a:extLst>
                </a:gridCol>
              </a:tblGrid>
              <a:tr h="777566">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indent="0" algn="ctr" defTabSz="914400" rtl="0" eaLnBrk="1" latinLnBrk="0" hangingPunct="1">
                        <a:lnSpc>
                          <a:spcPct val="150000"/>
                        </a:lnSpc>
                        <a:spcBef>
                          <a:spcPct val="0"/>
                        </a:spcBef>
                        <a:buClr>
                          <a:schemeClr val="tx2"/>
                        </a:buClr>
                        <a:buFont typeface="Arial" panose="020B0604020202020204" pitchFamily="34" charset="0"/>
                        <a:buNone/>
                      </a:pPr>
                      <a:r>
                        <a:rPr lang="en-US" sz="2000" kern="1200" dirty="0">
                          <a:solidFill>
                            <a:schemeClr val="tx1"/>
                          </a:solidFill>
                          <a:latin typeface="Nyala" panose="02000504070300020003" pitchFamily="2" charset="0"/>
                        </a:rPr>
                        <a:t>Models</a:t>
                      </a:r>
                      <a:endParaRPr lang="en-US" sz="2000" kern="1200" dirty="0">
                        <a:solidFill>
                          <a:schemeClr val="tx1"/>
                        </a:solidFill>
                        <a:latin typeface="Nyala" panose="02000504070300020003" pitchFamily="2" charset="0"/>
                        <a:ea typeface="+mn-ea"/>
                        <a:cs typeface="+mn-cs"/>
                      </a:endParaRPr>
                    </a:p>
                  </a:txBody>
                  <a:tcPr anchor="ct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indent="0" algn="ctr" defTabSz="914400" rtl="0" eaLnBrk="1" latinLnBrk="0" hangingPunct="1">
                        <a:lnSpc>
                          <a:spcPct val="150000"/>
                        </a:lnSpc>
                        <a:spcBef>
                          <a:spcPct val="0"/>
                        </a:spcBef>
                        <a:buClr>
                          <a:schemeClr val="tx2"/>
                        </a:buClr>
                        <a:buFont typeface="Arial" panose="020B0604020202020204" pitchFamily="34" charset="0"/>
                        <a:buNone/>
                      </a:pPr>
                      <a:r>
                        <a:rPr lang="en-US" sz="2000" b="1" kern="1200" dirty="0">
                          <a:solidFill>
                            <a:schemeClr val="tx1"/>
                          </a:solidFill>
                          <a:latin typeface="Nyala" panose="02000504070300020003" pitchFamily="2" charset="0"/>
                        </a:rPr>
                        <a:t>Silhouette Scores</a:t>
                      </a:r>
                      <a:endParaRPr lang="en-US" sz="2000" b="1" kern="1200" dirty="0">
                        <a:solidFill>
                          <a:schemeClr val="tx1"/>
                        </a:solidFill>
                        <a:latin typeface="Nyala" panose="02000504070300020003" pitchFamily="2" charset="0"/>
                        <a:ea typeface="+mn-ea"/>
                        <a:cs typeface="+mn-cs"/>
                      </a:endParaRPr>
                    </a:p>
                  </a:txBody>
                  <a:tcPr anchor="ctr"/>
                </a:tc>
                <a:tc>
                  <a:txBody>
                    <a:bodyPr/>
                    <a:lstStyle/>
                    <a:p>
                      <a:pPr marL="0" indent="0" algn="ctr" defTabSz="914400" rtl="0" eaLnBrk="1" latinLnBrk="0" hangingPunct="1">
                        <a:lnSpc>
                          <a:spcPct val="150000"/>
                        </a:lnSpc>
                        <a:spcBef>
                          <a:spcPct val="0"/>
                        </a:spcBef>
                        <a:buClr>
                          <a:schemeClr val="tx2"/>
                        </a:buClr>
                        <a:buFont typeface="Arial" panose="020B0604020202020204" pitchFamily="34" charset="0"/>
                        <a:buNone/>
                      </a:pPr>
                      <a:r>
                        <a:rPr lang="en-US" sz="2000" b="1" kern="1200" dirty="0">
                          <a:solidFill>
                            <a:schemeClr val="tx1"/>
                          </a:solidFill>
                          <a:latin typeface="Nyala" panose="02000504070300020003" pitchFamily="2" charset="0"/>
                        </a:rPr>
                        <a:t># of Cluster</a:t>
                      </a:r>
                      <a:endParaRPr lang="en-US" sz="2000" b="1" kern="1200" dirty="0">
                        <a:solidFill>
                          <a:schemeClr val="tx1"/>
                        </a:solidFill>
                        <a:latin typeface="Nyala" panose="02000504070300020003" pitchFamily="2" charset="0"/>
                        <a:ea typeface="+mn-ea"/>
                        <a:cs typeface="+mn-cs"/>
                      </a:endParaRPr>
                    </a:p>
                  </a:txBody>
                  <a:tcPr anchor="ctr"/>
                </a:tc>
                <a:extLst>
                  <a:ext uri="{0D108BD9-81ED-4DB2-BD59-A6C34878D82A}">
                    <a16:rowId xmlns:a16="http://schemas.microsoft.com/office/drawing/2014/main" val="10000"/>
                  </a:ext>
                </a:extLst>
              </a:tr>
              <a:tr h="336164">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sz="2000" dirty="0">
                          <a:latin typeface="Nyala" panose="02000504070300020003" pitchFamily="2" charset="0"/>
                        </a:rPr>
                        <a:t>K-Means</a:t>
                      </a:r>
                      <a:endParaRPr lang="en-US" sz="2000" dirty="0">
                        <a:latin typeface="Nyala" panose="02000504070300020003" pitchFamily="2" charset="0"/>
                        <a:ea typeface="Roboto" panose="020B0604020202020204" charset="0"/>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a:latin typeface="Nyala" panose="02000504070300020003" pitchFamily="2" charset="0"/>
                        </a:rPr>
                        <a:t>0.39</a:t>
                      </a:r>
                      <a:endParaRPr lang="en-US" sz="2000" dirty="0">
                        <a:latin typeface="Nyala" panose="02000504070300020003" pitchFamily="2" charset="0"/>
                        <a:ea typeface="Roboto" panose="020B0604020202020204" charset="0"/>
                      </a:endParaRPr>
                    </a:p>
                  </a:txBody>
                  <a:tcPr anchor="ctr"/>
                </a:tc>
                <a:tc>
                  <a:txBody>
                    <a:bodyPr/>
                    <a:lstStyle/>
                    <a:p>
                      <a:pPr algn="ctr"/>
                      <a:r>
                        <a:rPr lang="en-US" sz="2000" dirty="0">
                          <a:latin typeface="Nyala" panose="02000504070300020003" pitchFamily="2" charset="0"/>
                        </a:rPr>
                        <a:t>3</a:t>
                      </a:r>
                      <a:endParaRPr lang="en-US" sz="2000" dirty="0">
                        <a:latin typeface="Nyala" panose="02000504070300020003" pitchFamily="2" charset="0"/>
                        <a:ea typeface="Roboto" panose="020B0604020202020204" charset="0"/>
                      </a:endParaRPr>
                    </a:p>
                  </a:txBody>
                  <a:tcPr anchor="ctr"/>
                </a:tc>
                <a:extLst>
                  <a:ext uri="{0D108BD9-81ED-4DB2-BD59-A6C34878D82A}">
                    <a16:rowId xmlns:a16="http://schemas.microsoft.com/office/drawing/2014/main" val="10001"/>
                  </a:ext>
                </a:extLst>
              </a:tr>
              <a:tr h="594752">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sz="2000" dirty="0">
                          <a:latin typeface="Nyala" panose="02000504070300020003" pitchFamily="2" charset="0"/>
                        </a:rPr>
                        <a:t>Hierarchical Clustering</a:t>
                      </a:r>
                      <a:endParaRPr lang="en-US" sz="2000" dirty="0">
                        <a:latin typeface="Nyala" panose="02000504070300020003" pitchFamily="2" charset="0"/>
                        <a:ea typeface="Roboto" panose="020B0604020202020204" charset="0"/>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a:latin typeface="Nyala" panose="02000504070300020003" pitchFamily="2" charset="0"/>
                        </a:rPr>
                        <a:t>0.38</a:t>
                      </a:r>
                      <a:endParaRPr lang="en-US" sz="2000" dirty="0">
                        <a:latin typeface="Nyala" panose="02000504070300020003" pitchFamily="2" charset="0"/>
                        <a:ea typeface="Roboto" panose="020B0604020202020204" charset="0"/>
                      </a:endParaRPr>
                    </a:p>
                  </a:txBody>
                  <a:tcPr anchor="ctr"/>
                </a:tc>
                <a:tc>
                  <a:txBody>
                    <a:bodyPr/>
                    <a:lstStyle/>
                    <a:p>
                      <a:pPr algn="ctr"/>
                      <a:r>
                        <a:rPr lang="en-US" sz="2000" dirty="0">
                          <a:latin typeface="Nyala" panose="02000504070300020003" pitchFamily="2" charset="0"/>
                        </a:rPr>
                        <a:t>3</a:t>
                      </a:r>
                      <a:endParaRPr lang="en-US" sz="2000" dirty="0">
                        <a:latin typeface="Nyala" panose="02000504070300020003" pitchFamily="2" charset="0"/>
                        <a:ea typeface="Roboto" panose="020B0604020202020204" charset="0"/>
                      </a:endParaRPr>
                    </a:p>
                  </a:txBody>
                  <a:tcPr anchor="ctr"/>
                </a:tc>
                <a:extLst>
                  <a:ext uri="{0D108BD9-81ED-4DB2-BD59-A6C34878D82A}">
                    <a16:rowId xmlns:a16="http://schemas.microsoft.com/office/drawing/2014/main" val="10002"/>
                  </a:ext>
                </a:extLst>
              </a:tr>
              <a:tr h="493631">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sz="2000" dirty="0">
                          <a:latin typeface="Nyala" panose="02000504070300020003" pitchFamily="2" charset="0"/>
                        </a:rPr>
                        <a:t>DBSCAN Approach</a:t>
                      </a:r>
                      <a:endParaRPr lang="en-US" sz="2000" dirty="0">
                        <a:latin typeface="Nyala" panose="02000504070300020003" pitchFamily="2" charset="0"/>
                        <a:ea typeface="Roboto" panose="020B0604020202020204" charset="0"/>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a:latin typeface="Nyala" panose="02000504070300020003" pitchFamily="2" charset="0"/>
                        </a:rPr>
                        <a:t>0.36</a:t>
                      </a:r>
                      <a:endParaRPr lang="en-US" sz="2000" dirty="0">
                        <a:latin typeface="Nyala" panose="02000504070300020003" pitchFamily="2" charset="0"/>
                        <a:ea typeface="Roboto" panose="020B0604020202020204" charset="0"/>
                      </a:endParaRPr>
                    </a:p>
                  </a:txBody>
                  <a:tcPr anchor="ctr"/>
                </a:tc>
                <a:tc>
                  <a:txBody>
                    <a:bodyPr/>
                    <a:lstStyle/>
                    <a:p>
                      <a:pPr algn="ctr"/>
                      <a:r>
                        <a:rPr lang="en-US" sz="2000" dirty="0">
                          <a:latin typeface="Nyala" panose="02000504070300020003" pitchFamily="2" charset="0"/>
                        </a:rPr>
                        <a:t>2</a:t>
                      </a:r>
                      <a:endParaRPr lang="en-US" sz="2000" dirty="0">
                        <a:latin typeface="Nyala" panose="02000504070300020003" pitchFamily="2" charset="0"/>
                        <a:ea typeface="Roboto" panose="020B0604020202020204" charset="0"/>
                      </a:endParaRPr>
                    </a:p>
                  </a:txBody>
                  <a:tcPr anchor="ctr"/>
                </a:tc>
                <a:extLst>
                  <a:ext uri="{0D108BD9-81ED-4DB2-BD59-A6C34878D82A}">
                    <a16:rowId xmlns:a16="http://schemas.microsoft.com/office/drawing/2014/main" val="10003"/>
                  </a:ext>
                </a:extLst>
              </a:tr>
              <a:tr h="594752">
                <a:tc>
                  <a:txBody>
                    <a:bodyPr/>
                    <a:lstStyle/>
                    <a:p>
                      <a:pPr algn="l"/>
                      <a:r>
                        <a:rPr lang="en-US" sz="2000" dirty="0">
                          <a:latin typeface="Nyala" panose="02000504070300020003" pitchFamily="2" charset="0"/>
                        </a:rPr>
                        <a:t>Gaussian Mixture Model</a:t>
                      </a:r>
                      <a:endParaRPr lang="en-US" sz="2000" dirty="0">
                        <a:latin typeface="Nyala" panose="02000504070300020003" pitchFamily="2" charset="0"/>
                        <a:ea typeface="Roboto" panose="020B0604020202020204" charset="0"/>
                      </a:endParaRPr>
                    </a:p>
                  </a:txBody>
                  <a:tcPr anchor="ctr"/>
                </a:tc>
                <a:tc>
                  <a:txBody>
                    <a:bodyPr/>
                    <a:lstStyle/>
                    <a:p>
                      <a:pPr algn="ctr"/>
                      <a:r>
                        <a:rPr lang="en-US" sz="2000" dirty="0">
                          <a:latin typeface="Nyala" panose="02000504070300020003" pitchFamily="2" charset="0"/>
                        </a:rPr>
                        <a:t>0.39</a:t>
                      </a:r>
                      <a:endParaRPr lang="en-US" sz="2000" dirty="0">
                        <a:latin typeface="Nyala" panose="02000504070300020003" pitchFamily="2" charset="0"/>
                        <a:ea typeface="Roboto" panose="020B0604020202020204" charset="0"/>
                      </a:endParaRPr>
                    </a:p>
                  </a:txBody>
                  <a:tcPr anchor="ctr"/>
                </a:tc>
                <a:tc>
                  <a:txBody>
                    <a:bodyPr/>
                    <a:lstStyle/>
                    <a:p>
                      <a:pPr algn="ctr"/>
                      <a:r>
                        <a:rPr lang="en-US" sz="2000" dirty="0">
                          <a:latin typeface="Nyala" panose="02000504070300020003" pitchFamily="2" charset="0"/>
                        </a:rPr>
                        <a:t>3</a:t>
                      </a:r>
                      <a:endParaRPr lang="en-US" sz="2000" dirty="0">
                        <a:latin typeface="Nyala" panose="02000504070300020003" pitchFamily="2" charset="0"/>
                        <a:ea typeface="Roboto" panose="020B0604020202020204" charset="0"/>
                      </a:endParaRPr>
                    </a:p>
                  </a:txBody>
                  <a:tcPr anchor="ctr"/>
                </a:tc>
                <a:extLst>
                  <a:ext uri="{0D108BD9-81ED-4DB2-BD59-A6C34878D82A}">
                    <a16:rowId xmlns:a16="http://schemas.microsoft.com/office/drawing/2014/main" val="572720789"/>
                  </a:ext>
                </a:extLst>
              </a:tr>
            </a:tbl>
          </a:graphicData>
        </a:graphic>
      </p:graphicFrame>
      <p:sp>
        <p:nvSpPr>
          <p:cNvPr id="11" name="TextBox 10">
            <a:extLst>
              <a:ext uri="{FF2B5EF4-FFF2-40B4-BE49-F238E27FC236}">
                <a16:creationId xmlns:a16="http://schemas.microsoft.com/office/drawing/2014/main" id="{3C462B75-3BE3-4381-B8D1-C13BBF6D3EBE}"/>
              </a:ext>
            </a:extLst>
          </p:cNvPr>
          <p:cNvSpPr txBox="1"/>
          <p:nvPr/>
        </p:nvSpPr>
        <p:spPr>
          <a:xfrm>
            <a:off x="1656079" y="1831320"/>
            <a:ext cx="9146380" cy="1800301"/>
          </a:xfrm>
          <a:prstGeom prst="rect">
            <a:avLst/>
          </a:prstGeom>
        </p:spPr>
        <p:txBody>
          <a:bodyPr wrap="square" lIns="0" tIns="0" rIns="0" bIns="0" rtlCol="0" anchor="t">
            <a:spAutoFit/>
          </a:bodyPr>
          <a:lstStyle/>
          <a:p>
            <a:pPr marL="342900" indent="-342900">
              <a:lnSpc>
                <a:spcPct val="150000"/>
              </a:lnSpc>
              <a:buFont typeface="Arial" panose="020B0604020202020204" pitchFamily="34" charset="0"/>
              <a:buChar char="•"/>
            </a:pPr>
            <a:r>
              <a:rPr lang="en-US" sz="2000" dirty="0">
                <a:latin typeface="Nyala" panose="02000504070300020003" pitchFamily="2" charset="0"/>
                <a:ea typeface="Roboto" panose="020B0604020202020204" charset="0"/>
              </a:rPr>
              <a:t>None of the models perform well.</a:t>
            </a:r>
          </a:p>
          <a:p>
            <a:pPr marL="342900" indent="-342900">
              <a:lnSpc>
                <a:spcPct val="150000"/>
              </a:lnSpc>
              <a:buFont typeface="Arial" panose="020B0604020202020204" pitchFamily="34" charset="0"/>
              <a:buChar char="•"/>
            </a:pPr>
            <a:r>
              <a:rPr lang="en-US" sz="2000" dirty="0">
                <a:latin typeface="Nyala" panose="02000504070300020003" pitchFamily="2" charset="0"/>
                <a:ea typeface="Roboto" panose="020B0604020202020204" charset="0"/>
              </a:rPr>
              <a:t>All the models reveal very close scores.</a:t>
            </a:r>
          </a:p>
          <a:p>
            <a:pPr marL="342900" indent="-342900">
              <a:lnSpc>
                <a:spcPct val="150000"/>
              </a:lnSpc>
              <a:buFont typeface="Arial" panose="020B0604020202020204" pitchFamily="34" charset="0"/>
              <a:buChar char="•"/>
            </a:pPr>
            <a:r>
              <a:rPr lang="en-US" sz="2000" dirty="0">
                <a:latin typeface="Nyala" panose="02000504070300020003" pitchFamily="2" charset="0"/>
                <a:ea typeface="Roboto" panose="020B0604020202020204" charset="0"/>
              </a:rPr>
              <a:t>We can ignore DBSCAN  model score as it’s # of cluster is not correct.</a:t>
            </a:r>
          </a:p>
          <a:p>
            <a:pPr marL="342900" marR="0" lvl="0" indent="-342900" defTabSz="914400" rtl="0" eaLnBrk="1" fontAlgn="auto" latinLnBrk="0" hangingPunct="1">
              <a:lnSpc>
                <a:spcPct val="150000"/>
              </a:lnSpc>
              <a:spcBef>
                <a:spcPct val="0"/>
              </a:spcBef>
              <a:spcAft>
                <a:spcPts val="0"/>
              </a:spcAft>
              <a:buClr>
                <a:srgbClr val="1F497D"/>
              </a:buClr>
              <a:buSzTx/>
              <a:buFont typeface="Arial" panose="020B0604020202020204" pitchFamily="34" charset="0"/>
              <a:buChar char="•"/>
              <a:tabLst/>
              <a:defRPr/>
            </a:pPr>
            <a:endParaRPr kumimoji="0" lang="en-US" sz="2000" b="0" i="0" u="none" strike="noStrike" kern="1200" cap="none" spc="0" normalizeH="0" baseline="0" noProof="0" dirty="0">
              <a:ln>
                <a:noFill/>
              </a:ln>
              <a:effectLst/>
              <a:uLnTx/>
              <a:uFillTx/>
              <a:latin typeface="Nyala" panose="02000504070300020003" pitchFamily="2" charset="0"/>
            </a:endParaRPr>
          </a:p>
        </p:txBody>
      </p:sp>
      <p:sp>
        <p:nvSpPr>
          <p:cNvPr id="13" name="Rectangle 12">
            <a:extLst>
              <a:ext uri="{FF2B5EF4-FFF2-40B4-BE49-F238E27FC236}">
                <a16:creationId xmlns:a16="http://schemas.microsoft.com/office/drawing/2014/main" id="{8183E845-6F23-4941-A8D9-C9B5F15CAF25}"/>
              </a:ext>
            </a:extLst>
          </p:cNvPr>
          <p:cNvSpPr/>
          <p:nvPr/>
        </p:nvSpPr>
        <p:spPr>
          <a:xfrm>
            <a:off x="2081607" y="4352324"/>
            <a:ext cx="8028786" cy="386080"/>
          </a:xfrm>
          <a:prstGeom prst="rect">
            <a:avLst/>
          </a:prstGeom>
          <a:noFill/>
          <a:ln w="3810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Tree>
    <p:extLst>
      <p:ext uri="{BB962C8B-B14F-4D97-AF65-F5344CB8AC3E}">
        <p14:creationId xmlns:p14="http://schemas.microsoft.com/office/powerpoint/2010/main" val="131551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ACD5-1231-4912-A177-CF006C693941}"/>
              </a:ext>
            </a:extLst>
          </p:cNvPr>
          <p:cNvSpPr>
            <a:spLocks noGrp="1"/>
          </p:cNvSpPr>
          <p:nvPr>
            <p:ph type="title"/>
          </p:nvPr>
        </p:nvSpPr>
        <p:spPr/>
        <p:txBody>
          <a:bodyPr>
            <a:normAutofit/>
          </a:bodyPr>
          <a:lstStyle/>
          <a:p>
            <a:r>
              <a:rPr lang="en-US" sz="4000" dirty="0">
                <a:latin typeface="Nyala" panose="02000504070300020003" pitchFamily="2" charset="0"/>
              </a:rPr>
              <a:t>UNSUPERVISED LEARNING</a:t>
            </a:r>
          </a:p>
        </p:txBody>
      </p:sp>
      <p:sp>
        <p:nvSpPr>
          <p:cNvPr id="6" name="TextBox 5">
            <a:extLst>
              <a:ext uri="{FF2B5EF4-FFF2-40B4-BE49-F238E27FC236}">
                <a16:creationId xmlns:a16="http://schemas.microsoft.com/office/drawing/2014/main" id="{40FD9286-A370-4AB5-96C2-303DAAA4AA3C}"/>
              </a:ext>
            </a:extLst>
          </p:cNvPr>
          <p:cNvSpPr txBox="1"/>
          <p:nvPr/>
        </p:nvSpPr>
        <p:spPr>
          <a:xfrm>
            <a:off x="1522811" y="1373960"/>
            <a:ext cx="3739853" cy="5355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3200" dirty="0">
                <a:solidFill>
                  <a:prstClr val="white"/>
                </a:solidFill>
                <a:latin typeface="Nyala" panose="02000504070300020003" pitchFamily="2" charset="0"/>
              </a:rPr>
              <a:t>Clusters</a:t>
            </a:r>
            <a:endPar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endParaRPr>
          </a:p>
        </p:txBody>
      </p:sp>
      <p:graphicFrame>
        <p:nvGraphicFramePr>
          <p:cNvPr id="8" name="Table 8">
            <a:extLst>
              <a:ext uri="{FF2B5EF4-FFF2-40B4-BE49-F238E27FC236}">
                <a16:creationId xmlns:a16="http://schemas.microsoft.com/office/drawing/2014/main" id="{C1D932CF-657B-41E7-8057-D49A4DFE9D64}"/>
              </a:ext>
            </a:extLst>
          </p:cNvPr>
          <p:cNvGraphicFramePr>
            <a:graphicFrameLocks noGrp="1"/>
          </p:cNvGraphicFramePr>
          <p:nvPr>
            <p:extLst>
              <p:ext uri="{D42A27DB-BD31-4B8C-83A1-F6EECF244321}">
                <p14:modId xmlns:p14="http://schemas.microsoft.com/office/powerpoint/2010/main" val="1825588738"/>
              </p:ext>
            </p:extLst>
          </p:nvPr>
        </p:nvGraphicFramePr>
        <p:xfrm>
          <a:off x="1522811" y="2115945"/>
          <a:ext cx="6821977" cy="2002467"/>
        </p:xfrm>
        <a:graphic>
          <a:graphicData uri="http://schemas.openxmlformats.org/drawingml/2006/table">
            <a:tbl>
              <a:tblPr firstRow="1" bandRow="1">
                <a:tableStyleId>{FABFCF23-3B69-468F-B69F-88F6DE6A72F2}</a:tableStyleId>
              </a:tblPr>
              <a:tblGrid>
                <a:gridCol w="1717560">
                  <a:extLst>
                    <a:ext uri="{9D8B030D-6E8A-4147-A177-3AD203B41FA5}">
                      <a16:colId xmlns:a16="http://schemas.microsoft.com/office/drawing/2014/main" val="4190690546"/>
                    </a:ext>
                  </a:extLst>
                </a:gridCol>
                <a:gridCol w="1449788">
                  <a:extLst>
                    <a:ext uri="{9D8B030D-6E8A-4147-A177-3AD203B41FA5}">
                      <a16:colId xmlns:a16="http://schemas.microsoft.com/office/drawing/2014/main" val="1873931896"/>
                    </a:ext>
                  </a:extLst>
                </a:gridCol>
                <a:gridCol w="1766404">
                  <a:extLst>
                    <a:ext uri="{9D8B030D-6E8A-4147-A177-3AD203B41FA5}">
                      <a16:colId xmlns:a16="http://schemas.microsoft.com/office/drawing/2014/main" val="3821182080"/>
                    </a:ext>
                  </a:extLst>
                </a:gridCol>
                <a:gridCol w="1888225">
                  <a:extLst>
                    <a:ext uri="{9D8B030D-6E8A-4147-A177-3AD203B41FA5}">
                      <a16:colId xmlns:a16="http://schemas.microsoft.com/office/drawing/2014/main" val="1453442297"/>
                    </a:ext>
                  </a:extLst>
                </a:gridCol>
              </a:tblGrid>
              <a:tr h="783678">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n-US" sz="2000" dirty="0">
                          <a:solidFill>
                            <a:schemeClr val="tx1"/>
                          </a:solidFill>
                          <a:latin typeface="Nyala" panose="02000504070300020003" pitchFamily="2" charset="0"/>
                        </a:rPr>
                        <a:t>Clusters</a:t>
                      </a:r>
                    </a:p>
                  </a:txBody>
                  <a:tcPr anchor="ct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latin typeface="Nyala" panose="02000504070300020003" pitchFamily="2" charset="0"/>
                        </a:rPr>
                        <a:t>#Of Posting</a:t>
                      </a:r>
                      <a:endParaRPr lang="en-US" sz="2000" b="1" kern="1200" dirty="0">
                        <a:solidFill>
                          <a:schemeClr val="tx1"/>
                        </a:solidFill>
                        <a:latin typeface="Nyala" panose="02000504070300020003" pitchFamily="2" charset="0"/>
                        <a:ea typeface="+mn-ea"/>
                        <a:cs typeface="+mn-cs"/>
                      </a:endParaRPr>
                    </a:p>
                  </a:txBody>
                  <a:tcPr anchor="ct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en-US" sz="2000" b="1" kern="1200" dirty="0">
                          <a:solidFill>
                            <a:schemeClr val="tx1"/>
                          </a:solidFill>
                          <a:latin typeface="Nyala" panose="02000504070300020003" pitchFamily="2" charset="0"/>
                        </a:rPr>
                        <a:t> Mean Salary</a:t>
                      </a:r>
                      <a:endParaRPr lang="en-US" sz="2000" dirty="0">
                        <a:solidFill>
                          <a:schemeClr val="tx1"/>
                        </a:solidFill>
                        <a:latin typeface="Nyala" panose="02000504070300020003" pitchFamily="2" charset="0"/>
                      </a:endParaRPr>
                    </a:p>
                  </a:txBody>
                  <a:tcPr anchor="ct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kern="1200" dirty="0">
                          <a:solidFill>
                            <a:schemeClr val="tx1"/>
                          </a:solidFill>
                          <a:latin typeface="Nyala" panose="02000504070300020003" pitchFamily="2" charset="0"/>
                        </a:rPr>
                        <a:t># of Positions</a:t>
                      </a:r>
                      <a:endParaRPr lang="en-US" sz="2000" b="1" kern="1200" dirty="0">
                        <a:solidFill>
                          <a:schemeClr val="tx1"/>
                        </a:solidFill>
                        <a:latin typeface="Nyala" panose="02000504070300020003" pitchFamily="2" charset="0"/>
                        <a:ea typeface="+mn-ea"/>
                        <a:cs typeface="+mn-cs"/>
                      </a:endParaRPr>
                    </a:p>
                  </a:txBody>
                  <a:tcPr anchor="ctr"/>
                </a:tc>
                <a:extLst>
                  <a:ext uri="{0D108BD9-81ED-4DB2-BD59-A6C34878D82A}">
                    <a16:rowId xmlns:a16="http://schemas.microsoft.com/office/drawing/2014/main" val="3372495408"/>
                  </a:ext>
                </a:extLst>
              </a:tr>
              <a:tr h="40626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sz="2000" dirty="0">
                          <a:latin typeface="Nyala" panose="02000504070300020003" pitchFamily="2" charset="0"/>
                        </a:rPr>
                        <a:t>Cluster 0</a:t>
                      </a:r>
                      <a:endParaRPr lang="en-US" sz="2000" dirty="0">
                        <a:latin typeface="Nyala" panose="02000504070300020003" pitchFamily="2" charset="0"/>
                        <a:ea typeface="Roboto" panose="020B0604020202020204" charset="0"/>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a:latin typeface="Nyala" panose="02000504070300020003" pitchFamily="2" charset="0"/>
                        </a:rPr>
                        <a:t>887</a:t>
                      </a:r>
                      <a:endParaRPr lang="en-US" sz="2000" dirty="0">
                        <a:latin typeface="Nyala" panose="02000504070300020003" pitchFamily="2" charset="0"/>
                        <a:ea typeface="Roboto" panose="020B0604020202020204" charset="0"/>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a:latin typeface="Nyala" panose="02000504070300020003" pitchFamily="2" charset="0"/>
                        </a:rPr>
                        <a:t>64,702</a:t>
                      </a:r>
                      <a:endParaRPr lang="en-US" sz="2000" dirty="0">
                        <a:latin typeface="Nyala" panose="02000504070300020003" pitchFamily="2" charset="0"/>
                        <a:ea typeface="Roboto" panose="020B0604020202020204" charset="0"/>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a:latin typeface="Nyala" panose="02000504070300020003" pitchFamily="2" charset="0"/>
                        </a:rPr>
                        <a:t>2,635</a:t>
                      </a:r>
                      <a:endParaRPr lang="en-US" sz="2000" dirty="0">
                        <a:latin typeface="Nyala" panose="02000504070300020003" pitchFamily="2" charset="0"/>
                        <a:ea typeface="Roboto" panose="020B0604020202020204" charset="0"/>
                      </a:endParaRPr>
                    </a:p>
                  </a:txBody>
                  <a:tcPr anchor="ctr"/>
                </a:tc>
                <a:extLst>
                  <a:ext uri="{0D108BD9-81ED-4DB2-BD59-A6C34878D82A}">
                    <a16:rowId xmlns:a16="http://schemas.microsoft.com/office/drawing/2014/main" val="2466967420"/>
                  </a:ext>
                </a:extLst>
              </a:tr>
              <a:tr h="40626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sz="2000" dirty="0">
                          <a:latin typeface="Nyala" panose="02000504070300020003" pitchFamily="2" charset="0"/>
                        </a:rPr>
                        <a:t>Cluster 1</a:t>
                      </a:r>
                      <a:endParaRPr lang="en-US" sz="2000" dirty="0">
                        <a:latin typeface="Nyala" panose="02000504070300020003" pitchFamily="2" charset="0"/>
                        <a:ea typeface="Roboto" panose="020B0604020202020204" charset="0"/>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a:latin typeface="Nyala" panose="02000504070300020003" pitchFamily="2" charset="0"/>
                        </a:rPr>
                        <a:t>722</a:t>
                      </a:r>
                      <a:endParaRPr lang="en-US" sz="2000" dirty="0">
                        <a:latin typeface="Nyala" panose="02000504070300020003" pitchFamily="2" charset="0"/>
                        <a:ea typeface="Roboto" panose="020B0604020202020204" charset="0"/>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a:latin typeface="Nyala" panose="02000504070300020003" pitchFamily="2" charset="0"/>
                        </a:rPr>
                        <a:t>108,070</a:t>
                      </a:r>
                      <a:endParaRPr lang="en-US" sz="2000" dirty="0">
                        <a:latin typeface="Nyala" panose="02000504070300020003" pitchFamily="2" charset="0"/>
                        <a:ea typeface="Roboto" panose="020B0604020202020204" charset="0"/>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a:latin typeface="Nyala" panose="02000504070300020003" pitchFamily="2" charset="0"/>
                        </a:rPr>
                        <a:t>1,168</a:t>
                      </a:r>
                      <a:endParaRPr lang="en-US" sz="2000" dirty="0">
                        <a:latin typeface="Nyala" panose="02000504070300020003" pitchFamily="2" charset="0"/>
                        <a:ea typeface="Roboto" panose="020B0604020202020204" charset="0"/>
                      </a:endParaRPr>
                    </a:p>
                  </a:txBody>
                  <a:tcPr anchor="ctr"/>
                </a:tc>
                <a:extLst>
                  <a:ext uri="{0D108BD9-81ED-4DB2-BD59-A6C34878D82A}">
                    <a16:rowId xmlns:a16="http://schemas.microsoft.com/office/drawing/2014/main" val="3005254824"/>
                  </a:ext>
                </a:extLst>
              </a:tr>
              <a:tr h="40626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l"/>
                      <a:r>
                        <a:rPr lang="en-US" sz="2000" dirty="0">
                          <a:latin typeface="Nyala" panose="02000504070300020003" pitchFamily="2" charset="0"/>
                        </a:rPr>
                        <a:t>Cluster 2</a:t>
                      </a:r>
                      <a:endParaRPr lang="en-US" sz="2000" dirty="0">
                        <a:latin typeface="Nyala" panose="02000504070300020003" pitchFamily="2" charset="0"/>
                        <a:ea typeface="Roboto" panose="020B0604020202020204" charset="0"/>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a:latin typeface="Nyala" panose="02000504070300020003" pitchFamily="2" charset="0"/>
                        </a:rPr>
                        <a:t>1222</a:t>
                      </a:r>
                      <a:endParaRPr lang="en-US" sz="2000" dirty="0">
                        <a:latin typeface="Nyala" panose="02000504070300020003" pitchFamily="2" charset="0"/>
                        <a:ea typeface="Roboto" panose="020B0604020202020204" charset="0"/>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a:latin typeface="Nyala" panose="02000504070300020003" pitchFamily="2" charset="0"/>
                        </a:rPr>
                        <a:t>71,583</a:t>
                      </a:r>
                      <a:endParaRPr lang="en-US" sz="2000" dirty="0">
                        <a:latin typeface="Nyala" panose="02000504070300020003" pitchFamily="2" charset="0"/>
                        <a:ea typeface="Roboto" panose="020B0604020202020204" charset="0"/>
                      </a:endParaRPr>
                    </a:p>
                  </a:txBody>
                  <a:tcPr anchor="ct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a:latin typeface="Nyala" panose="02000504070300020003" pitchFamily="2" charset="0"/>
                        </a:rPr>
                        <a:t>1,901</a:t>
                      </a:r>
                      <a:endParaRPr lang="en-US" sz="2000" dirty="0">
                        <a:latin typeface="Nyala" panose="02000504070300020003" pitchFamily="2" charset="0"/>
                        <a:ea typeface="Roboto" panose="020B0604020202020204" charset="0"/>
                      </a:endParaRPr>
                    </a:p>
                  </a:txBody>
                  <a:tcPr anchor="ctr"/>
                </a:tc>
                <a:extLst>
                  <a:ext uri="{0D108BD9-81ED-4DB2-BD59-A6C34878D82A}">
                    <a16:rowId xmlns:a16="http://schemas.microsoft.com/office/drawing/2014/main" val="2204503906"/>
                  </a:ext>
                </a:extLst>
              </a:tr>
            </a:tbl>
          </a:graphicData>
        </a:graphic>
      </p:graphicFrame>
      <p:sp>
        <p:nvSpPr>
          <p:cNvPr id="3" name="TextBox 2">
            <a:extLst>
              <a:ext uri="{FF2B5EF4-FFF2-40B4-BE49-F238E27FC236}">
                <a16:creationId xmlns:a16="http://schemas.microsoft.com/office/drawing/2014/main" id="{256C1A37-A40F-4331-B975-EBF3AB106AD0}"/>
              </a:ext>
            </a:extLst>
          </p:cNvPr>
          <p:cNvSpPr txBox="1"/>
          <p:nvPr/>
        </p:nvSpPr>
        <p:spPr>
          <a:xfrm>
            <a:off x="1522811" y="4324867"/>
            <a:ext cx="6821977" cy="189263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latin typeface="Nyala" panose="02000504070300020003" pitchFamily="2" charset="0"/>
              </a:rPr>
              <a:t>Number of job post is well-balanced</a:t>
            </a:r>
          </a:p>
          <a:p>
            <a:pPr marL="342900" indent="-342900">
              <a:lnSpc>
                <a:spcPct val="150000"/>
              </a:lnSpc>
              <a:buFont typeface="Arial" panose="020B0604020202020204" pitchFamily="34" charset="0"/>
              <a:buChar char="•"/>
            </a:pPr>
            <a:r>
              <a:rPr lang="en-US" sz="2000" dirty="0">
                <a:latin typeface="Nyala" panose="02000504070300020003" pitchFamily="2" charset="0"/>
              </a:rPr>
              <a:t>Cluster 1 has the highest mean salary</a:t>
            </a:r>
          </a:p>
          <a:p>
            <a:pPr marL="342900" indent="-342900">
              <a:lnSpc>
                <a:spcPct val="150000"/>
              </a:lnSpc>
              <a:buFont typeface="Arial" panose="020B0604020202020204" pitchFamily="34" charset="0"/>
              <a:buChar char="•"/>
            </a:pPr>
            <a:r>
              <a:rPr lang="en-US" sz="2000" dirty="0">
                <a:latin typeface="Nyala" panose="02000504070300020003" pitchFamily="2" charset="0"/>
              </a:rPr>
              <a:t>Cluster 0 has the highest number of positions</a:t>
            </a:r>
          </a:p>
          <a:p>
            <a:pPr marL="342900" indent="-342900">
              <a:lnSpc>
                <a:spcPct val="150000"/>
              </a:lnSpc>
              <a:buFont typeface="Arial" panose="020B0604020202020204" pitchFamily="34" charset="0"/>
              <a:buChar char="•"/>
            </a:pPr>
            <a:r>
              <a:rPr lang="en-US" sz="2000" dirty="0">
                <a:latin typeface="Nyala" panose="02000504070300020003" pitchFamily="2" charset="0"/>
              </a:rPr>
              <a:t>Negative correlation between #of position and mean salary </a:t>
            </a:r>
          </a:p>
        </p:txBody>
      </p:sp>
      <p:pic>
        <p:nvPicPr>
          <p:cNvPr id="4" name="Picture 3">
            <a:extLst>
              <a:ext uri="{FF2B5EF4-FFF2-40B4-BE49-F238E27FC236}">
                <a16:creationId xmlns:a16="http://schemas.microsoft.com/office/drawing/2014/main" id="{4CC1667A-6D0E-4065-92F1-417D3BB34AD2}"/>
              </a:ext>
            </a:extLst>
          </p:cNvPr>
          <p:cNvPicPr>
            <a:picLocks noChangeAspect="1"/>
          </p:cNvPicPr>
          <p:nvPr/>
        </p:nvPicPr>
        <p:blipFill>
          <a:blip r:embed="rId2"/>
          <a:stretch>
            <a:fillRect/>
          </a:stretch>
        </p:blipFill>
        <p:spPr>
          <a:xfrm>
            <a:off x="8789898" y="2113692"/>
            <a:ext cx="3023161" cy="2004720"/>
          </a:xfrm>
          <a:prstGeom prst="rect">
            <a:avLst/>
          </a:prstGeom>
          <a:solidFill>
            <a:schemeClr val="accent2"/>
          </a:solidFill>
          <a:ln w="38100">
            <a:solidFill>
              <a:schemeClr val="accent5"/>
            </a:solidFill>
          </a:ln>
        </p:spPr>
      </p:pic>
      <p:pic>
        <p:nvPicPr>
          <p:cNvPr id="5" name="Picture 4">
            <a:extLst>
              <a:ext uri="{FF2B5EF4-FFF2-40B4-BE49-F238E27FC236}">
                <a16:creationId xmlns:a16="http://schemas.microsoft.com/office/drawing/2014/main" id="{599C5080-25FC-4D3F-A46E-DA3E250D67EF}"/>
              </a:ext>
            </a:extLst>
          </p:cNvPr>
          <p:cNvPicPr>
            <a:picLocks noChangeAspect="1"/>
          </p:cNvPicPr>
          <p:nvPr/>
        </p:nvPicPr>
        <p:blipFill>
          <a:blip r:embed="rId3"/>
          <a:stretch>
            <a:fillRect/>
          </a:stretch>
        </p:blipFill>
        <p:spPr>
          <a:xfrm>
            <a:off x="8789898" y="4661335"/>
            <a:ext cx="3023161" cy="2004720"/>
          </a:xfrm>
          <a:prstGeom prst="rect">
            <a:avLst/>
          </a:prstGeom>
          <a:solidFill>
            <a:schemeClr val="accent2"/>
          </a:solidFill>
          <a:ln w="38100">
            <a:solidFill>
              <a:schemeClr val="accent5"/>
            </a:solidFill>
          </a:ln>
        </p:spPr>
      </p:pic>
    </p:spTree>
    <p:extLst>
      <p:ext uri="{BB962C8B-B14F-4D97-AF65-F5344CB8AC3E}">
        <p14:creationId xmlns:p14="http://schemas.microsoft.com/office/powerpoint/2010/main" val="250274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sosceles Triangle 9">
            <a:extLst>
              <a:ext uri="{FF2B5EF4-FFF2-40B4-BE49-F238E27FC236}">
                <a16:creationId xmlns:a16="http://schemas.microsoft.com/office/drawing/2014/main" id="{D17EF863-EDD8-432A-BD59-A59AC89395EB}"/>
              </a:ext>
            </a:extLst>
          </p:cNvPr>
          <p:cNvSpPr/>
          <p:nvPr/>
        </p:nvSpPr>
        <p:spPr>
          <a:xfrm>
            <a:off x="2528649" y="2231123"/>
            <a:ext cx="1838933" cy="1629710"/>
          </a:xfrm>
          <a:prstGeom prst="triangle">
            <a:avLst/>
          </a:prstGeom>
          <a:solidFill>
            <a:schemeClr val="accent3"/>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C08D7B-863E-4547-930F-154411A043A6}"/>
              </a:ext>
            </a:extLst>
          </p:cNvPr>
          <p:cNvSpPr>
            <a:spLocks noGrp="1"/>
          </p:cNvSpPr>
          <p:nvPr>
            <p:ph type="title"/>
          </p:nvPr>
        </p:nvSpPr>
        <p:spPr/>
        <p:txBody>
          <a:bodyPr vert="horz" lIns="91440" tIns="45720" rIns="91440" bIns="45720" rtlCol="0" anchor="b">
            <a:normAutofit/>
          </a:bodyPr>
          <a:lstStyle/>
          <a:p>
            <a:r>
              <a:rPr lang="en-US" sz="4000" dirty="0">
                <a:latin typeface="Nyala" panose="02000504070300020003" pitchFamily="2" charset="0"/>
              </a:rPr>
              <a:t>UNSUPERVISED LEARNING</a:t>
            </a:r>
          </a:p>
        </p:txBody>
      </p:sp>
      <p:grpSp>
        <p:nvGrpSpPr>
          <p:cNvPr id="3" name="Group 2">
            <a:extLst>
              <a:ext uri="{FF2B5EF4-FFF2-40B4-BE49-F238E27FC236}">
                <a16:creationId xmlns:a16="http://schemas.microsoft.com/office/drawing/2014/main" id="{57AC2A5C-0282-42CC-8862-19FDE46C8E77}"/>
              </a:ext>
            </a:extLst>
          </p:cNvPr>
          <p:cNvGrpSpPr/>
          <p:nvPr/>
        </p:nvGrpSpPr>
        <p:grpSpPr>
          <a:xfrm>
            <a:off x="1767839" y="3968256"/>
            <a:ext cx="3373825" cy="1226512"/>
            <a:chOff x="0" y="0"/>
            <a:chExt cx="3503685" cy="1268730"/>
          </a:xfrm>
          <a:solidFill>
            <a:schemeClr val="accent5"/>
          </a:solidFill>
        </p:grpSpPr>
        <p:sp>
          <p:nvSpPr>
            <p:cNvPr id="4" name="Freeform 3">
              <a:extLst>
                <a:ext uri="{FF2B5EF4-FFF2-40B4-BE49-F238E27FC236}">
                  <a16:creationId xmlns:a16="http://schemas.microsoft.com/office/drawing/2014/main" id="{265E81C9-539F-4856-A624-FB61C13180BA}"/>
                </a:ext>
              </a:extLst>
            </p:cNvPr>
            <p:cNvSpPr/>
            <p:nvPr/>
          </p:nvSpPr>
          <p:spPr>
            <a:xfrm>
              <a:off x="0" y="0"/>
              <a:ext cx="3503685" cy="1268730"/>
            </a:xfrm>
            <a:custGeom>
              <a:avLst/>
              <a:gdLst/>
              <a:ahLst/>
              <a:cxnLst/>
              <a:rect l="l" t="t" r="r" b="b"/>
              <a:pathLst>
                <a:path w="3503685" h="1268730">
                  <a:moveTo>
                    <a:pt x="735330" y="0"/>
                  </a:moveTo>
                  <a:lnTo>
                    <a:pt x="0" y="1268730"/>
                  </a:lnTo>
                  <a:lnTo>
                    <a:pt x="3503685" y="1268730"/>
                  </a:lnTo>
                  <a:lnTo>
                    <a:pt x="2768355" y="0"/>
                  </a:lnTo>
                  <a:close/>
                </a:path>
              </a:pathLst>
            </a:custGeom>
            <a:grpFill/>
          </p:spPr>
        </p:sp>
      </p:grpSp>
      <p:grpSp>
        <p:nvGrpSpPr>
          <p:cNvPr id="6" name="Group 5">
            <a:extLst>
              <a:ext uri="{FF2B5EF4-FFF2-40B4-BE49-F238E27FC236}">
                <a16:creationId xmlns:a16="http://schemas.microsoft.com/office/drawing/2014/main" id="{31F57BF6-67BF-4175-8999-FDCEE10A7DE6}"/>
              </a:ext>
            </a:extLst>
          </p:cNvPr>
          <p:cNvGrpSpPr/>
          <p:nvPr/>
        </p:nvGrpSpPr>
        <p:grpSpPr>
          <a:xfrm>
            <a:off x="1018833" y="5302191"/>
            <a:ext cx="4878886" cy="1226512"/>
            <a:chOff x="0" y="0"/>
            <a:chExt cx="5046821" cy="1268730"/>
          </a:xfrm>
          <a:solidFill>
            <a:schemeClr val="accent2"/>
          </a:solidFill>
        </p:grpSpPr>
        <p:sp>
          <p:nvSpPr>
            <p:cNvPr id="7" name="Freeform 6">
              <a:extLst>
                <a:ext uri="{FF2B5EF4-FFF2-40B4-BE49-F238E27FC236}">
                  <a16:creationId xmlns:a16="http://schemas.microsoft.com/office/drawing/2014/main" id="{36B228FF-3BD3-432F-A246-405802A9024E}"/>
                </a:ext>
              </a:extLst>
            </p:cNvPr>
            <p:cNvSpPr/>
            <p:nvPr/>
          </p:nvSpPr>
          <p:spPr>
            <a:xfrm>
              <a:off x="0" y="0"/>
              <a:ext cx="5046821" cy="1268730"/>
            </a:xfrm>
            <a:custGeom>
              <a:avLst/>
              <a:gdLst/>
              <a:ahLst/>
              <a:cxnLst/>
              <a:rect l="l" t="t" r="r" b="b"/>
              <a:pathLst>
                <a:path w="5046821" h="1268730">
                  <a:moveTo>
                    <a:pt x="735330" y="0"/>
                  </a:moveTo>
                  <a:lnTo>
                    <a:pt x="0" y="1268730"/>
                  </a:lnTo>
                  <a:lnTo>
                    <a:pt x="5046821" y="1268730"/>
                  </a:lnTo>
                  <a:lnTo>
                    <a:pt x="4311491" y="0"/>
                  </a:lnTo>
                  <a:close/>
                </a:path>
              </a:pathLst>
            </a:custGeom>
            <a:grpFill/>
          </p:spPr>
        </p:sp>
      </p:grpSp>
      <p:sp>
        <p:nvSpPr>
          <p:cNvPr id="15" name="TextBox 15">
            <a:extLst>
              <a:ext uri="{FF2B5EF4-FFF2-40B4-BE49-F238E27FC236}">
                <a16:creationId xmlns:a16="http://schemas.microsoft.com/office/drawing/2014/main" id="{CAE46F13-3572-490F-A4FA-68A07137356F}"/>
              </a:ext>
            </a:extLst>
          </p:cNvPr>
          <p:cNvSpPr txBox="1"/>
          <p:nvPr/>
        </p:nvSpPr>
        <p:spPr>
          <a:xfrm>
            <a:off x="2327133" y="4130086"/>
            <a:ext cx="2181006" cy="897682"/>
          </a:xfrm>
          <a:prstGeom prst="rect">
            <a:avLst/>
          </a:prstGeom>
        </p:spPr>
        <p:txBody>
          <a:bodyPr wrap="square" lIns="0" tIns="0" rIns="0" bIns="0" rtlCol="0" anchor="t">
            <a:spAutoFit/>
          </a:bodyPr>
          <a:lstStyle/>
          <a:p>
            <a:pPr algn="ctr">
              <a:lnSpc>
                <a:spcPts val="3639"/>
              </a:lnSpc>
              <a:spcBef>
                <a:spcPct val="0"/>
              </a:spcBef>
            </a:pPr>
            <a:r>
              <a:rPr lang="en-US" sz="2600" dirty="0">
                <a:solidFill>
                  <a:schemeClr val="bg1"/>
                </a:solidFill>
                <a:latin typeface="Nyala" panose="02000504070300020003" pitchFamily="2" charset="0"/>
              </a:rPr>
              <a:t>Cluster </a:t>
            </a:r>
          </a:p>
          <a:p>
            <a:pPr algn="ctr">
              <a:lnSpc>
                <a:spcPts val="3639"/>
              </a:lnSpc>
              <a:spcBef>
                <a:spcPct val="0"/>
              </a:spcBef>
            </a:pPr>
            <a:r>
              <a:rPr lang="en-US" sz="2600" dirty="0">
                <a:solidFill>
                  <a:schemeClr val="bg1"/>
                </a:solidFill>
                <a:latin typeface="Nyala" panose="02000504070300020003" pitchFamily="2" charset="0"/>
              </a:rPr>
              <a:t>2</a:t>
            </a:r>
          </a:p>
        </p:txBody>
      </p:sp>
      <p:sp>
        <p:nvSpPr>
          <p:cNvPr id="16" name="TextBox 16">
            <a:extLst>
              <a:ext uri="{FF2B5EF4-FFF2-40B4-BE49-F238E27FC236}">
                <a16:creationId xmlns:a16="http://schemas.microsoft.com/office/drawing/2014/main" id="{BF5C7136-8EE1-4F11-8BC2-0A6E4CD7A26C}"/>
              </a:ext>
            </a:extLst>
          </p:cNvPr>
          <p:cNvSpPr txBox="1"/>
          <p:nvPr/>
        </p:nvSpPr>
        <p:spPr>
          <a:xfrm>
            <a:off x="2056090" y="5458538"/>
            <a:ext cx="2784052" cy="923330"/>
          </a:xfrm>
          <a:prstGeom prst="rect">
            <a:avLst/>
          </a:prstGeom>
        </p:spPr>
        <p:txBody>
          <a:bodyPr wrap="square" lIns="0" tIns="0" rIns="0" bIns="0" rtlCol="0" anchor="t">
            <a:spAutoFit/>
          </a:bodyPr>
          <a:lstStyle/>
          <a:p>
            <a:pPr algn="ctr">
              <a:lnSpc>
                <a:spcPts val="3639"/>
              </a:lnSpc>
              <a:spcBef>
                <a:spcPct val="0"/>
              </a:spcBef>
            </a:pPr>
            <a:r>
              <a:rPr lang="en-US" sz="2600" dirty="0">
                <a:solidFill>
                  <a:schemeClr val="bg1"/>
                </a:solidFill>
                <a:latin typeface="Nyala" panose="02000504070300020003" pitchFamily="2" charset="0"/>
              </a:rPr>
              <a:t>Cluster </a:t>
            </a:r>
          </a:p>
          <a:p>
            <a:pPr algn="ctr">
              <a:lnSpc>
                <a:spcPts val="3639"/>
              </a:lnSpc>
              <a:spcBef>
                <a:spcPct val="0"/>
              </a:spcBef>
            </a:pPr>
            <a:r>
              <a:rPr lang="en-US" sz="2600" dirty="0">
                <a:solidFill>
                  <a:schemeClr val="bg1"/>
                </a:solidFill>
                <a:latin typeface="Nyala" panose="02000504070300020003" pitchFamily="2" charset="0"/>
              </a:rPr>
              <a:t>0</a:t>
            </a:r>
          </a:p>
        </p:txBody>
      </p:sp>
      <p:sp>
        <p:nvSpPr>
          <p:cNvPr id="8" name="TextBox 15">
            <a:extLst>
              <a:ext uri="{FF2B5EF4-FFF2-40B4-BE49-F238E27FC236}">
                <a16:creationId xmlns:a16="http://schemas.microsoft.com/office/drawing/2014/main" id="{91065A25-4D27-4A4B-894E-D9DBFA604CFE}"/>
              </a:ext>
            </a:extLst>
          </p:cNvPr>
          <p:cNvSpPr txBox="1"/>
          <p:nvPr/>
        </p:nvSpPr>
        <p:spPr>
          <a:xfrm>
            <a:off x="2357613" y="2976703"/>
            <a:ext cx="2181006" cy="923330"/>
          </a:xfrm>
          <a:prstGeom prst="rect">
            <a:avLst/>
          </a:prstGeom>
        </p:spPr>
        <p:txBody>
          <a:bodyPr wrap="square" lIns="0" tIns="0" rIns="0" bIns="0" rtlCol="0" anchor="t">
            <a:spAutoFit/>
          </a:bodyPr>
          <a:lstStyle/>
          <a:p>
            <a:pPr algn="ctr">
              <a:lnSpc>
                <a:spcPts val="3639"/>
              </a:lnSpc>
              <a:spcBef>
                <a:spcPct val="0"/>
              </a:spcBef>
            </a:pPr>
            <a:r>
              <a:rPr lang="en-US" sz="2600" dirty="0">
                <a:solidFill>
                  <a:schemeClr val="bg1"/>
                </a:solidFill>
                <a:latin typeface="Nyala" panose="02000504070300020003" pitchFamily="2" charset="0"/>
              </a:rPr>
              <a:t>Cluster </a:t>
            </a:r>
          </a:p>
          <a:p>
            <a:pPr algn="ctr">
              <a:lnSpc>
                <a:spcPts val="3639"/>
              </a:lnSpc>
              <a:spcBef>
                <a:spcPct val="0"/>
              </a:spcBef>
            </a:pPr>
            <a:r>
              <a:rPr lang="en-US" sz="2600" dirty="0">
                <a:solidFill>
                  <a:schemeClr val="bg1"/>
                </a:solidFill>
                <a:latin typeface="Nyala" panose="02000504070300020003" pitchFamily="2" charset="0"/>
              </a:rPr>
              <a:t>1</a:t>
            </a:r>
          </a:p>
        </p:txBody>
      </p:sp>
      <p:sp>
        <p:nvSpPr>
          <p:cNvPr id="9" name="TextBox 8">
            <a:extLst>
              <a:ext uri="{FF2B5EF4-FFF2-40B4-BE49-F238E27FC236}">
                <a16:creationId xmlns:a16="http://schemas.microsoft.com/office/drawing/2014/main" id="{BEE86339-8E8C-453A-9EBF-CF07F2EF8849}"/>
              </a:ext>
            </a:extLst>
          </p:cNvPr>
          <p:cNvSpPr txBox="1"/>
          <p:nvPr/>
        </p:nvSpPr>
        <p:spPr>
          <a:xfrm rot="18035112">
            <a:off x="615090" y="3972574"/>
            <a:ext cx="2278953" cy="590931"/>
          </a:xfrm>
          <a:prstGeom prst="rect">
            <a:avLst/>
          </a:prstGeom>
          <a:noFill/>
        </p:spPr>
        <p:txBody>
          <a:bodyPr wrap="square" rtlCol="0">
            <a:spAutoFit/>
          </a:bodyPr>
          <a:lstStyle/>
          <a:p>
            <a:pPr>
              <a:lnSpc>
                <a:spcPct val="90000"/>
              </a:lnSpc>
            </a:pPr>
            <a:r>
              <a:rPr lang="en-US" sz="3600" dirty="0">
                <a:latin typeface="Nyala" panose="02000504070300020003" pitchFamily="2" charset="0"/>
              </a:rPr>
              <a:t>Mean Salary</a:t>
            </a:r>
          </a:p>
        </p:txBody>
      </p:sp>
      <p:sp>
        <p:nvSpPr>
          <p:cNvPr id="17" name="Isosceles Triangle 16">
            <a:extLst>
              <a:ext uri="{FF2B5EF4-FFF2-40B4-BE49-F238E27FC236}">
                <a16:creationId xmlns:a16="http://schemas.microsoft.com/office/drawing/2014/main" id="{A88B9928-B2FD-4FBF-AEF1-CE5A5D58B542}"/>
              </a:ext>
            </a:extLst>
          </p:cNvPr>
          <p:cNvSpPr/>
          <p:nvPr/>
        </p:nvSpPr>
        <p:spPr>
          <a:xfrm>
            <a:off x="7903289" y="2231123"/>
            <a:ext cx="1838933" cy="1629710"/>
          </a:xfrm>
          <a:prstGeom prst="triangle">
            <a:avLst/>
          </a:prstGeom>
          <a:solidFill>
            <a:schemeClr val="accent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CAB0C79F-B772-4923-9642-8FB776B3BFEA}"/>
              </a:ext>
            </a:extLst>
          </p:cNvPr>
          <p:cNvGrpSpPr/>
          <p:nvPr/>
        </p:nvGrpSpPr>
        <p:grpSpPr>
          <a:xfrm>
            <a:off x="7142479" y="3968256"/>
            <a:ext cx="3373825" cy="1226512"/>
            <a:chOff x="0" y="0"/>
            <a:chExt cx="3503685" cy="1268730"/>
          </a:xfrm>
          <a:solidFill>
            <a:schemeClr val="accent5"/>
          </a:solidFill>
        </p:grpSpPr>
        <p:sp>
          <p:nvSpPr>
            <p:cNvPr id="19" name="Freeform 3">
              <a:extLst>
                <a:ext uri="{FF2B5EF4-FFF2-40B4-BE49-F238E27FC236}">
                  <a16:creationId xmlns:a16="http://schemas.microsoft.com/office/drawing/2014/main" id="{1C141A70-D8DC-4169-AC49-28EF7CED5FE1}"/>
                </a:ext>
              </a:extLst>
            </p:cNvPr>
            <p:cNvSpPr/>
            <p:nvPr/>
          </p:nvSpPr>
          <p:spPr>
            <a:xfrm>
              <a:off x="0" y="0"/>
              <a:ext cx="3503685" cy="1268730"/>
            </a:xfrm>
            <a:custGeom>
              <a:avLst/>
              <a:gdLst/>
              <a:ahLst/>
              <a:cxnLst/>
              <a:rect l="l" t="t" r="r" b="b"/>
              <a:pathLst>
                <a:path w="3503685" h="1268730">
                  <a:moveTo>
                    <a:pt x="735330" y="0"/>
                  </a:moveTo>
                  <a:lnTo>
                    <a:pt x="0" y="1268730"/>
                  </a:lnTo>
                  <a:lnTo>
                    <a:pt x="3503685" y="1268730"/>
                  </a:lnTo>
                  <a:lnTo>
                    <a:pt x="2768355" y="0"/>
                  </a:lnTo>
                  <a:close/>
                </a:path>
              </a:pathLst>
            </a:custGeom>
            <a:grpFill/>
          </p:spPr>
        </p:sp>
      </p:grpSp>
      <p:grpSp>
        <p:nvGrpSpPr>
          <p:cNvPr id="20" name="Group 19">
            <a:extLst>
              <a:ext uri="{FF2B5EF4-FFF2-40B4-BE49-F238E27FC236}">
                <a16:creationId xmlns:a16="http://schemas.microsoft.com/office/drawing/2014/main" id="{243D4FB2-3A83-4FD1-BAFD-A7C1CD7C7525}"/>
              </a:ext>
            </a:extLst>
          </p:cNvPr>
          <p:cNvGrpSpPr/>
          <p:nvPr/>
        </p:nvGrpSpPr>
        <p:grpSpPr>
          <a:xfrm>
            <a:off x="6393473" y="5302191"/>
            <a:ext cx="4878886" cy="1226512"/>
            <a:chOff x="0" y="0"/>
            <a:chExt cx="5046821" cy="1268730"/>
          </a:xfrm>
          <a:solidFill>
            <a:schemeClr val="accent3"/>
          </a:solidFill>
        </p:grpSpPr>
        <p:sp>
          <p:nvSpPr>
            <p:cNvPr id="21" name="Freeform 6">
              <a:extLst>
                <a:ext uri="{FF2B5EF4-FFF2-40B4-BE49-F238E27FC236}">
                  <a16:creationId xmlns:a16="http://schemas.microsoft.com/office/drawing/2014/main" id="{74845117-E654-461F-B3EC-70FEF149D323}"/>
                </a:ext>
              </a:extLst>
            </p:cNvPr>
            <p:cNvSpPr/>
            <p:nvPr/>
          </p:nvSpPr>
          <p:spPr>
            <a:xfrm>
              <a:off x="0" y="0"/>
              <a:ext cx="5046821" cy="1268730"/>
            </a:xfrm>
            <a:custGeom>
              <a:avLst/>
              <a:gdLst/>
              <a:ahLst/>
              <a:cxnLst/>
              <a:rect l="l" t="t" r="r" b="b"/>
              <a:pathLst>
                <a:path w="5046821" h="1268730">
                  <a:moveTo>
                    <a:pt x="735330" y="0"/>
                  </a:moveTo>
                  <a:lnTo>
                    <a:pt x="0" y="1268730"/>
                  </a:lnTo>
                  <a:lnTo>
                    <a:pt x="5046821" y="1268730"/>
                  </a:lnTo>
                  <a:lnTo>
                    <a:pt x="4311491" y="0"/>
                  </a:lnTo>
                  <a:close/>
                </a:path>
              </a:pathLst>
            </a:custGeom>
            <a:grpFill/>
          </p:spPr>
        </p:sp>
      </p:grpSp>
      <p:sp>
        <p:nvSpPr>
          <p:cNvPr id="22" name="TextBox 15">
            <a:extLst>
              <a:ext uri="{FF2B5EF4-FFF2-40B4-BE49-F238E27FC236}">
                <a16:creationId xmlns:a16="http://schemas.microsoft.com/office/drawing/2014/main" id="{1D824C77-7B91-48F2-A19D-B51DA1CD0998}"/>
              </a:ext>
            </a:extLst>
          </p:cNvPr>
          <p:cNvSpPr txBox="1"/>
          <p:nvPr/>
        </p:nvSpPr>
        <p:spPr>
          <a:xfrm>
            <a:off x="7701773" y="4130086"/>
            <a:ext cx="2181006" cy="897682"/>
          </a:xfrm>
          <a:prstGeom prst="rect">
            <a:avLst/>
          </a:prstGeom>
        </p:spPr>
        <p:txBody>
          <a:bodyPr wrap="square" lIns="0" tIns="0" rIns="0" bIns="0" rtlCol="0" anchor="t">
            <a:spAutoFit/>
          </a:bodyPr>
          <a:lstStyle/>
          <a:p>
            <a:pPr algn="ctr">
              <a:lnSpc>
                <a:spcPts val="3639"/>
              </a:lnSpc>
              <a:spcBef>
                <a:spcPct val="0"/>
              </a:spcBef>
            </a:pPr>
            <a:r>
              <a:rPr lang="en-US" sz="2600" dirty="0">
                <a:solidFill>
                  <a:schemeClr val="bg1"/>
                </a:solidFill>
                <a:latin typeface="Nyala" panose="02000504070300020003" pitchFamily="2" charset="0"/>
              </a:rPr>
              <a:t>Cluster </a:t>
            </a:r>
          </a:p>
          <a:p>
            <a:pPr algn="ctr">
              <a:lnSpc>
                <a:spcPts val="3639"/>
              </a:lnSpc>
              <a:spcBef>
                <a:spcPct val="0"/>
              </a:spcBef>
            </a:pPr>
            <a:r>
              <a:rPr lang="en-US" sz="2600" dirty="0">
                <a:solidFill>
                  <a:schemeClr val="bg1"/>
                </a:solidFill>
                <a:latin typeface="Nyala" panose="02000504070300020003" pitchFamily="2" charset="0"/>
              </a:rPr>
              <a:t>2</a:t>
            </a:r>
          </a:p>
        </p:txBody>
      </p:sp>
      <p:sp>
        <p:nvSpPr>
          <p:cNvPr id="23" name="TextBox 16">
            <a:extLst>
              <a:ext uri="{FF2B5EF4-FFF2-40B4-BE49-F238E27FC236}">
                <a16:creationId xmlns:a16="http://schemas.microsoft.com/office/drawing/2014/main" id="{3B9CD63A-EEBD-47AE-AF36-F2F94C8597A8}"/>
              </a:ext>
            </a:extLst>
          </p:cNvPr>
          <p:cNvSpPr txBox="1"/>
          <p:nvPr/>
        </p:nvSpPr>
        <p:spPr>
          <a:xfrm>
            <a:off x="7430730" y="5458538"/>
            <a:ext cx="2784052" cy="923330"/>
          </a:xfrm>
          <a:prstGeom prst="rect">
            <a:avLst/>
          </a:prstGeom>
        </p:spPr>
        <p:txBody>
          <a:bodyPr wrap="square" lIns="0" tIns="0" rIns="0" bIns="0" rtlCol="0" anchor="t">
            <a:spAutoFit/>
          </a:bodyPr>
          <a:lstStyle/>
          <a:p>
            <a:pPr algn="ctr">
              <a:lnSpc>
                <a:spcPts val="3639"/>
              </a:lnSpc>
              <a:spcBef>
                <a:spcPct val="0"/>
              </a:spcBef>
            </a:pPr>
            <a:r>
              <a:rPr lang="en-US" sz="2600" dirty="0">
                <a:solidFill>
                  <a:schemeClr val="bg1"/>
                </a:solidFill>
                <a:latin typeface="Nyala" panose="02000504070300020003" pitchFamily="2" charset="0"/>
              </a:rPr>
              <a:t>Cluster </a:t>
            </a:r>
          </a:p>
          <a:p>
            <a:pPr algn="ctr">
              <a:lnSpc>
                <a:spcPts val="3639"/>
              </a:lnSpc>
              <a:spcBef>
                <a:spcPct val="0"/>
              </a:spcBef>
            </a:pPr>
            <a:r>
              <a:rPr lang="en-US" sz="2600" dirty="0">
                <a:solidFill>
                  <a:schemeClr val="bg1"/>
                </a:solidFill>
                <a:latin typeface="Nyala" panose="02000504070300020003" pitchFamily="2" charset="0"/>
              </a:rPr>
              <a:t>1</a:t>
            </a:r>
          </a:p>
        </p:txBody>
      </p:sp>
      <p:sp>
        <p:nvSpPr>
          <p:cNvPr id="24" name="TextBox 15">
            <a:extLst>
              <a:ext uri="{FF2B5EF4-FFF2-40B4-BE49-F238E27FC236}">
                <a16:creationId xmlns:a16="http://schemas.microsoft.com/office/drawing/2014/main" id="{5F921597-816B-4C98-BE46-200BED6C61BB}"/>
              </a:ext>
            </a:extLst>
          </p:cNvPr>
          <p:cNvSpPr txBox="1"/>
          <p:nvPr/>
        </p:nvSpPr>
        <p:spPr>
          <a:xfrm>
            <a:off x="7732253" y="2976703"/>
            <a:ext cx="2181006" cy="923330"/>
          </a:xfrm>
          <a:prstGeom prst="rect">
            <a:avLst/>
          </a:prstGeom>
        </p:spPr>
        <p:txBody>
          <a:bodyPr wrap="square" lIns="0" tIns="0" rIns="0" bIns="0" rtlCol="0" anchor="t">
            <a:spAutoFit/>
          </a:bodyPr>
          <a:lstStyle/>
          <a:p>
            <a:pPr algn="ctr">
              <a:lnSpc>
                <a:spcPts val="3639"/>
              </a:lnSpc>
              <a:spcBef>
                <a:spcPct val="0"/>
              </a:spcBef>
            </a:pPr>
            <a:r>
              <a:rPr lang="en-US" sz="2600" dirty="0">
                <a:solidFill>
                  <a:schemeClr val="bg1"/>
                </a:solidFill>
                <a:latin typeface="Nyala" panose="02000504070300020003" pitchFamily="2" charset="0"/>
              </a:rPr>
              <a:t>Cluster </a:t>
            </a:r>
          </a:p>
          <a:p>
            <a:pPr algn="ctr">
              <a:lnSpc>
                <a:spcPts val="3639"/>
              </a:lnSpc>
              <a:spcBef>
                <a:spcPct val="0"/>
              </a:spcBef>
            </a:pPr>
            <a:r>
              <a:rPr lang="en-US" sz="2600" dirty="0">
                <a:solidFill>
                  <a:schemeClr val="bg1"/>
                </a:solidFill>
                <a:latin typeface="Nyala" panose="02000504070300020003" pitchFamily="2" charset="0"/>
              </a:rPr>
              <a:t>0</a:t>
            </a:r>
          </a:p>
        </p:txBody>
      </p:sp>
      <p:sp>
        <p:nvSpPr>
          <p:cNvPr id="25" name="TextBox 24">
            <a:extLst>
              <a:ext uri="{FF2B5EF4-FFF2-40B4-BE49-F238E27FC236}">
                <a16:creationId xmlns:a16="http://schemas.microsoft.com/office/drawing/2014/main" id="{8968E301-D5A2-4833-BAB3-3FE4778C8496}"/>
              </a:ext>
            </a:extLst>
          </p:cNvPr>
          <p:cNvSpPr txBox="1"/>
          <p:nvPr/>
        </p:nvSpPr>
        <p:spPr>
          <a:xfrm rot="18035112">
            <a:off x="5872358" y="3766860"/>
            <a:ext cx="2756870" cy="590931"/>
          </a:xfrm>
          <a:prstGeom prst="rect">
            <a:avLst/>
          </a:prstGeom>
          <a:noFill/>
        </p:spPr>
        <p:txBody>
          <a:bodyPr wrap="square" rtlCol="0">
            <a:spAutoFit/>
          </a:bodyPr>
          <a:lstStyle/>
          <a:p>
            <a:pPr>
              <a:lnSpc>
                <a:spcPct val="90000"/>
              </a:lnSpc>
            </a:pPr>
            <a:r>
              <a:rPr lang="en-US" sz="3600" dirty="0">
                <a:latin typeface="Nyala" panose="02000504070300020003" pitchFamily="2" charset="0"/>
              </a:rPr>
              <a:t># of Positions</a:t>
            </a:r>
          </a:p>
        </p:txBody>
      </p:sp>
      <p:sp>
        <p:nvSpPr>
          <p:cNvPr id="38" name="TextBox 37">
            <a:extLst>
              <a:ext uri="{FF2B5EF4-FFF2-40B4-BE49-F238E27FC236}">
                <a16:creationId xmlns:a16="http://schemas.microsoft.com/office/drawing/2014/main" id="{EE19FADB-F8B6-462F-A5B0-771EC7B8DB1A}"/>
              </a:ext>
            </a:extLst>
          </p:cNvPr>
          <p:cNvSpPr txBox="1"/>
          <p:nvPr/>
        </p:nvSpPr>
        <p:spPr>
          <a:xfrm>
            <a:off x="1522811" y="1373960"/>
            <a:ext cx="3739853" cy="5355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3200" dirty="0">
                <a:solidFill>
                  <a:prstClr val="white"/>
                </a:solidFill>
                <a:latin typeface="Nyala" panose="02000504070300020003" pitchFamily="2" charset="0"/>
              </a:rPr>
              <a:t>Clusters</a:t>
            </a:r>
            <a:endPar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endParaRPr>
          </a:p>
        </p:txBody>
      </p:sp>
    </p:spTree>
    <p:extLst>
      <p:ext uri="{BB962C8B-B14F-4D97-AF65-F5344CB8AC3E}">
        <p14:creationId xmlns:p14="http://schemas.microsoft.com/office/powerpoint/2010/main" val="103273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6E77F2-3553-4684-87D2-64BD7A0EE587}"/>
              </a:ext>
            </a:extLst>
          </p:cNvPr>
          <p:cNvGrpSpPr/>
          <p:nvPr/>
        </p:nvGrpSpPr>
        <p:grpSpPr>
          <a:xfrm>
            <a:off x="2102926" y="1745717"/>
            <a:ext cx="8621654" cy="4642042"/>
            <a:chOff x="2102926" y="2099946"/>
            <a:chExt cx="8621654" cy="4642042"/>
          </a:xfrm>
        </p:grpSpPr>
        <p:sp>
          <p:nvSpPr>
            <p:cNvPr id="4" name="Half Frame 3">
              <a:extLst>
                <a:ext uri="{FF2B5EF4-FFF2-40B4-BE49-F238E27FC236}">
                  <a16:creationId xmlns:a16="http://schemas.microsoft.com/office/drawing/2014/main" id="{374B5684-469B-4F59-BA95-2AD08C8C52CF}"/>
                </a:ext>
              </a:extLst>
            </p:cNvPr>
            <p:cNvSpPr/>
            <p:nvPr/>
          </p:nvSpPr>
          <p:spPr>
            <a:xfrm>
              <a:off x="2102926" y="2099946"/>
              <a:ext cx="1645920" cy="1645920"/>
            </a:xfrm>
            <a:prstGeom prst="halfFrame">
              <a:avLst/>
            </a:prstGeom>
            <a:solidFill>
              <a:schemeClr val="accent5">
                <a:lumMod val="40000"/>
                <a:lumOff val="60000"/>
              </a:schemeClr>
            </a:solidFill>
            <a:ln>
              <a:solidFill>
                <a:schemeClr val="accent5"/>
              </a:solidFill>
            </a:ln>
            <a:effectLst>
              <a:glow rad="63500">
                <a:schemeClr val="accent5">
                  <a:satMod val="175000"/>
                  <a:alpha val="40000"/>
                </a:schemeClr>
              </a:glow>
              <a:outerShdw blurRad="57150" dist="19050" dir="5400000" algn="ctr" rotWithShape="0">
                <a:srgbClr val="000000">
                  <a:alpha val="63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n>
                  <a:solidFill>
                    <a:srgbClr val="E35F5F"/>
                  </a:solidFill>
                </a:ln>
                <a:solidFill>
                  <a:schemeClr val="tx1"/>
                </a:solidFill>
              </a:endParaRPr>
            </a:p>
          </p:txBody>
        </p:sp>
        <p:sp>
          <p:nvSpPr>
            <p:cNvPr id="5" name="Half Frame 4">
              <a:extLst>
                <a:ext uri="{FF2B5EF4-FFF2-40B4-BE49-F238E27FC236}">
                  <a16:creationId xmlns:a16="http://schemas.microsoft.com/office/drawing/2014/main" id="{DB9F83CA-7DF2-4690-8336-9AAE2AA0A4EB}"/>
                </a:ext>
              </a:extLst>
            </p:cNvPr>
            <p:cNvSpPr/>
            <p:nvPr/>
          </p:nvSpPr>
          <p:spPr>
            <a:xfrm rot="10800000">
              <a:off x="9078660" y="5096068"/>
              <a:ext cx="1645920" cy="1645920"/>
            </a:xfrm>
            <a:prstGeom prst="halfFrame">
              <a:avLst/>
            </a:prstGeom>
            <a:solidFill>
              <a:schemeClr val="accent5">
                <a:lumMod val="40000"/>
                <a:lumOff val="60000"/>
              </a:schemeClr>
            </a:solidFill>
            <a:ln>
              <a:solidFill>
                <a:schemeClr val="accent5"/>
              </a:solidFill>
            </a:ln>
            <a:effectLst>
              <a:glow rad="63500">
                <a:schemeClr val="accent5">
                  <a:satMod val="175000"/>
                  <a:alpha val="40000"/>
                </a:schemeClr>
              </a:glow>
              <a:outerShdw blurRad="57150" dist="19050" dir="5400000" algn="ctr" rotWithShape="0">
                <a:srgbClr val="000000">
                  <a:alpha val="63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n>
                  <a:solidFill>
                    <a:srgbClr val="E35F5F"/>
                  </a:solidFill>
                </a:ln>
                <a:solidFill>
                  <a:schemeClr val="tx1"/>
                </a:solidFill>
              </a:endParaRPr>
            </a:p>
          </p:txBody>
        </p:sp>
        <p:sp>
          <p:nvSpPr>
            <p:cNvPr id="6" name="TextBox 5">
              <a:extLst>
                <a:ext uri="{FF2B5EF4-FFF2-40B4-BE49-F238E27FC236}">
                  <a16:creationId xmlns:a16="http://schemas.microsoft.com/office/drawing/2014/main" id="{CEF598B7-2F99-454B-8BE2-91099E8C874D}"/>
                </a:ext>
              </a:extLst>
            </p:cNvPr>
            <p:cNvSpPr txBox="1"/>
            <p:nvPr/>
          </p:nvSpPr>
          <p:spPr>
            <a:xfrm>
              <a:off x="2710249" y="2716739"/>
              <a:ext cx="7405816" cy="3416320"/>
            </a:xfrm>
            <a:prstGeom prst="rect">
              <a:avLst/>
            </a:prstGeom>
            <a:solidFill>
              <a:schemeClr val="accent5">
                <a:lumMod val="40000"/>
                <a:lumOff val="60000"/>
              </a:schemeClr>
            </a:solidFill>
            <a:ln>
              <a:solidFill>
                <a:schemeClr val="accent5"/>
              </a:solidFill>
            </a:ln>
            <a:effectLst>
              <a:glow rad="63500">
                <a:schemeClr val="accent5">
                  <a:satMod val="175000"/>
                  <a:alpha val="40000"/>
                </a:schemeClr>
              </a:glow>
            </a:effectLst>
          </p:spPr>
          <p:style>
            <a:lnRef idx="1">
              <a:schemeClr val="accent2"/>
            </a:lnRef>
            <a:fillRef idx="3">
              <a:schemeClr val="accent2"/>
            </a:fillRef>
            <a:effectRef idx="2">
              <a:schemeClr val="accent2"/>
            </a:effectRef>
            <a:fontRef idx="minor">
              <a:schemeClr val="lt1"/>
            </a:fontRef>
          </p:style>
          <p:txBody>
            <a:bodyPr wrap="square" anchor="ctr">
              <a:spAutoFit/>
            </a:bodyPr>
            <a:lstStyle/>
            <a:p>
              <a:pPr algn="ctr" rtl="0" fontAlgn="base">
                <a:spcBef>
                  <a:spcPts val="0"/>
                </a:spcBef>
                <a:spcAft>
                  <a:spcPts val="0"/>
                </a:spcAft>
              </a:pPr>
              <a:r>
                <a:rPr lang="en-US" sz="3200" b="1" u="sng" dirty="0">
                  <a:solidFill>
                    <a:schemeClr val="bg1"/>
                  </a:solidFill>
                  <a:latin typeface="Nyala" panose="02000504070300020003" pitchFamily="2" charset="0"/>
                </a:rPr>
                <a:t>RESULT</a:t>
              </a:r>
            </a:p>
            <a:p>
              <a:pPr algn="ctr" rtl="0" fontAlgn="base">
                <a:spcBef>
                  <a:spcPts val="0"/>
                </a:spcBef>
                <a:spcAft>
                  <a:spcPts val="0"/>
                </a:spcAft>
              </a:pPr>
              <a:r>
                <a:rPr lang="en-US" sz="3200" dirty="0">
                  <a:solidFill>
                    <a:schemeClr val="bg1"/>
                  </a:solidFill>
                  <a:latin typeface="Nyala" panose="02000504070300020003" pitchFamily="2" charset="0"/>
                  <a:ea typeface="Roboto" panose="020B0604020202020204" charset="0"/>
                </a:rPr>
                <a:t>Based on given dataset, I prefer to move with </a:t>
              </a:r>
              <a:br>
                <a:rPr lang="en-US" sz="3200" dirty="0">
                  <a:solidFill>
                    <a:schemeClr val="bg1"/>
                  </a:solidFill>
                  <a:latin typeface="Nyala" panose="02000504070300020003" pitchFamily="2" charset="0"/>
                  <a:ea typeface="Roboto" panose="020B0604020202020204" charset="0"/>
                </a:rPr>
              </a:br>
              <a:r>
                <a:rPr lang="en-US" sz="3200" dirty="0">
                  <a:solidFill>
                    <a:schemeClr val="bg1"/>
                  </a:solidFill>
                  <a:latin typeface="Nyala" panose="02000504070300020003" pitchFamily="2" charset="0"/>
                  <a:ea typeface="Roboto" panose="020B0604020202020204" charset="0"/>
                </a:rPr>
                <a:t>K-means Clustering as it has the highest silhouette score and correct cluster prediction</a:t>
              </a:r>
            </a:p>
            <a:p>
              <a:pPr algn="ctr" rtl="0" fontAlgn="base">
                <a:spcBef>
                  <a:spcPts val="0"/>
                </a:spcBef>
                <a:spcAft>
                  <a:spcPts val="0"/>
                </a:spcAft>
              </a:pPr>
              <a:r>
                <a:rPr lang="en-US" sz="3200" dirty="0">
                  <a:solidFill>
                    <a:schemeClr val="bg1"/>
                  </a:solidFill>
                  <a:latin typeface="Nyala" panose="02000504070300020003" pitchFamily="2" charset="0"/>
                  <a:ea typeface="Roboto" panose="020B0604020202020204" charset="0"/>
                </a:rPr>
                <a:t>K-means is also easy to implement which saves time.</a:t>
              </a:r>
              <a:endParaRPr lang="en-US" sz="3200" b="1" u="sng" dirty="0">
                <a:solidFill>
                  <a:schemeClr val="bg1"/>
                </a:solidFill>
                <a:latin typeface="Nyala" panose="02000504070300020003" pitchFamily="2" charset="0"/>
              </a:endParaRPr>
            </a:p>
            <a:p>
              <a:pPr algn="ctr" rtl="0" fontAlgn="base">
                <a:spcBef>
                  <a:spcPts val="0"/>
                </a:spcBef>
                <a:spcAft>
                  <a:spcPts val="0"/>
                </a:spcAft>
              </a:pPr>
              <a:endParaRPr lang="en-US" sz="2400" b="0" i="0" u="none" strike="noStrike" dirty="0">
                <a:solidFill>
                  <a:schemeClr val="bg1"/>
                </a:solidFill>
                <a:effectLst/>
                <a:latin typeface="Nyala" panose="02000504070300020003" pitchFamily="2" charset="0"/>
              </a:endParaRPr>
            </a:p>
          </p:txBody>
        </p:sp>
      </p:grpSp>
      <p:sp>
        <p:nvSpPr>
          <p:cNvPr id="7" name="Title 1">
            <a:extLst>
              <a:ext uri="{FF2B5EF4-FFF2-40B4-BE49-F238E27FC236}">
                <a16:creationId xmlns:a16="http://schemas.microsoft.com/office/drawing/2014/main" id="{30C5A029-CCB9-4790-8D35-D031A9EBF6FF}"/>
              </a:ext>
            </a:extLst>
          </p:cNvPr>
          <p:cNvSpPr>
            <a:spLocks noGrp="1"/>
          </p:cNvSpPr>
          <p:nvPr>
            <p:ph type="title"/>
          </p:nvPr>
        </p:nvSpPr>
        <p:spPr>
          <a:xfrm>
            <a:off x="1522811" y="173038"/>
            <a:ext cx="9146380" cy="1020762"/>
          </a:xfrm>
        </p:spPr>
        <p:txBody>
          <a:bodyPr>
            <a:normAutofit/>
          </a:bodyPr>
          <a:lstStyle/>
          <a:p>
            <a:r>
              <a:rPr lang="en-US" sz="4000" dirty="0">
                <a:latin typeface="Nyala" panose="02000504070300020003" pitchFamily="2" charset="0"/>
              </a:rPr>
              <a:t>UNSUPERVISED LEARNING</a:t>
            </a:r>
          </a:p>
        </p:txBody>
      </p:sp>
    </p:spTree>
    <p:extLst>
      <p:ext uri="{BB962C8B-B14F-4D97-AF65-F5344CB8AC3E}">
        <p14:creationId xmlns:p14="http://schemas.microsoft.com/office/powerpoint/2010/main" val="281064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burst 1"/>
          <p:cNvCxnSpPr/>
          <p:nvPr/>
        </p:nvCxnSpPr>
        <p:spPr>
          <a:xfrm>
            <a:off x="7356538" y="7177639"/>
            <a:ext cx="0" cy="241540"/>
          </a:xfrm>
          <a:prstGeom prst="line">
            <a:avLst/>
          </a:prstGeom>
          <a:noFill/>
          <a:ln w="34925" cap="rnd" cmpd="sng" algn="ctr">
            <a:solidFill>
              <a:sysClr val="window" lastClr="FFFFFF"/>
            </a:solidFill>
            <a:prstDash val="solid"/>
          </a:ln>
          <a:effectLst>
            <a:glow rad="50800">
              <a:sysClr val="window" lastClr="FFFFFF">
                <a:alpha val="40000"/>
              </a:sysClr>
            </a:glow>
          </a:effectLst>
        </p:spPr>
      </p:cxnSp>
      <p:pic>
        <p:nvPicPr>
          <p:cNvPr id="37" name="firework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3129" y="2104277"/>
            <a:ext cx="5426823" cy="4562633"/>
          </a:xfrm>
          <a:prstGeom prst="rect">
            <a:avLst/>
          </a:prstGeom>
        </p:spPr>
      </p:pic>
      <p:cxnSp>
        <p:nvCxnSpPr>
          <p:cNvPr id="38" name="burst 2"/>
          <p:cNvCxnSpPr/>
          <p:nvPr/>
        </p:nvCxnSpPr>
        <p:spPr>
          <a:xfrm>
            <a:off x="3867876" y="7177639"/>
            <a:ext cx="0" cy="241540"/>
          </a:xfrm>
          <a:prstGeom prst="line">
            <a:avLst/>
          </a:prstGeom>
          <a:noFill/>
          <a:ln w="34925" cap="rnd" cmpd="sng" algn="ctr">
            <a:solidFill>
              <a:sysClr val="window" lastClr="FFFFFF"/>
            </a:solidFill>
            <a:prstDash val="solid"/>
          </a:ln>
          <a:effectLst>
            <a:glow rad="50800">
              <a:sysClr val="window" lastClr="FFFFFF">
                <a:alpha val="40000"/>
              </a:sysClr>
            </a:glow>
          </a:effectLst>
        </p:spPr>
      </p:cxnSp>
      <p:pic>
        <p:nvPicPr>
          <p:cNvPr id="39" name="firework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79120" y="105685"/>
            <a:ext cx="3767661" cy="3236190"/>
          </a:xfrm>
          <a:prstGeom prst="rect">
            <a:avLst/>
          </a:prstGeom>
        </p:spPr>
      </p:pic>
      <p:cxnSp>
        <p:nvCxnSpPr>
          <p:cNvPr id="40" name="burst 3"/>
          <p:cNvCxnSpPr/>
          <p:nvPr/>
        </p:nvCxnSpPr>
        <p:spPr>
          <a:xfrm>
            <a:off x="6393301" y="7177639"/>
            <a:ext cx="0" cy="241540"/>
          </a:xfrm>
          <a:prstGeom prst="line">
            <a:avLst/>
          </a:prstGeom>
          <a:noFill/>
          <a:ln w="34925" cap="rnd" cmpd="sng" algn="ctr">
            <a:solidFill>
              <a:sysClr val="window" lastClr="FFFFFF"/>
            </a:solidFill>
            <a:prstDash val="solid"/>
          </a:ln>
          <a:effectLst>
            <a:glow rad="50800">
              <a:sysClr val="window" lastClr="FFFFFF">
                <a:alpha val="40000"/>
              </a:sysClr>
            </a:glow>
          </a:effectLst>
        </p:spPr>
      </p:cxnSp>
      <p:pic>
        <p:nvPicPr>
          <p:cNvPr id="41" name="firework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23779" y="1054247"/>
            <a:ext cx="2739044" cy="3647176"/>
          </a:xfrm>
          <a:prstGeom prst="rect">
            <a:avLst/>
          </a:prstGeom>
        </p:spPr>
      </p:pic>
      <p:cxnSp>
        <p:nvCxnSpPr>
          <p:cNvPr id="42" name="burst 4"/>
          <p:cNvCxnSpPr/>
          <p:nvPr/>
        </p:nvCxnSpPr>
        <p:spPr>
          <a:xfrm>
            <a:off x="4806578" y="7177639"/>
            <a:ext cx="0" cy="241540"/>
          </a:xfrm>
          <a:prstGeom prst="line">
            <a:avLst/>
          </a:prstGeom>
          <a:noFill/>
          <a:ln w="34925" cap="rnd" cmpd="sng" algn="ctr">
            <a:solidFill>
              <a:sysClr val="window" lastClr="FFFFFF"/>
            </a:solidFill>
            <a:prstDash val="solid"/>
          </a:ln>
          <a:effectLst>
            <a:glow rad="50800">
              <a:sysClr val="window" lastClr="FFFFFF">
                <a:alpha val="40000"/>
              </a:sysClr>
            </a:glow>
          </a:effectLst>
        </p:spPr>
      </p:cxnSp>
      <p:pic>
        <p:nvPicPr>
          <p:cNvPr id="43" name="firework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19926" y="2660388"/>
            <a:ext cx="2973307" cy="3677654"/>
          </a:xfrm>
          <a:prstGeom prst="rect">
            <a:avLst/>
          </a:prstGeom>
        </p:spPr>
      </p:pic>
      <p:cxnSp>
        <p:nvCxnSpPr>
          <p:cNvPr id="44" name="burst 5"/>
          <p:cNvCxnSpPr/>
          <p:nvPr/>
        </p:nvCxnSpPr>
        <p:spPr>
          <a:xfrm>
            <a:off x="8539510" y="7177639"/>
            <a:ext cx="0" cy="241540"/>
          </a:xfrm>
          <a:prstGeom prst="line">
            <a:avLst/>
          </a:prstGeom>
          <a:noFill/>
          <a:ln w="34925" cap="rnd" cmpd="sng" algn="ctr">
            <a:solidFill>
              <a:sysClr val="window" lastClr="FFFFFF"/>
            </a:solidFill>
            <a:prstDash val="solid"/>
          </a:ln>
          <a:effectLst>
            <a:glow rad="50800">
              <a:sysClr val="window" lastClr="FFFFFF">
                <a:alpha val="40000"/>
              </a:sysClr>
            </a:glow>
          </a:effectLst>
        </p:spPr>
      </p:cxnSp>
      <p:pic>
        <p:nvPicPr>
          <p:cNvPr id="45" name="firework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34231" y="1920940"/>
            <a:ext cx="3610558" cy="4020682"/>
          </a:xfrm>
          <a:prstGeom prst="rect">
            <a:avLst/>
          </a:prstGeom>
        </p:spPr>
      </p:pic>
      <p:cxnSp>
        <p:nvCxnSpPr>
          <p:cNvPr id="46" name="burst 6"/>
          <p:cNvCxnSpPr/>
          <p:nvPr/>
        </p:nvCxnSpPr>
        <p:spPr>
          <a:xfrm>
            <a:off x="3383619" y="7177639"/>
            <a:ext cx="0" cy="241540"/>
          </a:xfrm>
          <a:prstGeom prst="line">
            <a:avLst/>
          </a:prstGeom>
          <a:noFill/>
          <a:ln w="34925" cap="rnd" cmpd="sng" algn="ctr">
            <a:solidFill>
              <a:sysClr val="window" lastClr="FFFFFF"/>
            </a:solidFill>
            <a:prstDash val="solid"/>
          </a:ln>
          <a:effectLst>
            <a:glow rad="50800">
              <a:sysClr val="window" lastClr="FFFFFF">
                <a:alpha val="40000"/>
              </a:sysClr>
            </a:glow>
          </a:effectLst>
        </p:spPr>
      </p:cxnSp>
      <p:pic>
        <p:nvPicPr>
          <p:cNvPr id="47" name="firework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12966" y="2286151"/>
            <a:ext cx="2541306" cy="2826928"/>
          </a:xfrm>
          <a:prstGeom prst="rect">
            <a:avLst/>
          </a:prstGeom>
        </p:spPr>
      </p:pic>
      <p:cxnSp>
        <p:nvCxnSpPr>
          <p:cNvPr id="48" name="burst 7"/>
          <p:cNvCxnSpPr/>
          <p:nvPr/>
        </p:nvCxnSpPr>
        <p:spPr>
          <a:xfrm>
            <a:off x="6457260" y="7177639"/>
            <a:ext cx="0" cy="241540"/>
          </a:xfrm>
          <a:prstGeom prst="line">
            <a:avLst/>
          </a:prstGeom>
          <a:noFill/>
          <a:ln w="34925" cap="rnd" cmpd="sng" algn="ctr">
            <a:solidFill>
              <a:sysClr val="window" lastClr="FFFFFF"/>
            </a:solidFill>
            <a:prstDash val="solid"/>
          </a:ln>
          <a:effectLst>
            <a:glow rad="50800">
              <a:sysClr val="window" lastClr="FFFFFF">
                <a:alpha val="40000"/>
              </a:sysClr>
            </a:glow>
          </a:effectLst>
        </p:spPr>
      </p:cxnSp>
      <p:pic>
        <p:nvPicPr>
          <p:cNvPr id="49" name="firework 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36203" y="201540"/>
            <a:ext cx="3442114" cy="2907488"/>
          </a:xfrm>
          <a:prstGeom prst="rect">
            <a:avLst/>
          </a:prstGeom>
        </p:spPr>
      </p:pic>
      <p:cxnSp>
        <p:nvCxnSpPr>
          <p:cNvPr id="50" name="burst 8"/>
          <p:cNvCxnSpPr/>
          <p:nvPr/>
        </p:nvCxnSpPr>
        <p:spPr>
          <a:xfrm>
            <a:off x="5298272" y="7177639"/>
            <a:ext cx="0" cy="241540"/>
          </a:xfrm>
          <a:prstGeom prst="line">
            <a:avLst/>
          </a:prstGeom>
          <a:noFill/>
          <a:ln w="34925" cap="rnd" cmpd="sng" algn="ctr">
            <a:solidFill>
              <a:sysClr val="window" lastClr="FFFFFF"/>
            </a:solidFill>
            <a:prstDash val="solid"/>
          </a:ln>
          <a:effectLst>
            <a:glow rad="50800">
              <a:sysClr val="window" lastClr="FFFFFF">
                <a:alpha val="40000"/>
              </a:sysClr>
            </a:glow>
          </a:effectLst>
        </p:spPr>
      </p:cxnSp>
      <p:pic>
        <p:nvPicPr>
          <p:cNvPr id="51" name="firework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53652" y="1155306"/>
            <a:ext cx="4313629" cy="4181803"/>
          </a:xfrm>
          <a:prstGeom prst="rect">
            <a:avLst/>
          </a:prstGeom>
        </p:spPr>
      </p:pic>
      <p:pic>
        <p:nvPicPr>
          <p:cNvPr id="52" name="burst noi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7065194" y="7610455"/>
            <a:ext cx="609600" cy="609600"/>
          </a:xfrm>
          <a:prstGeom prst="rect">
            <a:avLst/>
          </a:prstGeom>
        </p:spPr>
      </p:pic>
      <p:pic>
        <p:nvPicPr>
          <p:cNvPr id="53" name="crackle nois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7089578" y="8320639"/>
            <a:ext cx="609600" cy="609600"/>
          </a:xfrm>
          <a:prstGeom prst="rect">
            <a:avLst/>
          </a:prstGeom>
        </p:spPr>
      </p:pic>
      <p:pic>
        <p:nvPicPr>
          <p:cNvPr id="54" name="burst noi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174666" y="7610455"/>
            <a:ext cx="609600" cy="609600"/>
          </a:xfrm>
          <a:prstGeom prst="rect">
            <a:avLst/>
          </a:prstGeom>
        </p:spPr>
      </p:pic>
      <p:pic>
        <p:nvPicPr>
          <p:cNvPr id="55" name="crackle nois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199050" y="8320639"/>
            <a:ext cx="609600" cy="609600"/>
          </a:xfrm>
          <a:prstGeom prst="rect">
            <a:avLst/>
          </a:prstGeom>
        </p:spPr>
      </p:pic>
      <p:pic>
        <p:nvPicPr>
          <p:cNvPr id="56" name="burst noi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6114218" y="7610455"/>
            <a:ext cx="609600" cy="609600"/>
          </a:xfrm>
          <a:prstGeom prst="rect">
            <a:avLst/>
          </a:prstGeom>
        </p:spPr>
      </p:pic>
      <p:pic>
        <p:nvPicPr>
          <p:cNvPr id="57" name="crackle nois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6138602" y="8320639"/>
            <a:ext cx="609600" cy="609600"/>
          </a:xfrm>
          <a:prstGeom prst="rect">
            <a:avLst/>
          </a:prstGeom>
        </p:spPr>
      </p:pic>
      <p:pic>
        <p:nvPicPr>
          <p:cNvPr id="58" name="burst noi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5407082" y="7610455"/>
            <a:ext cx="609600" cy="609600"/>
          </a:xfrm>
          <a:prstGeom prst="rect">
            <a:avLst/>
          </a:prstGeom>
        </p:spPr>
      </p:pic>
      <p:pic>
        <p:nvPicPr>
          <p:cNvPr id="59" name="crackle nois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5431466" y="8320639"/>
            <a:ext cx="609600" cy="609600"/>
          </a:xfrm>
          <a:prstGeom prst="rect">
            <a:avLst/>
          </a:prstGeom>
        </p:spPr>
      </p:pic>
      <p:pic>
        <p:nvPicPr>
          <p:cNvPr id="60" name="burst noi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4955978" y="7610455"/>
            <a:ext cx="609600" cy="609600"/>
          </a:xfrm>
          <a:prstGeom prst="rect">
            <a:avLst/>
          </a:prstGeom>
        </p:spPr>
      </p:pic>
      <p:pic>
        <p:nvPicPr>
          <p:cNvPr id="61" name="crackle nois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4980362" y="8320639"/>
            <a:ext cx="609600" cy="609600"/>
          </a:xfrm>
          <a:prstGeom prst="rect">
            <a:avLst/>
          </a:prstGeom>
        </p:spPr>
      </p:pic>
      <p:pic>
        <p:nvPicPr>
          <p:cNvPr id="62" name="burst noi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4346378" y="7610455"/>
            <a:ext cx="609600" cy="609600"/>
          </a:xfrm>
          <a:prstGeom prst="rect">
            <a:avLst/>
          </a:prstGeom>
        </p:spPr>
      </p:pic>
      <p:pic>
        <p:nvPicPr>
          <p:cNvPr id="63" name="crackle nois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4370762" y="8320639"/>
            <a:ext cx="609600" cy="609600"/>
          </a:xfrm>
          <a:prstGeom prst="rect">
            <a:avLst/>
          </a:prstGeom>
        </p:spPr>
      </p:pic>
      <p:pic>
        <p:nvPicPr>
          <p:cNvPr id="64" name="burst noi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3566090" y="7610455"/>
            <a:ext cx="609600" cy="609600"/>
          </a:xfrm>
          <a:prstGeom prst="rect">
            <a:avLst/>
          </a:prstGeom>
        </p:spPr>
      </p:pic>
      <p:pic>
        <p:nvPicPr>
          <p:cNvPr id="65" name="crackle nois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3590474" y="8320639"/>
            <a:ext cx="609600" cy="609600"/>
          </a:xfrm>
          <a:prstGeom prst="rect">
            <a:avLst/>
          </a:prstGeom>
        </p:spPr>
      </p:pic>
      <p:pic>
        <p:nvPicPr>
          <p:cNvPr id="66" name="burst noi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2968682" y="7610455"/>
            <a:ext cx="609600" cy="609600"/>
          </a:xfrm>
          <a:prstGeom prst="rect">
            <a:avLst/>
          </a:prstGeom>
        </p:spPr>
      </p:pic>
      <p:pic>
        <p:nvPicPr>
          <p:cNvPr id="67" name="crackle nois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2993066" y="8320639"/>
            <a:ext cx="609600" cy="609600"/>
          </a:xfrm>
          <a:prstGeom prst="rect">
            <a:avLst/>
          </a:prstGeom>
        </p:spPr>
      </p:pic>
      <p:sp>
        <p:nvSpPr>
          <p:cNvPr id="3" name="Title 2">
            <a:extLst>
              <a:ext uri="{FF2B5EF4-FFF2-40B4-BE49-F238E27FC236}">
                <a16:creationId xmlns:a16="http://schemas.microsoft.com/office/drawing/2014/main" id="{D26BF197-0195-4E16-AB9A-C2297BE2DB7A}"/>
              </a:ext>
            </a:extLst>
          </p:cNvPr>
          <p:cNvSpPr>
            <a:spLocks noGrp="1"/>
          </p:cNvSpPr>
          <p:nvPr>
            <p:ph type="title"/>
          </p:nvPr>
        </p:nvSpPr>
        <p:spPr/>
        <p:txBody>
          <a:bodyPr/>
          <a:lstStyle/>
          <a:p>
            <a:pPr algn="ctr"/>
            <a:r>
              <a:rPr lang="en-US" dirty="0">
                <a:latin typeface="Nyala" panose="02000504070300020003" pitchFamily="2" charset="0"/>
              </a:rPr>
              <a:t>Winner is K-MEANS MODEL</a:t>
            </a:r>
          </a:p>
        </p:txBody>
      </p:sp>
    </p:spTree>
    <p:extLst>
      <p:ext uri="{BB962C8B-B14F-4D97-AF65-F5344CB8AC3E}">
        <p14:creationId xmlns:p14="http://schemas.microsoft.com/office/powerpoint/2010/main" val="2343107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64" presetClass="path" presetSubtype="0" accel="100000" fill="hold" nodeType="withEffect">
                                  <p:stCondLst>
                                    <p:cond delay="0"/>
                                  </p:stCondLst>
                                  <p:childTnLst>
                                    <p:animMotion origin="layout" path="M 3.88889E-6 -5.3654E-7 L 3.88889E-6 -0.534 " pathEditMode="relative" rAng="0" ptsTypes="AA">
                                      <p:cBhvr>
                                        <p:cTn id="10" dur="500" fill="hold"/>
                                        <p:tgtEl>
                                          <p:spTgt spid="36"/>
                                        </p:tgtEl>
                                        <p:attrNameLst>
                                          <p:attrName>ppt_x</p:attrName>
                                          <p:attrName>ppt_y</p:attrName>
                                        </p:attrNameLst>
                                      </p:cBhvr>
                                      <p:rCtr x="0" y="-26711"/>
                                    </p:animMotion>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250"/>
                                        <p:tgtEl>
                                          <p:spTgt spid="36"/>
                                        </p:tgtEl>
                                      </p:cBhvr>
                                    </p:animEffect>
                                  </p:childTnLst>
                                </p:cTn>
                              </p:par>
                              <p:par>
                                <p:cTn id="14" presetID="1" presetClass="mediacall" presetSubtype="0" fill="hold" nodeType="withEffect">
                                  <p:stCondLst>
                                    <p:cond delay="0"/>
                                  </p:stCondLst>
                                  <p:childTnLst>
                                    <p:cmd type="call" cmd="playFrom(0.0)">
                                      <p:cBhvr>
                                        <p:cTn id="15" dur="3023" fill="hold"/>
                                        <p:tgtEl>
                                          <p:spTgt spid="52"/>
                                        </p:tgtEl>
                                      </p:cBhvr>
                                    </p:cmd>
                                  </p:childTnLst>
                                </p:cTn>
                              </p:par>
                              <p:par>
                                <p:cTn id="16" presetID="10" presetClass="exit" presetSubtype="0" fill="hold" nodeType="withEffect">
                                  <p:stCondLst>
                                    <p:cond delay="450"/>
                                  </p:stCondLst>
                                  <p:childTnLst>
                                    <p:animEffect transition="out" filter="fade">
                                      <p:cBhvr>
                                        <p:cTn id="17" dur="100"/>
                                        <p:tgtEl>
                                          <p:spTgt spid="36"/>
                                        </p:tgtEl>
                                      </p:cBhvr>
                                    </p:animEffect>
                                    <p:set>
                                      <p:cBhvr>
                                        <p:cTn id="18" dur="1" fill="hold">
                                          <p:stCondLst>
                                            <p:cond delay="99"/>
                                          </p:stCondLst>
                                        </p:cTn>
                                        <p:tgtEl>
                                          <p:spTgt spid="36"/>
                                        </p:tgtEl>
                                        <p:attrNameLst>
                                          <p:attrName>style.visibility</p:attrName>
                                        </p:attrNameLst>
                                      </p:cBhvr>
                                      <p:to>
                                        <p:strVal val="hidden"/>
                                      </p:to>
                                    </p:set>
                                  </p:childTnLst>
                                </p:cTn>
                              </p:par>
                              <p:par>
                                <p:cTn id="19" presetID="53" presetClass="entr" presetSubtype="16" fill="hold" nodeType="withEffect">
                                  <p:stCondLst>
                                    <p:cond delay="500"/>
                                  </p:stCondLst>
                                  <p:childTnLst>
                                    <p:set>
                                      <p:cBhvr>
                                        <p:cTn id="20" dur="1" fill="hold">
                                          <p:stCondLst>
                                            <p:cond delay="0"/>
                                          </p:stCondLst>
                                        </p:cTn>
                                        <p:tgtEl>
                                          <p:spTgt spid="37"/>
                                        </p:tgtEl>
                                        <p:attrNameLst>
                                          <p:attrName>style.visibility</p:attrName>
                                        </p:attrNameLst>
                                      </p:cBhvr>
                                      <p:to>
                                        <p:strVal val="visible"/>
                                      </p:to>
                                    </p:set>
                                    <p:anim calcmode="lin" valueType="num">
                                      <p:cBhvr>
                                        <p:cTn id="21" dur="250" fill="hold"/>
                                        <p:tgtEl>
                                          <p:spTgt spid="37"/>
                                        </p:tgtEl>
                                        <p:attrNameLst>
                                          <p:attrName>ppt_w</p:attrName>
                                        </p:attrNameLst>
                                      </p:cBhvr>
                                      <p:tavLst>
                                        <p:tav tm="0">
                                          <p:val>
                                            <p:fltVal val="0"/>
                                          </p:val>
                                        </p:tav>
                                        <p:tav tm="100000">
                                          <p:val>
                                            <p:strVal val="#ppt_w"/>
                                          </p:val>
                                        </p:tav>
                                      </p:tavLst>
                                    </p:anim>
                                    <p:anim calcmode="lin" valueType="num">
                                      <p:cBhvr>
                                        <p:cTn id="22" dur="250" fill="hold"/>
                                        <p:tgtEl>
                                          <p:spTgt spid="37"/>
                                        </p:tgtEl>
                                        <p:attrNameLst>
                                          <p:attrName>ppt_h</p:attrName>
                                        </p:attrNameLst>
                                      </p:cBhvr>
                                      <p:tavLst>
                                        <p:tav tm="0">
                                          <p:val>
                                            <p:fltVal val="0"/>
                                          </p:val>
                                        </p:tav>
                                        <p:tav tm="100000">
                                          <p:val>
                                            <p:strVal val="#ppt_h"/>
                                          </p:val>
                                        </p:tav>
                                      </p:tavLst>
                                    </p:anim>
                                    <p:animEffect transition="in" filter="fade">
                                      <p:cBhvr>
                                        <p:cTn id="23" dur="250"/>
                                        <p:tgtEl>
                                          <p:spTgt spid="37"/>
                                        </p:tgtEl>
                                      </p:cBhvr>
                                    </p:animEffect>
                                  </p:childTnLst>
                                </p:cTn>
                              </p:par>
                              <p:par>
                                <p:cTn id="24" presetID="1" presetClass="mediacall" presetSubtype="0" fill="hold" nodeType="withEffect">
                                  <p:stCondLst>
                                    <p:cond delay="300"/>
                                  </p:stCondLst>
                                  <p:childTnLst>
                                    <p:cmd type="call" cmd="playFrom(0.0)">
                                      <p:cBhvr>
                                        <p:cTn id="25" dur="2455" fill="hold"/>
                                        <p:tgtEl>
                                          <p:spTgt spid="53"/>
                                        </p:tgtEl>
                                      </p:cBhvr>
                                    </p:cmd>
                                  </p:childTnLst>
                                </p:cTn>
                              </p:par>
                              <p:par>
                                <p:cTn id="26" presetID="6" presetClass="emph" presetSubtype="0" fill="hold" nodeType="withEffect">
                                  <p:stCondLst>
                                    <p:cond delay="500"/>
                                  </p:stCondLst>
                                  <p:childTnLst>
                                    <p:animScale>
                                      <p:cBhvr>
                                        <p:cTn id="27" dur="250" fill="hold"/>
                                        <p:tgtEl>
                                          <p:spTgt spid="37"/>
                                        </p:tgtEl>
                                      </p:cBhvr>
                                      <p:by x="150000" y="150000"/>
                                    </p:animScale>
                                  </p:childTnLst>
                                </p:cTn>
                              </p:par>
                              <p:par>
                                <p:cTn id="28" presetID="10" presetClass="exit" presetSubtype="0" fill="hold" nodeType="withEffect">
                                  <p:stCondLst>
                                    <p:cond delay="750"/>
                                  </p:stCondLst>
                                  <p:childTnLst>
                                    <p:animEffect transition="out" filter="fade">
                                      <p:cBhvr>
                                        <p:cTn id="29" dur="500"/>
                                        <p:tgtEl>
                                          <p:spTgt spid="37"/>
                                        </p:tgtEl>
                                      </p:cBhvr>
                                    </p:animEffect>
                                    <p:set>
                                      <p:cBhvr>
                                        <p:cTn id="30" dur="1" fill="hold">
                                          <p:stCondLst>
                                            <p:cond delay="499"/>
                                          </p:stCondLst>
                                        </p:cTn>
                                        <p:tgtEl>
                                          <p:spTgt spid="37"/>
                                        </p:tgtEl>
                                        <p:attrNameLst>
                                          <p:attrName>style.visibility</p:attrName>
                                        </p:attrNameLst>
                                      </p:cBhvr>
                                      <p:to>
                                        <p:strVal val="hidden"/>
                                      </p:to>
                                    </p:set>
                                  </p:childTnLst>
                                </p:cTn>
                              </p:par>
                              <p:par>
                                <p:cTn id="31" presetID="64" presetClass="path" presetSubtype="0" accel="100000" fill="hold" nodeType="withEffect">
                                  <p:stCondLst>
                                    <p:cond delay="600"/>
                                  </p:stCondLst>
                                  <p:childTnLst>
                                    <p:animMotion origin="layout" path="M -3.05556E-6 -5.3654E-7 L -3.05556E-6 -0.82007 " pathEditMode="relative" rAng="0" ptsTypes="AA">
                                      <p:cBhvr>
                                        <p:cTn id="32" dur="500" fill="hold"/>
                                        <p:tgtEl>
                                          <p:spTgt spid="38"/>
                                        </p:tgtEl>
                                        <p:attrNameLst>
                                          <p:attrName>ppt_x</p:attrName>
                                          <p:attrName>ppt_y</p:attrName>
                                        </p:attrNameLst>
                                      </p:cBhvr>
                                      <p:rCtr x="0" y="-41004"/>
                                    </p:animMotion>
                                  </p:childTnLst>
                                </p:cTn>
                              </p:par>
                              <p:par>
                                <p:cTn id="33" presetID="1" presetClass="mediacall" presetSubtype="0" fill="hold" nodeType="withEffect">
                                  <p:stCondLst>
                                    <p:cond delay="600"/>
                                  </p:stCondLst>
                                  <p:childTnLst>
                                    <p:cmd type="call" cmd="playFrom(0.0)">
                                      <p:cBhvr>
                                        <p:cTn id="34" dur="3023" fill="hold"/>
                                        <p:tgtEl>
                                          <p:spTgt spid="64"/>
                                        </p:tgtEl>
                                      </p:cBhvr>
                                    </p:cmd>
                                  </p:childTnLst>
                                </p:cTn>
                              </p:par>
                              <p:par>
                                <p:cTn id="35" presetID="10" presetClass="entr" presetSubtype="0" fill="hold" nodeType="withEffect">
                                  <p:stCondLst>
                                    <p:cond delay="6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250"/>
                                        <p:tgtEl>
                                          <p:spTgt spid="38"/>
                                        </p:tgtEl>
                                      </p:cBhvr>
                                    </p:animEffect>
                                  </p:childTnLst>
                                </p:cTn>
                              </p:par>
                              <p:par>
                                <p:cTn id="38" presetID="10" presetClass="exit" presetSubtype="0" fill="hold" nodeType="withEffect">
                                  <p:stCondLst>
                                    <p:cond delay="1000"/>
                                  </p:stCondLst>
                                  <p:childTnLst>
                                    <p:animEffect transition="out" filter="fade">
                                      <p:cBhvr>
                                        <p:cTn id="39" dur="100"/>
                                        <p:tgtEl>
                                          <p:spTgt spid="38"/>
                                        </p:tgtEl>
                                      </p:cBhvr>
                                    </p:animEffect>
                                    <p:set>
                                      <p:cBhvr>
                                        <p:cTn id="40" dur="1" fill="hold">
                                          <p:stCondLst>
                                            <p:cond delay="99"/>
                                          </p:stCondLst>
                                        </p:cTn>
                                        <p:tgtEl>
                                          <p:spTgt spid="38"/>
                                        </p:tgtEl>
                                        <p:attrNameLst>
                                          <p:attrName>style.visibility</p:attrName>
                                        </p:attrNameLst>
                                      </p:cBhvr>
                                      <p:to>
                                        <p:strVal val="hidden"/>
                                      </p:to>
                                    </p:set>
                                  </p:childTnLst>
                                </p:cTn>
                              </p:par>
                              <p:par>
                                <p:cTn id="41" presetID="53" presetClass="entr" presetSubtype="16" fill="hold" nodeType="withEffect">
                                  <p:stCondLst>
                                    <p:cond delay="1000"/>
                                  </p:stCondLst>
                                  <p:childTnLst>
                                    <p:set>
                                      <p:cBhvr>
                                        <p:cTn id="42" dur="1" fill="hold">
                                          <p:stCondLst>
                                            <p:cond delay="0"/>
                                          </p:stCondLst>
                                        </p:cTn>
                                        <p:tgtEl>
                                          <p:spTgt spid="39"/>
                                        </p:tgtEl>
                                        <p:attrNameLst>
                                          <p:attrName>style.visibility</p:attrName>
                                        </p:attrNameLst>
                                      </p:cBhvr>
                                      <p:to>
                                        <p:strVal val="visible"/>
                                      </p:to>
                                    </p:set>
                                    <p:anim calcmode="lin" valueType="num">
                                      <p:cBhvr>
                                        <p:cTn id="43" dur="250" fill="hold"/>
                                        <p:tgtEl>
                                          <p:spTgt spid="39"/>
                                        </p:tgtEl>
                                        <p:attrNameLst>
                                          <p:attrName>ppt_w</p:attrName>
                                        </p:attrNameLst>
                                      </p:cBhvr>
                                      <p:tavLst>
                                        <p:tav tm="0">
                                          <p:val>
                                            <p:fltVal val="0"/>
                                          </p:val>
                                        </p:tav>
                                        <p:tav tm="100000">
                                          <p:val>
                                            <p:strVal val="#ppt_w"/>
                                          </p:val>
                                        </p:tav>
                                      </p:tavLst>
                                    </p:anim>
                                    <p:anim calcmode="lin" valueType="num">
                                      <p:cBhvr>
                                        <p:cTn id="44" dur="250" fill="hold"/>
                                        <p:tgtEl>
                                          <p:spTgt spid="39"/>
                                        </p:tgtEl>
                                        <p:attrNameLst>
                                          <p:attrName>ppt_h</p:attrName>
                                        </p:attrNameLst>
                                      </p:cBhvr>
                                      <p:tavLst>
                                        <p:tav tm="0">
                                          <p:val>
                                            <p:fltVal val="0"/>
                                          </p:val>
                                        </p:tav>
                                        <p:tav tm="100000">
                                          <p:val>
                                            <p:strVal val="#ppt_h"/>
                                          </p:val>
                                        </p:tav>
                                      </p:tavLst>
                                    </p:anim>
                                    <p:animEffect transition="in" filter="fade">
                                      <p:cBhvr>
                                        <p:cTn id="45" dur="250"/>
                                        <p:tgtEl>
                                          <p:spTgt spid="39"/>
                                        </p:tgtEl>
                                      </p:cBhvr>
                                    </p:animEffect>
                                  </p:childTnLst>
                                </p:cTn>
                              </p:par>
                              <p:par>
                                <p:cTn id="46" presetID="1" presetClass="mediacall" presetSubtype="0" fill="hold" nodeType="withEffect">
                                  <p:stCondLst>
                                    <p:cond delay="800"/>
                                  </p:stCondLst>
                                  <p:childTnLst>
                                    <p:cmd type="call" cmd="playFrom(0.0)">
                                      <p:cBhvr>
                                        <p:cTn id="47" dur="2455" fill="hold"/>
                                        <p:tgtEl>
                                          <p:spTgt spid="65"/>
                                        </p:tgtEl>
                                      </p:cBhvr>
                                    </p:cmd>
                                  </p:childTnLst>
                                </p:cTn>
                              </p:par>
                              <p:par>
                                <p:cTn id="48" presetID="6" presetClass="emph" presetSubtype="0" fill="hold" nodeType="withEffect">
                                  <p:stCondLst>
                                    <p:cond delay="1000"/>
                                  </p:stCondLst>
                                  <p:childTnLst>
                                    <p:animScale>
                                      <p:cBhvr>
                                        <p:cTn id="49" dur="250" fill="hold"/>
                                        <p:tgtEl>
                                          <p:spTgt spid="39"/>
                                        </p:tgtEl>
                                      </p:cBhvr>
                                      <p:by x="150000" y="150000"/>
                                    </p:animScale>
                                  </p:childTnLst>
                                </p:cTn>
                              </p:par>
                              <p:par>
                                <p:cTn id="50" presetID="10" presetClass="exit" presetSubtype="0" fill="hold" nodeType="withEffect">
                                  <p:stCondLst>
                                    <p:cond delay="1250"/>
                                  </p:stCondLst>
                                  <p:childTnLst>
                                    <p:animEffect transition="out" filter="fade">
                                      <p:cBhvr>
                                        <p:cTn id="51" dur="500"/>
                                        <p:tgtEl>
                                          <p:spTgt spid="39"/>
                                        </p:tgtEl>
                                      </p:cBhvr>
                                    </p:animEffect>
                                    <p:set>
                                      <p:cBhvr>
                                        <p:cTn id="52" dur="1" fill="hold">
                                          <p:stCondLst>
                                            <p:cond delay="499"/>
                                          </p:stCondLst>
                                        </p:cTn>
                                        <p:tgtEl>
                                          <p:spTgt spid="39"/>
                                        </p:tgtEl>
                                        <p:attrNameLst>
                                          <p:attrName>style.visibility</p:attrName>
                                        </p:attrNameLst>
                                      </p:cBhvr>
                                      <p:to>
                                        <p:strVal val="hidden"/>
                                      </p:to>
                                    </p:set>
                                  </p:childTnLst>
                                </p:cTn>
                              </p:par>
                              <p:par>
                                <p:cTn id="53" presetID="64" presetClass="path" presetSubtype="0" accel="100000" fill="hold" nodeType="withEffect">
                                  <p:stCondLst>
                                    <p:cond delay="800"/>
                                  </p:stCondLst>
                                  <p:childTnLst>
                                    <p:animMotion origin="layout" path="M -4.16667E-6 -5.3654E-7 L -4.16667E-6 -0.72248 " pathEditMode="relative" rAng="0" ptsTypes="AA">
                                      <p:cBhvr>
                                        <p:cTn id="54" dur="500" fill="hold"/>
                                        <p:tgtEl>
                                          <p:spTgt spid="40"/>
                                        </p:tgtEl>
                                        <p:attrNameLst>
                                          <p:attrName>ppt_x</p:attrName>
                                          <p:attrName>ppt_y</p:attrName>
                                        </p:attrNameLst>
                                      </p:cBhvr>
                                      <p:rCtr x="0" y="-36124"/>
                                    </p:animMotion>
                                  </p:childTnLst>
                                </p:cTn>
                              </p:par>
                              <p:par>
                                <p:cTn id="55" presetID="1" presetClass="mediacall" presetSubtype="0" fill="hold" nodeType="withEffect">
                                  <p:stCondLst>
                                    <p:cond delay="800"/>
                                  </p:stCondLst>
                                  <p:childTnLst>
                                    <p:cmd type="call" cmd="playFrom(0.0)">
                                      <p:cBhvr>
                                        <p:cTn id="56" dur="3023" fill="hold"/>
                                        <p:tgtEl>
                                          <p:spTgt spid="58"/>
                                        </p:tgtEl>
                                      </p:cBhvr>
                                    </p:cmd>
                                  </p:childTnLst>
                                </p:cTn>
                              </p:par>
                              <p:par>
                                <p:cTn id="57" presetID="10" presetClass="entr" presetSubtype="0" fill="hold" nodeType="withEffect">
                                  <p:stCondLst>
                                    <p:cond delay="80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250"/>
                                        <p:tgtEl>
                                          <p:spTgt spid="40"/>
                                        </p:tgtEl>
                                      </p:cBhvr>
                                    </p:animEffect>
                                  </p:childTnLst>
                                </p:cTn>
                              </p:par>
                              <p:par>
                                <p:cTn id="60" presetID="10" presetClass="exit" presetSubtype="0" fill="hold" nodeType="withEffect">
                                  <p:stCondLst>
                                    <p:cond delay="1250"/>
                                  </p:stCondLst>
                                  <p:childTnLst>
                                    <p:animEffect transition="out" filter="fade">
                                      <p:cBhvr>
                                        <p:cTn id="61" dur="100"/>
                                        <p:tgtEl>
                                          <p:spTgt spid="40"/>
                                        </p:tgtEl>
                                      </p:cBhvr>
                                    </p:animEffect>
                                    <p:set>
                                      <p:cBhvr>
                                        <p:cTn id="62" dur="1" fill="hold">
                                          <p:stCondLst>
                                            <p:cond delay="99"/>
                                          </p:stCondLst>
                                        </p:cTn>
                                        <p:tgtEl>
                                          <p:spTgt spid="40"/>
                                        </p:tgtEl>
                                        <p:attrNameLst>
                                          <p:attrName>style.visibility</p:attrName>
                                        </p:attrNameLst>
                                      </p:cBhvr>
                                      <p:to>
                                        <p:strVal val="hidden"/>
                                      </p:to>
                                    </p:set>
                                  </p:childTnLst>
                                </p:cTn>
                              </p:par>
                              <p:par>
                                <p:cTn id="63" presetID="53" presetClass="entr" presetSubtype="16" fill="hold" nodeType="withEffect">
                                  <p:stCondLst>
                                    <p:cond delay="1300"/>
                                  </p:stCondLst>
                                  <p:childTnLst>
                                    <p:set>
                                      <p:cBhvr>
                                        <p:cTn id="64" dur="1" fill="hold">
                                          <p:stCondLst>
                                            <p:cond delay="0"/>
                                          </p:stCondLst>
                                        </p:cTn>
                                        <p:tgtEl>
                                          <p:spTgt spid="41"/>
                                        </p:tgtEl>
                                        <p:attrNameLst>
                                          <p:attrName>style.visibility</p:attrName>
                                        </p:attrNameLst>
                                      </p:cBhvr>
                                      <p:to>
                                        <p:strVal val="visible"/>
                                      </p:to>
                                    </p:set>
                                    <p:anim calcmode="lin" valueType="num">
                                      <p:cBhvr>
                                        <p:cTn id="65" dur="250" fill="hold"/>
                                        <p:tgtEl>
                                          <p:spTgt spid="41"/>
                                        </p:tgtEl>
                                        <p:attrNameLst>
                                          <p:attrName>ppt_w</p:attrName>
                                        </p:attrNameLst>
                                      </p:cBhvr>
                                      <p:tavLst>
                                        <p:tav tm="0">
                                          <p:val>
                                            <p:fltVal val="0"/>
                                          </p:val>
                                        </p:tav>
                                        <p:tav tm="100000">
                                          <p:val>
                                            <p:strVal val="#ppt_w"/>
                                          </p:val>
                                        </p:tav>
                                      </p:tavLst>
                                    </p:anim>
                                    <p:anim calcmode="lin" valueType="num">
                                      <p:cBhvr>
                                        <p:cTn id="66" dur="250" fill="hold"/>
                                        <p:tgtEl>
                                          <p:spTgt spid="41"/>
                                        </p:tgtEl>
                                        <p:attrNameLst>
                                          <p:attrName>ppt_h</p:attrName>
                                        </p:attrNameLst>
                                      </p:cBhvr>
                                      <p:tavLst>
                                        <p:tav tm="0">
                                          <p:val>
                                            <p:fltVal val="0"/>
                                          </p:val>
                                        </p:tav>
                                        <p:tav tm="100000">
                                          <p:val>
                                            <p:strVal val="#ppt_h"/>
                                          </p:val>
                                        </p:tav>
                                      </p:tavLst>
                                    </p:anim>
                                    <p:animEffect transition="in" filter="fade">
                                      <p:cBhvr>
                                        <p:cTn id="67" dur="250"/>
                                        <p:tgtEl>
                                          <p:spTgt spid="41"/>
                                        </p:tgtEl>
                                      </p:cBhvr>
                                    </p:animEffect>
                                  </p:childTnLst>
                                </p:cTn>
                              </p:par>
                              <p:par>
                                <p:cTn id="68" presetID="1" presetClass="mediacall" presetSubtype="0" fill="hold" nodeType="withEffect">
                                  <p:stCondLst>
                                    <p:cond delay="1100"/>
                                  </p:stCondLst>
                                  <p:childTnLst>
                                    <p:cmd type="call" cmd="playFrom(0.0)">
                                      <p:cBhvr>
                                        <p:cTn id="69" dur="2455" fill="hold"/>
                                        <p:tgtEl>
                                          <p:spTgt spid="59"/>
                                        </p:tgtEl>
                                      </p:cBhvr>
                                    </p:cmd>
                                  </p:childTnLst>
                                </p:cTn>
                              </p:par>
                              <p:par>
                                <p:cTn id="70" presetID="6" presetClass="emph" presetSubtype="0" fill="hold" nodeType="withEffect">
                                  <p:stCondLst>
                                    <p:cond delay="1300"/>
                                  </p:stCondLst>
                                  <p:childTnLst>
                                    <p:animScale>
                                      <p:cBhvr>
                                        <p:cTn id="71" dur="250" fill="hold"/>
                                        <p:tgtEl>
                                          <p:spTgt spid="41"/>
                                        </p:tgtEl>
                                      </p:cBhvr>
                                      <p:by x="150000" y="150000"/>
                                    </p:animScale>
                                  </p:childTnLst>
                                </p:cTn>
                              </p:par>
                              <p:par>
                                <p:cTn id="72" presetID="10" presetClass="exit" presetSubtype="0" fill="hold" nodeType="withEffect">
                                  <p:stCondLst>
                                    <p:cond delay="1400"/>
                                  </p:stCondLst>
                                  <p:childTnLst>
                                    <p:animEffect transition="out" filter="fade">
                                      <p:cBhvr>
                                        <p:cTn id="73" dur="500"/>
                                        <p:tgtEl>
                                          <p:spTgt spid="41"/>
                                        </p:tgtEl>
                                      </p:cBhvr>
                                    </p:animEffect>
                                    <p:set>
                                      <p:cBhvr>
                                        <p:cTn id="74" dur="1" fill="hold">
                                          <p:stCondLst>
                                            <p:cond delay="499"/>
                                          </p:stCondLst>
                                        </p:cTn>
                                        <p:tgtEl>
                                          <p:spTgt spid="41"/>
                                        </p:tgtEl>
                                        <p:attrNameLst>
                                          <p:attrName>style.visibility</p:attrName>
                                        </p:attrNameLst>
                                      </p:cBhvr>
                                      <p:to>
                                        <p:strVal val="hidden"/>
                                      </p:to>
                                    </p:set>
                                  </p:childTnLst>
                                </p:cTn>
                              </p:par>
                              <p:par>
                                <p:cTn id="75" presetID="64" presetClass="path" presetSubtype="0" accel="100000" fill="hold" nodeType="withEffect">
                                  <p:stCondLst>
                                    <p:cond delay="2000"/>
                                  </p:stCondLst>
                                  <p:childTnLst>
                                    <p:animMotion origin="layout" path="M -3.05556E-6 -5.3654E-7 L -3.05556E-6 -0.47549 " pathEditMode="relative" rAng="0" ptsTypes="AA">
                                      <p:cBhvr>
                                        <p:cTn id="76" dur="500" fill="hold"/>
                                        <p:tgtEl>
                                          <p:spTgt spid="42"/>
                                        </p:tgtEl>
                                        <p:attrNameLst>
                                          <p:attrName>ppt_x</p:attrName>
                                          <p:attrName>ppt_y</p:attrName>
                                        </p:attrNameLst>
                                      </p:cBhvr>
                                      <p:rCtr x="0" y="-23774"/>
                                    </p:animMotion>
                                  </p:childTnLst>
                                </p:cTn>
                              </p:par>
                              <p:par>
                                <p:cTn id="77" presetID="1" presetClass="mediacall" presetSubtype="0" fill="hold" nodeType="withEffect">
                                  <p:stCondLst>
                                    <p:cond delay="2000"/>
                                  </p:stCondLst>
                                  <p:childTnLst>
                                    <p:cmd type="call" cmd="playFrom(0.0)">
                                      <p:cBhvr>
                                        <p:cTn id="78" dur="3023" fill="hold"/>
                                        <p:tgtEl>
                                          <p:spTgt spid="62"/>
                                        </p:tgtEl>
                                      </p:cBhvr>
                                    </p:cmd>
                                  </p:childTnLst>
                                </p:cTn>
                              </p:par>
                              <p:par>
                                <p:cTn id="79" presetID="10" presetClass="entr" presetSubtype="0" fill="hold" nodeType="withEffect">
                                  <p:stCondLst>
                                    <p:cond delay="200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250"/>
                                        <p:tgtEl>
                                          <p:spTgt spid="42"/>
                                        </p:tgtEl>
                                      </p:cBhvr>
                                    </p:animEffect>
                                  </p:childTnLst>
                                </p:cTn>
                              </p:par>
                              <p:par>
                                <p:cTn id="82" presetID="10" presetClass="exit" presetSubtype="0" fill="hold" nodeType="withEffect">
                                  <p:stCondLst>
                                    <p:cond delay="2450"/>
                                  </p:stCondLst>
                                  <p:childTnLst>
                                    <p:animEffect transition="out" filter="fade">
                                      <p:cBhvr>
                                        <p:cTn id="83" dur="100"/>
                                        <p:tgtEl>
                                          <p:spTgt spid="42"/>
                                        </p:tgtEl>
                                      </p:cBhvr>
                                    </p:animEffect>
                                    <p:set>
                                      <p:cBhvr>
                                        <p:cTn id="84" dur="1" fill="hold">
                                          <p:stCondLst>
                                            <p:cond delay="99"/>
                                          </p:stCondLst>
                                        </p:cTn>
                                        <p:tgtEl>
                                          <p:spTgt spid="42"/>
                                        </p:tgtEl>
                                        <p:attrNameLst>
                                          <p:attrName>style.visibility</p:attrName>
                                        </p:attrNameLst>
                                      </p:cBhvr>
                                      <p:to>
                                        <p:strVal val="hidden"/>
                                      </p:to>
                                    </p:set>
                                  </p:childTnLst>
                                </p:cTn>
                              </p:par>
                              <p:par>
                                <p:cTn id="85" presetID="53" presetClass="entr" presetSubtype="16" fill="hold" nodeType="withEffect">
                                  <p:stCondLst>
                                    <p:cond delay="2500"/>
                                  </p:stCondLst>
                                  <p:childTnLst>
                                    <p:set>
                                      <p:cBhvr>
                                        <p:cTn id="86" dur="1" fill="hold">
                                          <p:stCondLst>
                                            <p:cond delay="0"/>
                                          </p:stCondLst>
                                        </p:cTn>
                                        <p:tgtEl>
                                          <p:spTgt spid="43"/>
                                        </p:tgtEl>
                                        <p:attrNameLst>
                                          <p:attrName>style.visibility</p:attrName>
                                        </p:attrNameLst>
                                      </p:cBhvr>
                                      <p:to>
                                        <p:strVal val="visible"/>
                                      </p:to>
                                    </p:set>
                                    <p:anim calcmode="lin" valueType="num">
                                      <p:cBhvr>
                                        <p:cTn id="87" dur="250" fill="hold"/>
                                        <p:tgtEl>
                                          <p:spTgt spid="43"/>
                                        </p:tgtEl>
                                        <p:attrNameLst>
                                          <p:attrName>ppt_w</p:attrName>
                                        </p:attrNameLst>
                                      </p:cBhvr>
                                      <p:tavLst>
                                        <p:tav tm="0">
                                          <p:val>
                                            <p:fltVal val="0"/>
                                          </p:val>
                                        </p:tav>
                                        <p:tav tm="100000">
                                          <p:val>
                                            <p:strVal val="#ppt_w"/>
                                          </p:val>
                                        </p:tav>
                                      </p:tavLst>
                                    </p:anim>
                                    <p:anim calcmode="lin" valueType="num">
                                      <p:cBhvr>
                                        <p:cTn id="88" dur="250" fill="hold"/>
                                        <p:tgtEl>
                                          <p:spTgt spid="43"/>
                                        </p:tgtEl>
                                        <p:attrNameLst>
                                          <p:attrName>ppt_h</p:attrName>
                                        </p:attrNameLst>
                                      </p:cBhvr>
                                      <p:tavLst>
                                        <p:tav tm="0">
                                          <p:val>
                                            <p:fltVal val="0"/>
                                          </p:val>
                                        </p:tav>
                                        <p:tav tm="100000">
                                          <p:val>
                                            <p:strVal val="#ppt_h"/>
                                          </p:val>
                                        </p:tav>
                                      </p:tavLst>
                                    </p:anim>
                                    <p:animEffect transition="in" filter="fade">
                                      <p:cBhvr>
                                        <p:cTn id="89" dur="250"/>
                                        <p:tgtEl>
                                          <p:spTgt spid="43"/>
                                        </p:tgtEl>
                                      </p:cBhvr>
                                    </p:animEffect>
                                  </p:childTnLst>
                                </p:cTn>
                              </p:par>
                              <p:par>
                                <p:cTn id="90" presetID="1" presetClass="mediacall" presetSubtype="0" fill="hold" nodeType="withEffect">
                                  <p:stCondLst>
                                    <p:cond delay="2300"/>
                                  </p:stCondLst>
                                  <p:childTnLst>
                                    <p:cmd type="call" cmd="playFrom(0.0)">
                                      <p:cBhvr>
                                        <p:cTn id="91" dur="2455" fill="hold"/>
                                        <p:tgtEl>
                                          <p:spTgt spid="63"/>
                                        </p:tgtEl>
                                      </p:cBhvr>
                                    </p:cmd>
                                  </p:childTnLst>
                                </p:cTn>
                              </p:par>
                              <p:par>
                                <p:cTn id="92" presetID="6" presetClass="emph" presetSubtype="0" fill="hold" nodeType="withEffect">
                                  <p:stCondLst>
                                    <p:cond delay="2500"/>
                                  </p:stCondLst>
                                  <p:childTnLst>
                                    <p:animScale>
                                      <p:cBhvr>
                                        <p:cTn id="93" dur="250" fill="hold"/>
                                        <p:tgtEl>
                                          <p:spTgt spid="43"/>
                                        </p:tgtEl>
                                      </p:cBhvr>
                                      <p:by x="150000" y="150000"/>
                                    </p:animScale>
                                  </p:childTnLst>
                                </p:cTn>
                              </p:par>
                              <p:par>
                                <p:cTn id="94" presetID="10" presetClass="exit" presetSubtype="0" fill="hold" nodeType="withEffect">
                                  <p:stCondLst>
                                    <p:cond delay="2600"/>
                                  </p:stCondLst>
                                  <p:childTnLst>
                                    <p:animEffect transition="out" filter="fade">
                                      <p:cBhvr>
                                        <p:cTn id="95" dur="500"/>
                                        <p:tgtEl>
                                          <p:spTgt spid="43"/>
                                        </p:tgtEl>
                                      </p:cBhvr>
                                    </p:animEffect>
                                    <p:set>
                                      <p:cBhvr>
                                        <p:cTn id="96" dur="1" fill="hold">
                                          <p:stCondLst>
                                            <p:cond delay="499"/>
                                          </p:stCondLst>
                                        </p:cTn>
                                        <p:tgtEl>
                                          <p:spTgt spid="43"/>
                                        </p:tgtEl>
                                        <p:attrNameLst>
                                          <p:attrName>style.visibility</p:attrName>
                                        </p:attrNameLst>
                                      </p:cBhvr>
                                      <p:to>
                                        <p:strVal val="hidden"/>
                                      </p:to>
                                    </p:set>
                                  </p:childTnLst>
                                </p:cTn>
                              </p:par>
                              <p:par>
                                <p:cTn id="97" presetID="64" presetClass="path" presetSubtype="0" accel="100000" fill="hold" nodeType="withEffect">
                                  <p:stCondLst>
                                    <p:cond delay="1500"/>
                                  </p:stCondLst>
                                  <p:childTnLst>
                                    <p:animMotion origin="layout" path="M 3.61111E-6 -5.3654E-7 L 3.61111E-6 -0.54487 " pathEditMode="relative" rAng="0" ptsTypes="AA">
                                      <p:cBhvr>
                                        <p:cTn id="98" dur="500" fill="hold"/>
                                        <p:tgtEl>
                                          <p:spTgt spid="44"/>
                                        </p:tgtEl>
                                        <p:attrNameLst>
                                          <p:attrName>ppt_x</p:attrName>
                                          <p:attrName>ppt_y</p:attrName>
                                        </p:attrNameLst>
                                      </p:cBhvr>
                                      <p:rCtr x="0" y="-27243"/>
                                    </p:animMotion>
                                  </p:childTnLst>
                                </p:cTn>
                              </p:par>
                              <p:par>
                                <p:cTn id="99" presetID="1" presetClass="mediacall" presetSubtype="0" fill="hold" nodeType="withEffect">
                                  <p:stCondLst>
                                    <p:cond delay="1500"/>
                                  </p:stCondLst>
                                  <p:childTnLst>
                                    <p:cmd type="call" cmd="playFrom(0.0)">
                                      <p:cBhvr>
                                        <p:cTn id="100" dur="3023" fill="hold"/>
                                        <p:tgtEl>
                                          <p:spTgt spid="54"/>
                                        </p:tgtEl>
                                      </p:cBhvr>
                                    </p:cmd>
                                  </p:childTnLst>
                                </p:cTn>
                              </p:par>
                              <p:par>
                                <p:cTn id="101" presetID="10" presetClass="entr" presetSubtype="0" fill="hold" nodeType="withEffect">
                                  <p:stCondLst>
                                    <p:cond delay="1500"/>
                                  </p:stCondLst>
                                  <p:childTnLst>
                                    <p:set>
                                      <p:cBhvr>
                                        <p:cTn id="102" dur="1" fill="hold">
                                          <p:stCondLst>
                                            <p:cond delay="0"/>
                                          </p:stCondLst>
                                        </p:cTn>
                                        <p:tgtEl>
                                          <p:spTgt spid="44"/>
                                        </p:tgtEl>
                                        <p:attrNameLst>
                                          <p:attrName>style.visibility</p:attrName>
                                        </p:attrNameLst>
                                      </p:cBhvr>
                                      <p:to>
                                        <p:strVal val="visible"/>
                                      </p:to>
                                    </p:set>
                                    <p:animEffect transition="in" filter="fade">
                                      <p:cBhvr>
                                        <p:cTn id="103" dur="250"/>
                                        <p:tgtEl>
                                          <p:spTgt spid="44"/>
                                        </p:tgtEl>
                                      </p:cBhvr>
                                    </p:animEffect>
                                  </p:childTnLst>
                                </p:cTn>
                              </p:par>
                              <p:par>
                                <p:cTn id="104" presetID="10" presetClass="exit" presetSubtype="0" fill="hold" nodeType="withEffect">
                                  <p:stCondLst>
                                    <p:cond delay="1950"/>
                                  </p:stCondLst>
                                  <p:childTnLst>
                                    <p:animEffect transition="out" filter="fade">
                                      <p:cBhvr>
                                        <p:cTn id="105" dur="100"/>
                                        <p:tgtEl>
                                          <p:spTgt spid="44"/>
                                        </p:tgtEl>
                                      </p:cBhvr>
                                    </p:animEffect>
                                    <p:set>
                                      <p:cBhvr>
                                        <p:cTn id="106" dur="1" fill="hold">
                                          <p:stCondLst>
                                            <p:cond delay="99"/>
                                          </p:stCondLst>
                                        </p:cTn>
                                        <p:tgtEl>
                                          <p:spTgt spid="44"/>
                                        </p:tgtEl>
                                        <p:attrNameLst>
                                          <p:attrName>style.visibility</p:attrName>
                                        </p:attrNameLst>
                                      </p:cBhvr>
                                      <p:to>
                                        <p:strVal val="hidden"/>
                                      </p:to>
                                    </p:set>
                                  </p:childTnLst>
                                </p:cTn>
                              </p:par>
                              <p:par>
                                <p:cTn id="107" presetID="53" presetClass="entr" presetSubtype="16" fill="hold" nodeType="withEffect">
                                  <p:stCondLst>
                                    <p:cond delay="2000"/>
                                  </p:stCondLst>
                                  <p:childTnLst>
                                    <p:set>
                                      <p:cBhvr>
                                        <p:cTn id="108" dur="1" fill="hold">
                                          <p:stCondLst>
                                            <p:cond delay="0"/>
                                          </p:stCondLst>
                                        </p:cTn>
                                        <p:tgtEl>
                                          <p:spTgt spid="45"/>
                                        </p:tgtEl>
                                        <p:attrNameLst>
                                          <p:attrName>style.visibility</p:attrName>
                                        </p:attrNameLst>
                                      </p:cBhvr>
                                      <p:to>
                                        <p:strVal val="visible"/>
                                      </p:to>
                                    </p:set>
                                    <p:anim calcmode="lin" valueType="num">
                                      <p:cBhvr>
                                        <p:cTn id="109" dur="250" fill="hold"/>
                                        <p:tgtEl>
                                          <p:spTgt spid="45"/>
                                        </p:tgtEl>
                                        <p:attrNameLst>
                                          <p:attrName>ppt_w</p:attrName>
                                        </p:attrNameLst>
                                      </p:cBhvr>
                                      <p:tavLst>
                                        <p:tav tm="0">
                                          <p:val>
                                            <p:fltVal val="0"/>
                                          </p:val>
                                        </p:tav>
                                        <p:tav tm="100000">
                                          <p:val>
                                            <p:strVal val="#ppt_w"/>
                                          </p:val>
                                        </p:tav>
                                      </p:tavLst>
                                    </p:anim>
                                    <p:anim calcmode="lin" valueType="num">
                                      <p:cBhvr>
                                        <p:cTn id="110" dur="250" fill="hold"/>
                                        <p:tgtEl>
                                          <p:spTgt spid="45"/>
                                        </p:tgtEl>
                                        <p:attrNameLst>
                                          <p:attrName>ppt_h</p:attrName>
                                        </p:attrNameLst>
                                      </p:cBhvr>
                                      <p:tavLst>
                                        <p:tav tm="0">
                                          <p:val>
                                            <p:fltVal val="0"/>
                                          </p:val>
                                        </p:tav>
                                        <p:tav tm="100000">
                                          <p:val>
                                            <p:strVal val="#ppt_h"/>
                                          </p:val>
                                        </p:tav>
                                      </p:tavLst>
                                    </p:anim>
                                    <p:animEffect transition="in" filter="fade">
                                      <p:cBhvr>
                                        <p:cTn id="111" dur="250"/>
                                        <p:tgtEl>
                                          <p:spTgt spid="45"/>
                                        </p:tgtEl>
                                      </p:cBhvr>
                                    </p:animEffect>
                                  </p:childTnLst>
                                </p:cTn>
                              </p:par>
                              <p:par>
                                <p:cTn id="112" presetID="1" presetClass="mediacall" presetSubtype="0" fill="hold" nodeType="withEffect">
                                  <p:stCondLst>
                                    <p:cond delay="1800"/>
                                  </p:stCondLst>
                                  <p:childTnLst>
                                    <p:cmd type="call" cmd="playFrom(0.0)">
                                      <p:cBhvr>
                                        <p:cTn id="113" dur="2455" fill="hold"/>
                                        <p:tgtEl>
                                          <p:spTgt spid="55"/>
                                        </p:tgtEl>
                                      </p:cBhvr>
                                    </p:cmd>
                                  </p:childTnLst>
                                </p:cTn>
                              </p:par>
                              <p:par>
                                <p:cTn id="114" presetID="6" presetClass="emph" presetSubtype="0" fill="hold" nodeType="withEffect">
                                  <p:stCondLst>
                                    <p:cond delay="2000"/>
                                  </p:stCondLst>
                                  <p:childTnLst>
                                    <p:animScale>
                                      <p:cBhvr>
                                        <p:cTn id="115" dur="250" fill="hold"/>
                                        <p:tgtEl>
                                          <p:spTgt spid="45"/>
                                        </p:tgtEl>
                                      </p:cBhvr>
                                      <p:by x="150000" y="150000"/>
                                    </p:animScale>
                                  </p:childTnLst>
                                </p:cTn>
                              </p:par>
                              <p:par>
                                <p:cTn id="116" presetID="10" presetClass="exit" presetSubtype="0" fill="hold" nodeType="withEffect">
                                  <p:stCondLst>
                                    <p:cond delay="2250"/>
                                  </p:stCondLst>
                                  <p:childTnLst>
                                    <p:animEffect transition="out" filter="fade">
                                      <p:cBhvr>
                                        <p:cTn id="117" dur="250"/>
                                        <p:tgtEl>
                                          <p:spTgt spid="45"/>
                                        </p:tgtEl>
                                      </p:cBhvr>
                                    </p:animEffect>
                                    <p:set>
                                      <p:cBhvr>
                                        <p:cTn id="118" dur="1" fill="hold">
                                          <p:stCondLst>
                                            <p:cond delay="249"/>
                                          </p:stCondLst>
                                        </p:cTn>
                                        <p:tgtEl>
                                          <p:spTgt spid="45"/>
                                        </p:tgtEl>
                                        <p:attrNameLst>
                                          <p:attrName>style.visibility</p:attrName>
                                        </p:attrNameLst>
                                      </p:cBhvr>
                                      <p:to>
                                        <p:strVal val="hidden"/>
                                      </p:to>
                                    </p:set>
                                  </p:childTnLst>
                                </p:cTn>
                              </p:par>
                              <p:par>
                                <p:cTn id="119" presetID="64" presetClass="path" presetSubtype="0" accel="100000" fill="hold" nodeType="withEffect">
                                  <p:stCondLst>
                                    <p:cond delay="1800"/>
                                  </p:stCondLst>
                                  <p:childTnLst>
                                    <p:animMotion origin="layout" path="M 2.5E-6 -5.3654E-7 L 2.5E-6 -0.55527 " pathEditMode="relative" rAng="0" ptsTypes="AA">
                                      <p:cBhvr>
                                        <p:cTn id="120" dur="500" fill="hold"/>
                                        <p:tgtEl>
                                          <p:spTgt spid="46"/>
                                        </p:tgtEl>
                                        <p:attrNameLst>
                                          <p:attrName>ppt_x</p:attrName>
                                          <p:attrName>ppt_y</p:attrName>
                                        </p:attrNameLst>
                                      </p:cBhvr>
                                      <p:rCtr x="0" y="-27775"/>
                                    </p:animMotion>
                                  </p:childTnLst>
                                </p:cTn>
                              </p:par>
                              <p:par>
                                <p:cTn id="121" presetID="1" presetClass="mediacall" presetSubtype="0" fill="hold" nodeType="withEffect">
                                  <p:stCondLst>
                                    <p:cond delay="1800"/>
                                  </p:stCondLst>
                                  <p:childTnLst>
                                    <p:cmd type="call" cmd="playFrom(0.0)">
                                      <p:cBhvr>
                                        <p:cTn id="122" dur="3023" fill="hold"/>
                                        <p:tgtEl>
                                          <p:spTgt spid="66"/>
                                        </p:tgtEl>
                                      </p:cBhvr>
                                    </p:cmd>
                                  </p:childTnLst>
                                </p:cTn>
                              </p:par>
                              <p:par>
                                <p:cTn id="123" presetID="10" presetClass="entr" presetSubtype="0" fill="hold" nodeType="withEffect">
                                  <p:stCondLst>
                                    <p:cond delay="1800"/>
                                  </p:stCondLst>
                                  <p:childTnLst>
                                    <p:set>
                                      <p:cBhvr>
                                        <p:cTn id="124" dur="1" fill="hold">
                                          <p:stCondLst>
                                            <p:cond delay="0"/>
                                          </p:stCondLst>
                                        </p:cTn>
                                        <p:tgtEl>
                                          <p:spTgt spid="46"/>
                                        </p:tgtEl>
                                        <p:attrNameLst>
                                          <p:attrName>style.visibility</p:attrName>
                                        </p:attrNameLst>
                                      </p:cBhvr>
                                      <p:to>
                                        <p:strVal val="visible"/>
                                      </p:to>
                                    </p:set>
                                    <p:animEffect transition="in" filter="fade">
                                      <p:cBhvr>
                                        <p:cTn id="125" dur="250"/>
                                        <p:tgtEl>
                                          <p:spTgt spid="46"/>
                                        </p:tgtEl>
                                      </p:cBhvr>
                                    </p:animEffect>
                                  </p:childTnLst>
                                </p:cTn>
                              </p:par>
                              <p:par>
                                <p:cTn id="126" presetID="10" presetClass="exit" presetSubtype="0" fill="hold" nodeType="withEffect">
                                  <p:stCondLst>
                                    <p:cond delay="2250"/>
                                  </p:stCondLst>
                                  <p:childTnLst>
                                    <p:animEffect transition="out" filter="fade">
                                      <p:cBhvr>
                                        <p:cTn id="127" dur="100"/>
                                        <p:tgtEl>
                                          <p:spTgt spid="46"/>
                                        </p:tgtEl>
                                      </p:cBhvr>
                                    </p:animEffect>
                                    <p:set>
                                      <p:cBhvr>
                                        <p:cTn id="128" dur="1" fill="hold">
                                          <p:stCondLst>
                                            <p:cond delay="99"/>
                                          </p:stCondLst>
                                        </p:cTn>
                                        <p:tgtEl>
                                          <p:spTgt spid="46"/>
                                        </p:tgtEl>
                                        <p:attrNameLst>
                                          <p:attrName>style.visibility</p:attrName>
                                        </p:attrNameLst>
                                      </p:cBhvr>
                                      <p:to>
                                        <p:strVal val="hidden"/>
                                      </p:to>
                                    </p:set>
                                  </p:childTnLst>
                                </p:cTn>
                              </p:par>
                              <p:par>
                                <p:cTn id="129" presetID="53" presetClass="entr" presetSubtype="16" fill="hold" nodeType="withEffect">
                                  <p:stCondLst>
                                    <p:cond delay="2300"/>
                                  </p:stCondLst>
                                  <p:childTnLst>
                                    <p:set>
                                      <p:cBhvr>
                                        <p:cTn id="130" dur="1" fill="hold">
                                          <p:stCondLst>
                                            <p:cond delay="0"/>
                                          </p:stCondLst>
                                        </p:cTn>
                                        <p:tgtEl>
                                          <p:spTgt spid="47"/>
                                        </p:tgtEl>
                                        <p:attrNameLst>
                                          <p:attrName>style.visibility</p:attrName>
                                        </p:attrNameLst>
                                      </p:cBhvr>
                                      <p:to>
                                        <p:strVal val="visible"/>
                                      </p:to>
                                    </p:set>
                                    <p:anim calcmode="lin" valueType="num">
                                      <p:cBhvr>
                                        <p:cTn id="131" dur="250" fill="hold"/>
                                        <p:tgtEl>
                                          <p:spTgt spid="47"/>
                                        </p:tgtEl>
                                        <p:attrNameLst>
                                          <p:attrName>ppt_w</p:attrName>
                                        </p:attrNameLst>
                                      </p:cBhvr>
                                      <p:tavLst>
                                        <p:tav tm="0">
                                          <p:val>
                                            <p:fltVal val="0"/>
                                          </p:val>
                                        </p:tav>
                                        <p:tav tm="100000">
                                          <p:val>
                                            <p:strVal val="#ppt_w"/>
                                          </p:val>
                                        </p:tav>
                                      </p:tavLst>
                                    </p:anim>
                                    <p:anim calcmode="lin" valueType="num">
                                      <p:cBhvr>
                                        <p:cTn id="132" dur="250" fill="hold"/>
                                        <p:tgtEl>
                                          <p:spTgt spid="47"/>
                                        </p:tgtEl>
                                        <p:attrNameLst>
                                          <p:attrName>ppt_h</p:attrName>
                                        </p:attrNameLst>
                                      </p:cBhvr>
                                      <p:tavLst>
                                        <p:tav tm="0">
                                          <p:val>
                                            <p:fltVal val="0"/>
                                          </p:val>
                                        </p:tav>
                                        <p:tav tm="100000">
                                          <p:val>
                                            <p:strVal val="#ppt_h"/>
                                          </p:val>
                                        </p:tav>
                                      </p:tavLst>
                                    </p:anim>
                                    <p:animEffect transition="in" filter="fade">
                                      <p:cBhvr>
                                        <p:cTn id="133" dur="250"/>
                                        <p:tgtEl>
                                          <p:spTgt spid="47"/>
                                        </p:tgtEl>
                                      </p:cBhvr>
                                    </p:animEffect>
                                  </p:childTnLst>
                                </p:cTn>
                              </p:par>
                              <p:par>
                                <p:cTn id="134" presetID="1" presetClass="mediacall" presetSubtype="0" fill="hold" nodeType="withEffect">
                                  <p:stCondLst>
                                    <p:cond delay="2100"/>
                                  </p:stCondLst>
                                  <p:childTnLst>
                                    <p:cmd type="call" cmd="playFrom(0.0)">
                                      <p:cBhvr>
                                        <p:cTn id="135" dur="2455" fill="hold"/>
                                        <p:tgtEl>
                                          <p:spTgt spid="67"/>
                                        </p:tgtEl>
                                      </p:cBhvr>
                                    </p:cmd>
                                  </p:childTnLst>
                                </p:cTn>
                              </p:par>
                              <p:par>
                                <p:cTn id="136" presetID="6" presetClass="emph" presetSubtype="0" fill="hold" nodeType="withEffect">
                                  <p:stCondLst>
                                    <p:cond delay="2300"/>
                                  </p:stCondLst>
                                  <p:childTnLst>
                                    <p:animScale>
                                      <p:cBhvr>
                                        <p:cTn id="137" dur="250" fill="hold"/>
                                        <p:tgtEl>
                                          <p:spTgt spid="47"/>
                                        </p:tgtEl>
                                      </p:cBhvr>
                                      <p:by x="150000" y="150000"/>
                                    </p:animScale>
                                  </p:childTnLst>
                                </p:cTn>
                              </p:par>
                              <p:par>
                                <p:cTn id="138" presetID="10" presetClass="exit" presetSubtype="0" fill="hold" nodeType="withEffect">
                                  <p:stCondLst>
                                    <p:cond delay="2500"/>
                                  </p:stCondLst>
                                  <p:childTnLst>
                                    <p:animEffect transition="out" filter="fade">
                                      <p:cBhvr>
                                        <p:cTn id="139" dur="500"/>
                                        <p:tgtEl>
                                          <p:spTgt spid="47"/>
                                        </p:tgtEl>
                                      </p:cBhvr>
                                    </p:animEffect>
                                    <p:set>
                                      <p:cBhvr>
                                        <p:cTn id="140" dur="1" fill="hold">
                                          <p:stCondLst>
                                            <p:cond delay="499"/>
                                          </p:stCondLst>
                                        </p:cTn>
                                        <p:tgtEl>
                                          <p:spTgt spid="47"/>
                                        </p:tgtEl>
                                        <p:attrNameLst>
                                          <p:attrName>style.visibility</p:attrName>
                                        </p:attrNameLst>
                                      </p:cBhvr>
                                      <p:to>
                                        <p:strVal val="hidden"/>
                                      </p:to>
                                    </p:set>
                                  </p:childTnLst>
                                </p:cTn>
                              </p:par>
                              <p:par>
                                <p:cTn id="141" presetID="64" presetClass="path" presetSubtype="0" accel="100000" fill="hold" nodeType="withEffect">
                                  <p:stCondLst>
                                    <p:cond delay="300"/>
                                  </p:stCondLst>
                                  <p:childTnLst>
                                    <p:animMotion origin="layout" path="M 1.38889E-6 -5.3654E-7 L 1.38889E-6 -0.88575 " pathEditMode="relative" rAng="0" ptsTypes="AA">
                                      <p:cBhvr>
                                        <p:cTn id="142" dur="500" fill="hold"/>
                                        <p:tgtEl>
                                          <p:spTgt spid="48"/>
                                        </p:tgtEl>
                                        <p:attrNameLst>
                                          <p:attrName>ppt_x</p:attrName>
                                          <p:attrName>ppt_y</p:attrName>
                                        </p:attrNameLst>
                                      </p:cBhvr>
                                      <p:rCtr x="0" y="-44288"/>
                                    </p:animMotion>
                                  </p:childTnLst>
                                </p:cTn>
                              </p:par>
                              <p:par>
                                <p:cTn id="143" presetID="1" presetClass="mediacall" presetSubtype="0" fill="hold" nodeType="withEffect">
                                  <p:stCondLst>
                                    <p:cond delay="300"/>
                                  </p:stCondLst>
                                  <p:childTnLst>
                                    <p:cmd type="call" cmd="playFrom(0.0)">
                                      <p:cBhvr>
                                        <p:cTn id="144" dur="3023" fill="hold"/>
                                        <p:tgtEl>
                                          <p:spTgt spid="56"/>
                                        </p:tgtEl>
                                      </p:cBhvr>
                                    </p:cmd>
                                  </p:childTnLst>
                                </p:cTn>
                              </p:par>
                              <p:par>
                                <p:cTn id="145" presetID="10" presetClass="entr" presetSubtype="0" fill="hold" nodeType="withEffect">
                                  <p:stCondLst>
                                    <p:cond delay="300"/>
                                  </p:stCondLst>
                                  <p:childTnLst>
                                    <p:set>
                                      <p:cBhvr>
                                        <p:cTn id="146" dur="1" fill="hold">
                                          <p:stCondLst>
                                            <p:cond delay="0"/>
                                          </p:stCondLst>
                                        </p:cTn>
                                        <p:tgtEl>
                                          <p:spTgt spid="48"/>
                                        </p:tgtEl>
                                        <p:attrNameLst>
                                          <p:attrName>style.visibility</p:attrName>
                                        </p:attrNameLst>
                                      </p:cBhvr>
                                      <p:to>
                                        <p:strVal val="visible"/>
                                      </p:to>
                                    </p:set>
                                    <p:animEffect transition="in" filter="fade">
                                      <p:cBhvr>
                                        <p:cTn id="147" dur="250"/>
                                        <p:tgtEl>
                                          <p:spTgt spid="48"/>
                                        </p:tgtEl>
                                      </p:cBhvr>
                                    </p:animEffect>
                                  </p:childTnLst>
                                </p:cTn>
                              </p:par>
                              <p:par>
                                <p:cTn id="148" presetID="10" presetClass="exit" presetSubtype="0" fill="hold" nodeType="withEffect">
                                  <p:stCondLst>
                                    <p:cond delay="750"/>
                                  </p:stCondLst>
                                  <p:childTnLst>
                                    <p:animEffect transition="out" filter="fade">
                                      <p:cBhvr>
                                        <p:cTn id="149" dur="100"/>
                                        <p:tgtEl>
                                          <p:spTgt spid="48"/>
                                        </p:tgtEl>
                                      </p:cBhvr>
                                    </p:animEffect>
                                    <p:set>
                                      <p:cBhvr>
                                        <p:cTn id="150" dur="1" fill="hold">
                                          <p:stCondLst>
                                            <p:cond delay="99"/>
                                          </p:stCondLst>
                                        </p:cTn>
                                        <p:tgtEl>
                                          <p:spTgt spid="48"/>
                                        </p:tgtEl>
                                        <p:attrNameLst>
                                          <p:attrName>style.visibility</p:attrName>
                                        </p:attrNameLst>
                                      </p:cBhvr>
                                      <p:to>
                                        <p:strVal val="hidden"/>
                                      </p:to>
                                    </p:set>
                                  </p:childTnLst>
                                </p:cTn>
                              </p:par>
                              <p:par>
                                <p:cTn id="151" presetID="53" presetClass="entr" presetSubtype="16" fill="hold" nodeType="withEffect">
                                  <p:stCondLst>
                                    <p:cond delay="800"/>
                                  </p:stCondLst>
                                  <p:childTnLst>
                                    <p:set>
                                      <p:cBhvr>
                                        <p:cTn id="152" dur="1" fill="hold">
                                          <p:stCondLst>
                                            <p:cond delay="0"/>
                                          </p:stCondLst>
                                        </p:cTn>
                                        <p:tgtEl>
                                          <p:spTgt spid="49"/>
                                        </p:tgtEl>
                                        <p:attrNameLst>
                                          <p:attrName>style.visibility</p:attrName>
                                        </p:attrNameLst>
                                      </p:cBhvr>
                                      <p:to>
                                        <p:strVal val="visible"/>
                                      </p:to>
                                    </p:set>
                                    <p:anim calcmode="lin" valueType="num">
                                      <p:cBhvr>
                                        <p:cTn id="153" dur="250" fill="hold"/>
                                        <p:tgtEl>
                                          <p:spTgt spid="49"/>
                                        </p:tgtEl>
                                        <p:attrNameLst>
                                          <p:attrName>ppt_w</p:attrName>
                                        </p:attrNameLst>
                                      </p:cBhvr>
                                      <p:tavLst>
                                        <p:tav tm="0">
                                          <p:val>
                                            <p:fltVal val="0"/>
                                          </p:val>
                                        </p:tav>
                                        <p:tav tm="100000">
                                          <p:val>
                                            <p:strVal val="#ppt_w"/>
                                          </p:val>
                                        </p:tav>
                                      </p:tavLst>
                                    </p:anim>
                                    <p:anim calcmode="lin" valueType="num">
                                      <p:cBhvr>
                                        <p:cTn id="154" dur="250" fill="hold"/>
                                        <p:tgtEl>
                                          <p:spTgt spid="49"/>
                                        </p:tgtEl>
                                        <p:attrNameLst>
                                          <p:attrName>ppt_h</p:attrName>
                                        </p:attrNameLst>
                                      </p:cBhvr>
                                      <p:tavLst>
                                        <p:tav tm="0">
                                          <p:val>
                                            <p:fltVal val="0"/>
                                          </p:val>
                                        </p:tav>
                                        <p:tav tm="100000">
                                          <p:val>
                                            <p:strVal val="#ppt_h"/>
                                          </p:val>
                                        </p:tav>
                                      </p:tavLst>
                                    </p:anim>
                                    <p:animEffect transition="in" filter="fade">
                                      <p:cBhvr>
                                        <p:cTn id="155" dur="250"/>
                                        <p:tgtEl>
                                          <p:spTgt spid="49"/>
                                        </p:tgtEl>
                                      </p:cBhvr>
                                    </p:animEffect>
                                  </p:childTnLst>
                                </p:cTn>
                              </p:par>
                              <p:par>
                                <p:cTn id="156" presetID="1" presetClass="mediacall" presetSubtype="0" fill="hold" nodeType="withEffect">
                                  <p:stCondLst>
                                    <p:cond delay="600"/>
                                  </p:stCondLst>
                                  <p:childTnLst>
                                    <p:cmd type="call" cmd="playFrom(0.0)">
                                      <p:cBhvr>
                                        <p:cTn id="157" dur="2455" fill="hold"/>
                                        <p:tgtEl>
                                          <p:spTgt spid="57"/>
                                        </p:tgtEl>
                                      </p:cBhvr>
                                    </p:cmd>
                                  </p:childTnLst>
                                </p:cTn>
                              </p:par>
                              <p:par>
                                <p:cTn id="158" presetID="6" presetClass="emph" presetSubtype="0" fill="hold" nodeType="withEffect">
                                  <p:stCondLst>
                                    <p:cond delay="800"/>
                                  </p:stCondLst>
                                  <p:childTnLst>
                                    <p:animScale>
                                      <p:cBhvr>
                                        <p:cTn id="159" dur="250" fill="hold"/>
                                        <p:tgtEl>
                                          <p:spTgt spid="49"/>
                                        </p:tgtEl>
                                      </p:cBhvr>
                                      <p:by x="150000" y="150000"/>
                                    </p:animScale>
                                  </p:childTnLst>
                                </p:cTn>
                              </p:par>
                              <p:par>
                                <p:cTn id="160" presetID="10" presetClass="exit" presetSubtype="0" fill="hold" nodeType="withEffect">
                                  <p:stCondLst>
                                    <p:cond delay="1000"/>
                                  </p:stCondLst>
                                  <p:childTnLst>
                                    <p:animEffect transition="out" filter="fade">
                                      <p:cBhvr>
                                        <p:cTn id="161" dur="500"/>
                                        <p:tgtEl>
                                          <p:spTgt spid="49"/>
                                        </p:tgtEl>
                                      </p:cBhvr>
                                    </p:animEffect>
                                    <p:set>
                                      <p:cBhvr>
                                        <p:cTn id="162" dur="1" fill="hold">
                                          <p:stCondLst>
                                            <p:cond delay="499"/>
                                          </p:stCondLst>
                                        </p:cTn>
                                        <p:tgtEl>
                                          <p:spTgt spid="49"/>
                                        </p:tgtEl>
                                        <p:attrNameLst>
                                          <p:attrName>style.visibility</p:attrName>
                                        </p:attrNameLst>
                                      </p:cBhvr>
                                      <p:to>
                                        <p:strVal val="hidden"/>
                                      </p:to>
                                    </p:set>
                                  </p:childTnLst>
                                </p:cTn>
                              </p:par>
                              <p:par>
                                <p:cTn id="163" presetID="64" presetClass="path" presetSubtype="0" accel="100000" fill="hold" nodeType="withEffect">
                                  <p:stCondLst>
                                    <p:cond delay="1700"/>
                                  </p:stCondLst>
                                  <p:childTnLst>
                                    <p:animMotion origin="layout" path="M -2.5E-6 -5.3654E-7 L -2.5E-6 -0.69033 " pathEditMode="relative" rAng="0" ptsTypes="AA">
                                      <p:cBhvr>
                                        <p:cTn id="164" dur="500" fill="hold"/>
                                        <p:tgtEl>
                                          <p:spTgt spid="50"/>
                                        </p:tgtEl>
                                        <p:attrNameLst>
                                          <p:attrName>ppt_x</p:attrName>
                                          <p:attrName>ppt_y</p:attrName>
                                        </p:attrNameLst>
                                      </p:cBhvr>
                                      <p:rCtr x="0" y="-34528"/>
                                    </p:animMotion>
                                  </p:childTnLst>
                                </p:cTn>
                              </p:par>
                              <p:par>
                                <p:cTn id="165" presetID="1" presetClass="mediacall" presetSubtype="0" fill="hold" nodeType="withEffect">
                                  <p:stCondLst>
                                    <p:cond delay="1700"/>
                                  </p:stCondLst>
                                  <p:childTnLst>
                                    <p:cmd type="call" cmd="playFrom(0.0)">
                                      <p:cBhvr>
                                        <p:cTn id="166" dur="3023" fill="hold"/>
                                        <p:tgtEl>
                                          <p:spTgt spid="60"/>
                                        </p:tgtEl>
                                      </p:cBhvr>
                                    </p:cmd>
                                  </p:childTnLst>
                                </p:cTn>
                              </p:par>
                              <p:par>
                                <p:cTn id="167" presetID="10" presetClass="entr" presetSubtype="0" fill="hold" nodeType="withEffect">
                                  <p:stCondLst>
                                    <p:cond delay="1700"/>
                                  </p:stCondLst>
                                  <p:childTnLst>
                                    <p:set>
                                      <p:cBhvr>
                                        <p:cTn id="168" dur="1" fill="hold">
                                          <p:stCondLst>
                                            <p:cond delay="0"/>
                                          </p:stCondLst>
                                        </p:cTn>
                                        <p:tgtEl>
                                          <p:spTgt spid="50"/>
                                        </p:tgtEl>
                                        <p:attrNameLst>
                                          <p:attrName>style.visibility</p:attrName>
                                        </p:attrNameLst>
                                      </p:cBhvr>
                                      <p:to>
                                        <p:strVal val="visible"/>
                                      </p:to>
                                    </p:set>
                                    <p:animEffect transition="in" filter="fade">
                                      <p:cBhvr>
                                        <p:cTn id="169" dur="250"/>
                                        <p:tgtEl>
                                          <p:spTgt spid="50"/>
                                        </p:tgtEl>
                                      </p:cBhvr>
                                    </p:animEffect>
                                  </p:childTnLst>
                                </p:cTn>
                              </p:par>
                              <p:par>
                                <p:cTn id="170" presetID="10" presetClass="exit" presetSubtype="0" fill="hold" nodeType="withEffect">
                                  <p:stCondLst>
                                    <p:cond delay="2150"/>
                                  </p:stCondLst>
                                  <p:childTnLst>
                                    <p:animEffect transition="out" filter="fade">
                                      <p:cBhvr>
                                        <p:cTn id="171" dur="100"/>
                                        <p:tgtEl>
                                          <p:spTgt spid="50"/>
                                        </p:tgtEl>
                                      </p:cBhvr>
                                    </p:animEffect>
                                    <p:set>
                                      <p:cBhvr>
                                        <p:cTn id="172" dur="1" fill="hold">
                                          <p:stCondLst>
                                            <p:cond delay="99"/>
                                          </p:stCondLst>
                                        </p:cTn>
                                        <p:tgtEl>
                                          <p:spTgt spid="50"/>
                                        </p:tgtEl>
                                        <p:attrNameLst>
                                          <p:attrName>style.visibility</p:attrName>
                                        </p:attrNameLst>
                                      </p:cBhvr>
                                      <p:to>
                                        <p:strVal val="hidden"/>
                                      </p:to>
                                    </p:set>
                                  </p:childTnLst>
                                </p:cTn>
                              </p:par>
                              <p:par>
                                <p:cTn id="173" presetID="53" presetClass="entr" presetSubtype="16" fill="hold" nodeType="withEffect">
                                  <p:stCondLst>
                                    <p:cond delay="2200"/>
                                  </p:stCondLst>
                                  <p:childTnLst>
                                    <p:set>
                                      <p:cBhvr>
                                        <p:cTn id="174" dur="1" fill="hold">
                                          <p:stCondLst>
                                            <p:cond delay="0"/>
                                          </p:stCondLst>
                                        </p:cTn>
                                        <p:tgtEl>
                                          <p:spTgt spid="51"/>
                                        </p:tgtEl>
                                        <p:attrNameLst>
                                          <p:attrName>style.visibility</p:attrName>
                                        </p:attrNameLst>
                                      </p:cBhvr>
                                      <p:to>
                                        <p:strVal val="visible"/>
                                      </p:to>
                                    </p:set>
                                    <p:anim calcmode="lin" valueType="num">
                                      <p:cBhvr>
                                        <p:cTn id="175" dur="250" fill="hold"/>
                                        <p:tgtEl>
                                          <p:spTgt spid="51"/>
                                        </p:tgtEl>
                                        <p:attrNameLst>
                                          <p:attrName>ppt_w</p:attrName>
                                        </p:attrNameLst>
                                      </p:cBhvr>
                                      <p:tavLst>
                                        <p:tav tm="0">
                                          <p:val>
                                            <p:fltVal val="0"/>
                                          </p:val>
                                        </p:tav>
                                        <p:tav tm="100000">
                                          <p:val>
                                            <p:strVal val="#ppt_w"/>
                                          </p:val>
                                        </p:tav>
                                      </p:tavLst>
                                    </p:anim>
                                    <p:anim calcmode="lin" valueType="num">
                                      <p:cBhvr>
                                        <p:cTn id="176" dur="250" fill="hold"/>
                                        <p:tgtEl>
                                          <p:spTgt spid="51"/>
                                        </p:tgtEl>
                                        <p:attrNameLst>
                                          <p:attrName>ppt_h</p:attrName>
                                        </p:attrNameLst>
                                      </p:cBhvr>
                                      <p:tavLst>
                                        <p:tav tm="0">
                                          <p:val>
                                            <p:fltVal val="0"/>
                                          </p:val>
                                        </p:tav>
                                        <p:tav tm="100000">
                                          <p:val>
                                            <p:strVal val="#ppt_h"/>
                                          </p:val>
                                        </p:tav>
                                      </p:tavLst>
                                    </p:anim>
                                    <p:animEffect transition="in" filter="fade">
                                      <p:cBhvr>
                                        <p:cTn id="177" dur="250"/>
                                        <p:tgtEl>
                                          <p:spTgt spid="51"/>
                                        </p:tgtEl>
                                      </p:cBhvr>
                                    </p:animEffect>
                                  </p:childTnLst>
                                </p:cTn>
                              </p:par>
                              <p:par>
                                <p:cTn id="178" presetID="1" presetClass="mediacall" presetSubtype="0" fill="hold" nodeType="withEffect">
                                  <p:stCondLst>
                                    <p:cond delay="2000"/>
                                  </p:stCondLst>
                                  <p:childTnLst>
                                    <p:cmd type="call" cmd="playFrom(0.0)">
                                      <p:cBhvr>
                                        <p:cTn id="179" dur="2455" fill="hold"/>
                                        <p:tgtEl>
                                          <p:spTgt spid="61"/>
                                        </p:tgtEl>
                                      </p:cBhvr>
                                    </p:cmd>
                                  </p:childTnLst>
                                </p:cTn>
                              </p:par>
                              <p:par>
                                <p:cTn id="180" presetID="6" presetClass="emph" presetSubtype="0" fill="hold" nodeType="withEffect">
                                  <p:stCondLst>
                                    <p:cond delay="2200"/>
                                  </p:stCondLst>
                                  <p:childTnLst>
                                    <p:animScale>
                                      <p:cBhvr>
                                        <p:cTn id="181" dur="250" fill="hold"/>
                                        <p:tgtEl>
                                          <p:spTgt spid="51"/>
                                        </p:tgtEl>
                                      </p:cBhvr>
                                      <p:by x="150000" y="150000"/>
                                    </p:animScale>
                                  </p:childTnLst>
                                </p:cTn>
                              </p:par>
                              <p:par>
                                <p:cTn id="182" presetID="10" presetClass="exit" presetSubtype="0" fill="hold" nodeType="withEffect">
                                  <p:stCondLst>
                                    <p:cond delay="2400"/>
                                  </p:stCondLst>
                                  <p:childTnLst>
                                    <p:animEffect transition="out" filter="fade">
                                      <p:cBhvr>
                                        <p:cTn id="183" dur="500"/>
                                        <p:tgtEl>
                                          <p:spTgt spid="51"/>
                                        </p:tgtEl>
                                      </p:cBhvr>
                                    </p:animEffect>
                                    <p:set>
                                      <p:cBhvr>
                                        <p:cTn id="184"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85" fill="hold" display="0">
                  <p:stCondLst>
                    <p:cond delay="indefinite"/>
                  </p:stCondLst>
                  <p:endCondLst>
                    <p:cond evt="onStopAudio" delay="0">
                      <p:tgtEl>
                        <p:sldTgt/>
                      </p:tgtEl>
                    </p:cond>
                  </p:endCondLst>
                </p:cTn>
                <p:tgtEl>
                  <p:spTgt spid="52"/>
                </p:tgtEl>
              </p:cMediaNode>
            </p:audio>
            <p:audio>
              <p:cMediaNode vol="80000">
                <p:cTn id="186" fill="hold" display="0">
                  <p:stCondLst>
                    <p:cond delay="indefinite"/>
                  </p:stCondLst>
                  <p:endCondLst>
                    <p:cond evt="onStopAudio" delay="0">
                      <p:tgtEl>
                        <p:sldTgt/>
                      </p:tgtEl>
                    </p:cond>
                  </p:endCondLst>
                </p:cTn>
                <p:tgtEl>
                  <p:spTgt spid="53"/>
                </p:tgtEl>
              </p:cMediaNode>
            </p:audio>
            <p:audio>
              <p:cMediaNode vol="80000">
                <p:cTn id="187" fill="hold" display="0">
                  <p:stCondLst>
                    <p:cond delay="indefinite"/>
                  </p:stCondLst>
                  <p:endCondLst>
                    <p:cond evt="onStopAudio" delay="0">
                      <p:tgtEl>
                        <p:sldTgt/>
                      </p:tgtEl>
                    </p:cond>
                  </p:endCondLst>
                </p:cTn>
                <p:tgtEl>
                  <p:spTgt spid="54"/>
                </p:tgtEl>
              </p:cMediaNode>
            </p:audio>
            <p:audio>
              <p:cMediaNode vol="80000">
                <p:cTn id="188" fill="hold" display="0">
                  <p:stCondLst>
                    <p:cond delay="indefinite"/>
                  </p:stCondLst>
                  <p:endCondLst>
                    <p:cond evt="onStopAudio" delay="0">
                      <p:tgtEl>
                        <p:sldTgt/>
                      </p:tgtEl>
                    </p:cond>
                  </p:endCondLst>
                </p:cTn>
                <p:tgtEl>
                  <p:spTgt spid="55"/>
                </p:tgtEl>
              </p:cMediaNode>
            </p:audio>
            <p:audio>
              <p:cMediaNode vol="80000">
                <p:cTn id="189" fill="hold" display="0">
                  <p:stCondLst>
                    <p:cond delay="indefinite"/>
                  </p:stCondLst>
                  <p:endCondLst>
                    <p:cond evt="onStopAudio" delay="0">
                      <p:tgtEl>
                        <p:sldTgt/>
                      </p:tgtEl>
                    </p:cond>
                  </p:endCondLst>
                </p:cTn>
                <p:tgtEl>
                  <p:spTgt spid="56"/>
                </p:tgtEl>
              </p:cMediaNode>
            </p:audio>
            <p:audio>
              <p:cMediaNode vol="80000">
                <p:cTn id="190" fill="hold" display="0">
                  <p:stCondLst>
                    <p:cond delay="indefinite"/>
                  </p:stCondLst>
                  <p:endCondLst>
                    <p:cond evt="onStopAudio" delay="0">
                      <p:tgtEl>
                        <p:sldTgt/>
                      </p:tgtEl>
                    </p:cond>
                  </p:endCondLst>
                </p:cTn>
                <p:tgtEl>
                  <p:spTgt spid="57"/>
                </p:tgtEl>
              </p:cMediaNode>
            </p:audio>
            <p:audio>
              <p:cMediaNode vol="80000">
                <p:cTn id="191" fill="hold" display="0">
                  <p:stCondLst>
                    <p:cond delay="indefinite"/>
                  </p:stCondLst>
                  <p:endCondLst>
                    <p:cond evt="onStopAudio" delay="0">
                      <p:tgtEl>
                        <p:sldTgt/>
                      </p:tgtEl>
                    </p:cond>
                  </p:endCondLst>
                </p:cTn>
                <p:tgtEl>
                  <p:spTgt spid="58"/>
                </p:tgtEl>
              </p:cMediaNode>
            </p:audio>
            <p:audio>
              <p:cMediaNode vol="80000">
                <p:cTn id="192" fill="hold" display="0">
                  <p:stCondLst>
                    <p:cond delay="indefinite"/>
                  </p:stCondLst>
                  <p:endCondLst>
                    <p:cond evt="onStopAudio" delay="0">
                      <p:tgtEl>
                        <p:sldTgt/>
                      </p:tgtEl>
                    </p:cond>
                  </p:endCondLst>
                </p:cTn>
                <p:tgtEl>
                  <p:spTgt spid="59"/>
                </p:tgtEl>
              </p:cMediaNode>
            </p:audio>
            <p:audio>
              <p:cMediaNode vol="80000">
                <p:cTn id="193" fill="hold" display="0">
                  <p:stCondLst>
                    <p:cond delay="indefinite"/>
                  </p:stCondLst>
                  <p:endCondLst>
                    <p:cond evt="onStopAudio" delay="0">
                      <p:tgtEl>
                        <p:sldTgt/>
                      </p:tgtEl>
                    </p:cond>
                  </p:endCondLst>
                </p:cTn>
                <p:tgtEl>
                  <p:spTgt spid="60"/>
                </p:tgtEl>
              </p:cMediaNode>
            </p:audio>
            <p:audio>
              <p:cMediaNode vol="80000">
                <p:cTn id="194" fill="hold" display="0">
                  <p:stCondLst>
                    <p:cond delay="indefinite"/>
                  </p:stCondLst>
                  <p:endCondLst>
                    <p:cond evt="onStopAudio" delay="0">
                      <p:tgtEl>
                        <p:sldTgt/>
                      </p:tgtEl>
                    </p:cond>
                  </p:endCondLst>
                </p:cTn>
                <p:tgtEl>
                  <p:spTgt spid="61"/>
                </p:tgtEl>
              </p:cMediaNode>
            </p:audio>
            <p:audio>
              <p:cMediaNode vol="80000">
                <p:cTn id="195" fill="hold" display="0">
                  <p:stCondLst>
                    <p:cond delay="indefinite"/>
                  </p:stCondLst>
                  <p:endCondLst>
                    <p:cond evt="onStopAudio" delay="0">
                      <p:tgtEl>
                        <p:sldTgt/>
                      </p:tgtEl>
                    </p:cond>
                  </p:endCondLst>
                </p:cTn>
                <p:tgtEl>
                  <p:spTgt spid="62"/>
                </p:tgtEl>
              </p:cMediaNode>
            </p:audio>
            <p:audio>
              <p:cMediaNode vol="80000">
                <p:cTn id="196" fill="hold" display="0">
                  <p:stCondLst>
                    <p:cond delay="indefinite"/>
                  </p:stCondLst>
                  <p:endCondLst>
                    <p:cond evt="onStopAudio" delay="0">
                      <p:tgtEl>
                        <p:sldTgt/>
                      </p:tgtEl>
                    </p:cond>
                  </p:endCondLst>
                </p:cTn>
                <p:tgtEl>
                  <p:spTgt spid="63"/>
                </p:tgtEl>
              </p:cMediaNode>
            </p:audio>
            <p:audio>
              <p:cMediaNode vol="80000">
                <p:cTn id="197" fill="hold" display="0">
                  <p:stCondLst>
                    <p:cond delay="indefinite"/>
                  </p:stCondLst>
                  <p:endCondLst>
                    <p:cond evt="onStopAudio" delay="0">
                      <p:tgtEl>
                        <p:sldTgt/>
                      </p:tgtEl>
                    </p:cond>
                  </p:endCondLst>
                </p:cTn>
                <p:tgtEl>
                  <p:spTgt spid="64"/>
                </p:tgtEl>
              </p:cMediaNode>
            </p:audio>
            <p:audio>
              <p:cMediaNode vol="80000">
                <p:cTn id="198" fill="hold" display="0">
                  <p:stCondLst>
                    <p:cond delay="indefinite"/>
                  </p:stCondLst>
                  <p:endCondLst>
                    <p:cond evt="onStopAudio" delay="0">
                      <p:tgtEl>
                        <p:sldTgt/>
                      </p:tgtEl>
                    </p:cond>
                  </p:endCondLst>
                </p:cTn>
                <p:tgtEl>
                  <p:spTgt spid="65"/>
                </p:tgtEl>
              </p:cMediaNode>
            </p:audio>
            <p:audio>
              <p:cMediaNode vol="80000">
                <p:cTn id="199" fill="hold" display="0">
                  <p:stCondLst>
                    <p:cond delay="indefinite"/>
                  </p:stCondLst>
                  <p:endCondLst>
                    <p:cond evt="onStopAudio" delay="0">
                      <p:tgtEl>
                        <p:sldTgt/>
                      </p:tgtEl>
                    </p:cond>
                  </p:endCondLst>
                </p:cTn>
                <p:tgtEl>
                  <p:spTgt spid="66"/>
                </p:tgtEl>
              </p:cMediaNode>
            </p:audio>
            <p:audio>
              <p:cMediaNode vol="80000">
                <p:cTn id="200" fill="hold" display="0">
                  <p:stCondLst>
                    <p:cond delay="indefinite"/>
                  </p:stCondLst>
                  <p:endCondLst>
                    <p:cond evt="onStopAudio" delay="0">
                      <p:tgtEl>
                        <p:sldTgt/>
                      </p:tgtEl>
                    </p:cond>
                  </p:endCondLst>
                </p:cTn>
                <p:tgtEl>
                  <p:spTgt spid="67"/>
                </p:tgtEl>
              </p:cMediaNode>
            </p:audio>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0D20-67D2-4E87-B25C-7DCBAC62BD80}"/>
              </a:ext>
            </a:extLst>
          </p:cNvPr>
          <p:cNvSpPr>
            <a:spLocks noGrp="1"/>
          </p:cNvSpPr>
          <p:nvPr>
            <p:ph type="title"/>
          </p:nvPr>
        </p:nvSpPr>
        <p:spPr/>
        <p:txBody>
          <a:bodyPr/>
          <a:lstStyle/>
          <a:p>
            <a:pPr algn="ctr"/>
            <a:r>
              <a:rPr lang="en-US" dirty="0"/>
              <a:t>NATURAL LANGUAGE PROCESSING</a:t>
            </a:r>
          </a:p>
        </p:txBody>
      </p:sp>
    </p:spTree>
    <p:extLst>
      <p:ext uri="{BB962C8B-B14F-4D97-AF65-F5344CB8AC3E}">
        <p14:creationId xmlns:p14="http://schemas.microsoft.com/office/powerpoint/2010/main" val="376402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ACD5-1231-4912-A177-CF006C693941}"/>
              </a:ext>
            </a:extLst>
          </p:cNvPr>
          <p:cNvSpPr>
            <a:spLocks noGrp="1"/>
          </p:cNvSpPr>
          <p:nvPr>
            <p:ph type="title"/>
          </p:nvPr>
        </p:nvSpPr>
        <p:spPr/>
        <p:txBody>
          <a:bodyPr>
            <a:normAutofit/>
          </a:bodyPr>
          <a:lstStyle/>
          <a:p>
            <a:r>
              <a:rPr lang="en-US" sz="4000" dirty="0">
                <a:latin typeface="Nyala" panose="02000504070300020003" pitchFamily="2" charset="0"/>
              </a:rPr>
              <a:t>NATURAL LANGUAGE PROCESSING</a:t>
            </a:r>
          </a:p>
        </p:txBody>
      </p:sp>
      <p:sp>
        <p:nvSpPr>
          <p:cNvPr id="3" name="TextBox 2">
            <a:extLst>
              <a:ext uri="{FF2B5EF4-FFF2-40B4-BE49-F238E27FC236}">
                <a16:creationId xmlns:a16="http://schemas.microsoft.com/office/drawing/2014/main" id="{AD71EFAE-6B21-49A7-9B9A-DDCECE884644}"/>
              </a:ext>
            </a:extLst>
          </p:cNvPr>
          <p:cNvSpPr txBox="1"/>
          <p:nvPr/>
        </p:nvSpPr>
        <p:spPr>
          <a:xfrm>
            <a:off x="1522811" y="1778416"/>
            <a:ext cx="9721838" cy="6057043"/>
          </a:xfrm>
          <a:prstGeom prst="rect">
            <a:avLst/>
          </a:prstGeom>
          <a:noFill/>
        </p:spPr>
        <p:txBody>
          <a:bodyPr wrap="square" rtlCol="0">
            <a:spAutoFit/>
          </a:bodyPr>
          <a:lstStyle/>
          <a:p>
            <a:pPr marL="342900" indent="-342900">
              <a:lnSpc>
                <a:spcPct val="150000"/>
              </a:lnSpc>
              <a:buFont typeface="Arial" panose="020B0604020202020204" pitchFamily="34" charset="0"/>
              <a:buChar char="•"/>
              <a:defRPr/>
            </a:pPr>
            <a:r>
              <a:rPr lang="en-US" sz="2400" dirty="0">
                <a:solidFill>
                  <a:prstClr val="white"/>
                </a:solidFill>
                <a:latin typeface="Nyala" panose="02000504070300020003" pitchFamily="2" charset="0"/>
              </a:rPr>
              <a:t>Data cleaning, creating text column</a:t>
            </a:r>
          </a:p>
          <a:p>
            <a:pPr marL="342900" indent="-342900">
              <a:lnSpc>
                <a:spcPct val="150000"/>
              </a:lnSpc>
              <a:buFont typeface="Arial" panose="020B0604020202020204" pitchFamily="34" charset="0"/>
              <a:buChar char="•"/>
              <a:defRPr/>
            </a:pPr>
            <a:r>
              <a:rPr lang="en-US" sz="2400" dirty="0">
                <a:solidFill>
                  <a:prstClr val="white"/>
                </a:solidFill>
                <a:latin typeface="Nyala" panose="02000504070300020003" pitchFamily="2" charset="0"/>
              </a:rPr>
              <a:t>Feature engineering: New dataset created with related features</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400" dirty="0">
                <a:solidFill>
                  <a:prstClr val="white"/>
                </a:solidFill>
                <a:latin typeface="Nyala" panose="02000504070300020003" pitchFamily="2" charset="0"/>
              </a:rPr>
              <a:t>Different data exploration techniques used:</a:t>
            </a:r>
          </a:p>
          <a:p>
            <a:pPr marL="800100" lvl="1" indent="-342900">
              <a:buFont typeface="Arial" panose="020B0604020202020204" pitchFamily="34" charset="0"/>
              <a:buChar char="•"/>
              <a:defRPr/>
            </a:pPr>
            <a:r>
              <a:rPr lang="en-US" sz="2000" dirty="0" err="1">
                <a:solidFill>
                  <a:prstClr val="white"/>
                </a:solidFill>
                <a:latin typeface="Nyala" panose="02000504070300020003" pitchFamily="2" charset="0"/>
              </a:rPr>
              <a:t>WordCloud</a:t>
            </a:r>
            <a:endParaRPr lang="en-US" sz="2000" dirty="0">
              <a:solidFill>
                <a:prstClr val="white"/>
              </a:solidFill>
              <a:latin typeface="Nyala" panose="02000504070300020003" pitchFamily="2" charset="0"/>
            </a:endParaRPr>
          </a:p>
          <a:p>
            <a:pPr marL="800100" lvl="1" indent="-342900">
              <a:lnSpc>
                <a:spcPct val="150000"/>
              </a:lnSpc>
              <a:buFont typeface="Arial" panose="020B0604020202020204" pitchFamily="34" charset="0"/>
              <a:buChar char="•"/>
              <a:defRPr/>
            </a:pPr>
            <a:r>
              <a:rPr lang="en-US" sz="2000" dirty="0">
                <a:solidFill>
                  <a:prstClr val="white"/>
                </a:solidFill>
                <a:latin typeface="Nyala" panose="02000504070300020003" pitchFamily="2" charset="0"/>
              </a:rPr>
              <a:t>Unigram, Bigram, Trigram Analysis</a:t>
            </a:r>
          </a:p>
          <a:p>
            <a:pPr marL="342900" indent="-342900">
              <a:lnSpc>
                <a:spcPct val="150000"/>
              </a:lnSpc>
              <a:buFont typeface="Arial" panose="020B0604020202020204" pitchFamily="34" charset="0"/>
              <a:buChar char="•"/>
              <a:defRPr/>
            </a:pPr>
            <a:r>
              <a:rPr lang="en-US" sz="2400" dirty="0">
                <a:solidFill>
                  <a:prstClr val="white"/>
                </a:solidFill>
                <a:latin typeface="Nyala" panose="02000504070300020003" pitchFamily="2" charset="0"/>
              </a:rPr>
              <a:t>Modeling: Different models used (LRM, Random forest, Gradient Boosting)</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400" dirty="0">
                <a:solidFill>
                  <a:prstClr val="white"/>
                </a:solidFill>
                <a:latin typeface="Nyala" panose="02000504070300020003" pitchFamily="2" charset="0"/>
              </a:rPr>
              <a:t>Different feature generation methods used:</a:t>
            </a:r>
          </a:p>
          <a:p>
            <a:pPr marL="914400" lvl="1" indent="-457200">
              <a:buFont typeface="Arial" panose="020B0604020202020204" pitchFamily="34" charset="0"/>
              <a:buChar char="•"/>
              <a:defRPr/>
            </a:pPr>
            <a:r>
              <a:rPr lang="en-US" sz="2000" dirty="0" err="1">
                <a:solidFill>
                  <a:prstClr val="white"/>
                </a:solidFill>
                <a:latin typeface="Nyala" panose="02000504070300020003" pitchFamily="2" charset="0"/>
              </a:rPr>
              <a:t>BoW</a:t>
            </a:r>
            <a:endParaRPr lang="en-US" sz="2000" dirty="0">
              <a:solidFill>
                <a:prstClr val="white"/>
              </a:solidFill>
              <a:latin typeface="Nyala" panose="02000504070300020003" pitchFamily="2" charset="0"/>
            </a:endParaRPr>
          </a:p>
          <a:p>
            <a:pPr marL="914400" lvl="1" indent="-457200">
              <a:buFont typeface="Arial" panose="020B0604020202020204" pitchFamily="34" charset="0"/>
              <a:buChar char="•"/>
              <a:defRPr/>
            </a:pPr>
            <a:r>
              <a:rPr lang="en-US" sz="2000" dirty="0">
                <a:solidFill>
                  <a:prstClr val="white"/>
                </a:solidFill>
                <a:latin typeface="Nyala" panose="02000504070300020003" pitchFamily="2" charset="0"/>
              </a:rPr>
              <a:t>N-grams </a:t>
            </a:r>
          </a:p>
          <a:p>
            <a:pPr marL="914400" lvl="1" indent="-457200">
              <a:buFont typeface="Arial" panose="020B0604020202020204" pitchFamily="34" charset="0"/>
              <a:buChar char="•"/>
              <a:defRPr/>
            </a:pPr>
            <a:r>
              <a:rPr lang="en-US" sz="2000" dirty="0">
                <a:solidFill>
                  <a:prstClr val="white"/>
                </a:solidFill>
                <a:latin typeface="Nyala" panose="02000504070300020003" pitchFamily="2" charset="0"/>
              </a:rPr>
              <a:t>TF-IDF </a:t>
            </a:r>
          </a:p>
          <a:p>
            <a:pPr marL="914400" lvl="1" indent="-457200">
              <a:buFont typeface="Arial" panose="020B0604020202020204" pitchFamily="34" charset="0"/>
              <a:buChar char="•"/>
              <a:defRPr/>
            </a:pPr>
            <a:r>
              <a:rPr lang="en-US" sz="2000" dirty="0">
                <a:solidFill>
                  <a:prstClr val="white"/>
                </a:solidFill>
                <a:latin typeface="Nyala" panose="02000504070300020003" pitchFamily="2" charset="0"/>
              </a:rPr>
              <a:t>Word2vec</a:t>
            </a:r>
          </a:p>
          <a:p>
            <a:pPr marL="914400" lvl="1" indent="-457200">
              <a:buFont typeface="Arial" panose="020B0604020202020204" pitchFamily="34" charset="0"/>
              <a:buChar char="•"/>
              <a:defRPr/>
            </a:pPr>
            <a:r>
              <a:rPr lang="en-US" sz="2000" dirty="0" err="1">
                <a:solidFill>
                  <a:prstClr val="white"/>
                </a:solidFill>
                <a:latin typeface="Nyala" panose="02000504070300020003" pitchFamily="2" charset="0"/>
              </a:rPr>
              <a:t>CountVectorizer</a:t>
            </a:r>
            <a:endParaRPr lang="en-US" sz="2000" dirty="0">
              <a:solidFill>
                <a:prstClr val="white"/>
              </a:solidFill>
              <a:latin typeface="Nyala" panose="02000504070300020003" pitchFamily="2" charset="0"/>
            </a:endParaRPr>
          </a:p>
          <a:p>
            <a:pPr marL="457200" indent="-457200">
              <a:lnSpc>
                <a:spcPct val="150000"/>
              </a:lnSpc>
              <a:buFont typeface="Arial" panose="020B0604020202020204" pitchFamily="34" charset="0"/>
              <a:buChar char="•"/>
              <a:defRPr/>
            </a:pPr>
            <a:endParaRPr lang="en-US" sz="2400" dirty="0">
              <a:solidFill>
                <a:prstClr val="white"/>
              </a:solidFill>
              <a:latin typeface="Nyala" panose="02000504070300020003" pitchFamily="2" charset="0"/>
            </a:endParaRPr>
          </a:p>
          <a:p>
            <a:pPr marL="457200" marR="0" lvl="0" indent="-4572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endParaRPr lang="en-US" sz="2400" dirty="0">
              <a:solidFill>
                <a:prstClr val="white"/>
              </a:solidFill>
              <a:latin typeface="Nyala" panose="02000504070300020003" pitchFamily="2" charset="0"/>
            </a:endParaRPr>
          </a:p>
        </p:txBody>
      </p:sp>
      <p:sp>
        <p:nvSpPr>
          <p:cNvPr id="7" name="TextBox 6">
            <a:extLst>
              <a:ext uri="{FF2B5EF4-FFF2-40B4-BE49-F238E27FC236}">
                <a16:creationId xmlns:a16="http://schemas.microsoft.com/office/drawing/2014/main" id="{CD8DDD9F-36C3-4C22-8898-C8C5B0EFEB85}"/>
              </a:ext>
            </a:extLst>
          </p:cNvPr>
          <p:cNvSpPr txBox="1"/>
          <p:nvPr/>
        </p:nvSpPr>
        <p:spPr>
          <a:xfrm>
            <a:off x="1522811" y="1373960"/>
            <a:ext cx="3739853" cy="5355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3200" dirty="0">
                <a:solidFill>
                  <a:prstClr val="white"/>
                </a:solidFill>
                <a:latin typeface="Nyala" panose="02000504070300020003" pitchFamily="2" charset="0"/>
              </a:rPr>
              <a:t>Process Summary</a:t>
            </a:r>
            <a:endPar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endParaRPr>
          </a:p>
        </p:txBody>
      </p:sp>
    </p:spTree>
    <p:extLst>
      <p:ext uri="{BB962C8B-B14F-4D97-AF65-F5344CB8AC3E}">
        <p14:creationId xmlns:p14="http://schemas.microsoft.com/office/powerpoint/2010/main" val="4260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ACD5-1231-4912-A177-CF006C693941}"/>
              </a:ext>
            </a:extLst>
          </p:cNvPr>
          <p:cNvSpPr>
            <a:spLocks noGrp="1"/>
          </p:cNvSpPr>
          <p:nvPr>
            <p:ph type="title"/>
          </p:nvPr>
        </p:nvSpPr>
        <p:spPr/>
        <p:txBody>
          <a:bodyPr>
            <a:normAutofit/>
          </a:bodyPr>
          <a:lstStyle/>
          <a:p>
            <a:r>
              <a:rPr lang="en-US" sz="4000" dirty="0">
                <a:latin typeface="Nyala" panose="02000504070300020003" pitchFamily="2" charset="0"/>
              </a:rPr>
              <a:t>NATURAL LANGUAGE PROCESSING</a:t>
            </a:r>
          </a:p>
        </p:txBody>
      </p:sp>
      <p:sp>
        <p:nvSpPr>
          <p:cNvPr id="3" name="TextBox 2">
            <a:extLst>
              <a:ext uri="{FF2B5EF4-FFF2-40B4-BE49-F238E27FC236}">
                <a16:creationId xmlns:a16="http://schemas.microsoft.com/office/drawing/2014/main" id="{AD71EFAE-6B21-49A7-9B9A-DDCECE884644}"/>
              </a:ext>
            </a:extLst>
          </p:cNvPr>
          <p:cNvSpPr txBox="1"/>
          <p:nvPr/>
        </p:nvSpPr>
        <p:spPr>
          <a:xfrm>
            <a:off x="1522811" y="1634247"/>
            <a:ext cx="8959795" cy="5355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3200" dirty="0">
                <a:solidFill>
                  <a:prstClr val="white"/>
                </a:solidFill>
                <a:latin typeface="Nyala" panose="02000504070300020003" pitchFamily="2" charset="0"/>
              </a:rPr>
              <a:t>Final Dataset for NLP</a:t>
            </a:r>
            <a:endPar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endParaRPr>
          </a:p>
        </p:txBody>
      </p:sp>
      <p:pic>
        <p:nvPicPr>
          <p:cNvPr id="4" name="Picture 3">
            <a:extLst>
              <a:ext uri="{FF2B5EF4-FFF2-40B4-BE49-F238E27FC236}">
                <a16:creationId xmlns:a16="http://schemas.microsoft.com/office/drawing/2014/main" id="{A1F89426-DF1E-4F5D-A362-309CB180A097}"/>
              </a:ext>
            </a:extLst>
          </p:cNvPr>
          <p:cNvPicPr>
            <a:picLocks noChangeAspect="1"/>
          </p:cNvPicPr>
          <p:nvPr/>
        </p:nvPicPr>
        <p:blipFill>
          <a:blip r:embed="rId3"/>
          <a:stretch>
            <a:fillRect/>
          </a:stretch>
        </p:blipFill>
        <p:spPr>
          <a:xfrm>
            <a:off x="2201383" y="3217188"/>
            <a:ext cx="6358853" cy="2308028"/>
          </a:xfrm>
          <a:prstGeom prst="rect">
            <a:avLst/>
          </a:prstGeom>
          <a:noFill/>
          <a:ln w="38100">
            <a:solidFill>
              <a:srgbClr val="E35F5F"/>
            </a:solidFill>
            <a:miter lim="800000"/>
          </a:ln>
        </p:spPr>
      </p:pic>
      <p:grpSp>
        <p:nvGrpSpPr>
          <p:cNvPr id="5" name="Group 4">
            <a:extLst>
              <a:ext uri="{FF2B5EF4-FFF2-40B4-BE49-F238E27FC236}">
                <a16:creationId xmlns:a16="http://schemas.microsoft.com/office/drawing/2014/main" id="{A9EFDE8E-B9DC-4AA8-9CD7-6C4F371CB7F8}"/>
              </a:ext>
            </a:extLst>
          </p:cNvPr>
          <p:cNvGrpSpPr/>
          <p:nvPr/>
        </p:nvGrpSpPr>
        <p:grpSpPr>
          <a:xfrm>
            <a:off x="8021657" y="2055863"/>
            <a:ext cx="3153973" cy="1166181"/>
            <a:chOff x="8021657" y="2055863"/>
            <a:chExt cx="3153973" cy="1166181"/>
          </a:xfrm>
        </p:grpSpPr>
        <p:pic>
          <p:nvPicPr>
            <p:cNvPr id="14" name="Graphic 13" descr="Arrow: Slight curve">
              <a:extLst>
                <a:ext uri="{FF2B5EF4-FFF2-40B4-BE49-F238E27FC236}">
                  <a16:creationId xmlns:a16="http://schemas.microsoft.com/office/drawing/2014/main" id="{17940CD8-0E8C-42A8-A84A-D1BE62840B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6962624">
              <a:off x="8021657" y="2307644"/>
              <a:ext cx="914400" cy="914400"/>
            </a:xfrm>
            <a:prstGeom prst="rect">
              <a:avLst/>
            </a:prstGeom>
          </p:spPr>
        </p:pic>
        <p:sp>
          <p:nvSpPr>
            <p:cNvPr id="17" name="TextBox 16">
              <a:extLst>
                <a:ext uri="{FF2B5EF4-FFF2-40B4-BE49-F238E27FC236}">
                  <a16:creationId xmlns:a16="http://schemas.microsoft.com/office/drawing/2014/main" id="{FFD46BAA-5EE9-47C8-A842-E2D8FC8F5AF1}"/>
                </a:ext>
              </a:extLst>
            </p:cNvPr>
            <p:cNvSpPr txBox="1"/>
            <p:nvPr/>
          </p:nvSpPr>
          <p:spPr>
            <a:xfrm>
              <a:off x="8717758" y="2055863"/>
              <a:ext cx="2457872" cy="424732"/>
            </a:xfrm>
            <a:prstGeom prst="rect">
              <a:avLst/>
            </a:prstGeom>
            <a:noFill/>
          </p:spPr>
          <p:txBody>
            <a:bodyPr wrap="square" rtlCol="0">
              <a:spAutoFit/>
            </a:bodyPr>
            <a:lstStyle/>
            <a:p>
              <a:pPr>
                <a:lnSpc>
                  <a:spcPct val="90000"/>
                </a:lnSpc>
              </a:pPr>
              <a:r>
                <a:rPr lang="en-US" sz="2400" dirty="0">
                  <a:latin typeface="Nyala" panose="02000504070300020003" pitchFamily="2" charset="0"/>
                </a:rPr>
                <a:t>Job Description</a:t>
              </a:r>
            </a:p>
          </p:txBody>
        </p:sp>
      </p:grpSp>
      <p:grpSp>
        <p:nvGrpSpPr>
          <p:cNvPr id="6" name="Group 5">
            <a:extLst>
              <a:ext uri="{FF2B5EF4-FFF2-40B4-BE49-F238E27FC236}">
                <a16:creationId xmlns:a16="http://schemas.microsoft.com/office/drawing/2014/main" id="{C422D3B1-13DA-4D48-83CE-A54469066ADB}"/>
              </a:ext>
            </a:extLst>
          </p:cNvPr>
          <p:cNvGrpSpPr/>
          <p:nvPr/>
        </p:nvGrpSpPr>
        <p:grpSpPr>
          <a:xfrm>
            <a:off x="8633170" y="2793341"/>
            <a:ext cx="3341658" cy="914400"/>
            <a:chOff x="8633170" y="2793341"/>
            <a:chExt cx="3341658" cy="914400"/>
          </a:xfrm>
        </p:grpSpPr>
        <p:pic>
          <p:nvPicPr>
            <p:cNvPr id="16" name="Graphic 15" descr="Arrow: Straight">
              <a:extLst>
                <a:ext uri="{FF2B5EF4-FFF2-40B4-BE49-F238E27FC236}">
                  <a16:creationId xmlns:a16="http://schemas.microsoft.com/office/drawing/2014/main" id="{EDC427EF-4176-40CE-92A1-1ADCB3DBF4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33170" y="2793341"/>
              <a:ext cx="914400" cy="914400"/>
            </a:xfrm>
            <a:prstGeom prst="rect">
              <a:avLst/>
            </a:prstGeom>
          </p:spPr>
        </p:pic>
        <p:sp>
          <p:nvSpPr>
            <p:cNvPr id="19" name="TextBox 18">
              <a:extLst>
                <a:ext uri="{FF2B5EF4-FFF2-40B4-BE49-F238E27FC236}">
                  <a16:creationId xmlns:a16="http://schemas.microsoft.com/office/drawing/2014/main" id="{87944DC9-D1F0-4B15-A12A-9770BD274344}"/>
                </a:ext>
              </a:extLst>
            </p:cNvPr>
            <p:cNvSpPr txBox="1"/>
            <p:nvPr/>
          </p:nvSpPr>
          <p:spPr>
            <a:xfrm>
              <a:off x="9516956" y="3031841"/>
              <a:ext cx="2457872" cy="424732"/>
            </a:xfrm>
            <a:prstGeom prst="rect">
              <a:avLst/>
            </a:prstGeom>
            <a:noFill/>
          </p:spPr>
          <p:txBody>
            <a:bodyPr wrap="square" rtlCol="0">
              <a:spAutoFit/>
            </a:bodyPr>
            <a:lstStyle/>
            <a:p>
              <a:pPr>
                <a:lnSpc>
                  <a:spcPct val="90000"/>
                </a:lnSpc>
              </a:pPr>
              <a:r>
                <a:rPr lang="en-US" sz="2400" dirty="0">
                  <a:latin typeface="Nyala" panose="02000504070300020003" pitchFamily="2" charset="0"/>
                </a:rPr>
                <a:t>Requirements</a:t>
              </a:r>
            </a:p>
          </p:txBody>
        </p:sp>
      </p:grpSp>
      <p:grpSp>
        <p:nvGrpSpPr>
          <p:cNvPr id="7" name="Group 6">
            <a:extLst>
              <a:ext uri="{FF2B5EF4-FFF2-40B4-BE49-F238E27FC236}">
                <a16:creationId xmlns:a16="http://schemas.microsoft.com/office/drawing/2014/main" id="{4131FA88-065B-41CE-8352-3B24BAF5A464}"/>
              </a:ext>
            </a:extLst>
          </p:cNvPr>
          <p:cNvGrpSpPr/>
          <p:nvPr/>
        </p:nvGrpSpPr>
        <p:grpSpPr>
          <a:xfrm>
            <a:off x="8444614" y="3485232"/>
            <a:ext cx="2774939" cy="1146497"/>
            <a:chOff x="8444614" y="3485232"/>
            <a:chExt cx="2774939" cy="1146497"/>
          </a:xfrm>
        </p:grpSpPr>
        <p:pic>
          <p:nvPicPr>
            <p:cNvPr id="10" name="Graphic 9" descr="Arrow: Counter-clockwise curve">
              <a:extLst>
                <a:ext uri="{FF2B5EF4-FFF2-40B4-BE49-F238E27FC236}">
                  <a16:creationId xmlns:a16="http://schemas.microsoft.com/office/drawing/2014/main" id="{4130EC1B-7A62-44FB-9D9A-122035A55F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20633796">
              <a:off x="8444614" y="3485232"/>
              <a:ext cx="914400" cy="914400"/>
            </a:xfrm>
            <a:prstGeom prst="rect">
              <a:avLst/>
            </a:prstGeom>
          </p:spPr>
        </p:pic>
        <p:sp>
          <p:nvSpPr>
            <p:cNvPr id="21" name="TextBox 20">
              <a:extLst>
                <a:ext uri="{FF2B5EF4-FFF2-40B4-BE49-F238E27FC236}">
                  <a16:creationId xmlns:a16="http://schemas.microsoft.com/office/drawing/2014/main" id="{049AE7C4-BE02-429E-9A21-18612D44C6C0}"/>
                </a:ext>
              </a:extLst>
            </p:cNvPr>
            <p:cNvSpPr txBox="1"/>
            <p:nvPr/>
          </p:nvSpPr>
          <p:spPr>
            <a:xfrm>
              <a:off x="8761681" y="4206997"/>
              <a:ext cx="2457872" cy="424732"/>
            </a:xfrm>
            <a:prstGeom prst="rect">
              <a:avLst/>
            </a:prstGeom>
            <a:noFill/>
          </p:spPr>
          <p:txBody>
            <a:bodyPr wrap="square" rtlCol="0">
              <a:spAutoFit/>
            </a:bodyPr>
            <a:lstStyle/>
            <a:p>
              <a:pPr>
                <a:lnSpc>
                  <a:spcPct val="90000"/>
                </a:lnSpc>
              </a:pPr>
              <a:r>
                <a:rPr lang="en-US" sz="2400" dirty="0">
                  <a:latin typeface="Nyala" panose="02000504070300020003" pitchFamily="2" charset="0"/>
                </a:rPr>
                <a:t>Preferred Skills</a:t>
              </a:r>
            </a:p>
          </p:txBody>
        </p:sp>
      </p:grpSp>
      <p:sp>
        <p:nvSpPr>
          <p:cNvPr id="23" name="Rectangle 22">
            <a:extLst>
              <a:ext uri="{FF2B5EF4-FFF2-40B4-BE49-F238E27FC236}">
                <a16:creationId xmlns:a16="http://schemas.microsoft.com/office/drawing/2014/main" id="{B8CE1219-1D66-43C3-A439-2B02937EB168}"/>
              </a:ext>
            </a:extLst>
          </p:cNvPr>
          <p:cNvSpPr/>
          <p:nvPr/>
        </p:nvSpPr>
        <p:spPr>
          <a:xfrm>
            <a:off x="7706457" y="3226880"/>
            <a:ext cx="864973" cy="355406"/>
          </a:xfrm>
          <a:prstGeom prst="rect">
            <a:avLst/>
          </a:prstGeom>
          <a:noFill/>
          <a:ln w="3810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1728720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6" fill="hold" nodeType="withEffect">
                                  <p:stCondLst>
                                    <p:cond delay="6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13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par>
                          <p:cTn id="17" fill="hold">
                            <p:stCondLst>
                              <p:cond delay="1800"/>
                            </p:stCondLst>
                            <p:childTnLst>
                              <p:par>
                                <p:cTn id="18" presetID="2" presetClass="entr" presetSubtype="4" fill="hold" grpId="0" nodeType="afterEffect">
                                  <p:stCondLst>
                                    <p:cond delay="3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ppt_x"/>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ACD5-1231-4912-A177-CF006C693941}"/>
              </a:ext>
            </a:extLst>
          </p:cNvPr>
          <p:cNvSpPr>
            <a:spLocks noGrp="1"/>
          </p:cNvSpPr>
          <p:nvPr>
            <p:ph type="title"/>
          </p:nvPr>
        </p:nvSpPr>
        <p:spPr/>
        <p:txBody>
          <a:bodyPr>
            <a:normAutofit/>
          </a:bodyPr>
          <a:lstStyle/>
          <a:p>
            <a:r>
              <a:rPr lang="en-US" sz="4000" dirty="0">
                <a:latin typeface="Nyala" panose="02000504070300020003" pitchFamily="2" charset="0"/>
              </a:rPr>
              <a:t>PROJECT OVERVIEW</a:t>
            </a:r>
          </a:p>
        </p:txBody>
      </p:sp>
      <p:pic>
        <p:nvPicPr>
          <p:cNvPr id="7" name="Picture 6" descr="A view of a city&#10;&#10;Description automatically generated">
            <a:extLst>
              <a:ext uri="{FF2B5EF4-FFF2-40B4-BE49-F238E27FC236}">
                <a16:creationId xmlns:a16="http://schemas.microsoft.com/office/drawing/2014/main" id="{CBAD941D-AD2A-4752-A813-E6582733A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2123" y="458460"/>
            <a:ext cx="2816596" cy="1103472"/>
          </a:xfrm>
          <a:prstGeom prst="rect">
            <a:avLst/>
          </a:prstGeom>
        </p:spPr>
      </p:pic>
      <p:grpSp>
        <p:nvGrpSpPr>
          <p:cNvPr id="8" name="Group 7">
            <a:extLst>
              <a:ext uri="{FF2B5EF4-FFF2-40B4-BE49-F238E27FC236}">
                <a16:creationId xmlns:a16="http://schemas.microsoft.com/office/drawing/2014/main" id="{1DF1A251-C6D0-45AD-9964-7DB7069DD690}"/>
              </a:ext>
            </a:extLst>
          </p:cNvPr>
          <p:cNvGrpSpPr/>
          <p:nvPr/>
        </p:nvGrpSpPr>
        <p:grpSpPr>
          <a:xfrm>
            <a:off x="2108886" y="2125362"/>
            <a:ext cx="8609733" cy="3511789"/>
            <a:chOff x="2108886" y="2125362"/>
            <a:chExt cx="8609733" cy="3511789"/>
          </a:xfrm>
        </p:grpSpPr>
        <p:sp>
          <p:nvSpPr>
            <p:cNvPr id="3" name="Half Frame 2">
              <a:extLst>
                <a:ext uri="{FF2B5EF4-FFF2-40B4-BE49-F238E27FC236}">
                  <a16:creationId xmlns:a16="http://schemas.microsoft.com/office/drawing/2014/main" id="{6E2A5D6D-71C2-4929-9AFB-6F24B8CE8483}"/>
                </a:ext>
              </a:extLst>
            </p:cNvPr>
            <p:cNvSpPr/>
            <p:nvPr/>
          </p:nvSpPr>
          <p:spPr>
            <a:xfrm>
              <a:off x="2108886" y="2125362"/>
              <a:ext cx="1645920" cy="1645920"/>
            </a:xfrm>
            <a:prstGeom prst="halfFrame">
              <a:avLst/>
            </a:prstGeom>
            <a:ln/>
            <a:effectLst>
              <a:glow rad="63500">
                <a:schemeClr val="accent5">
                  <a:satMod val="175000"/>
                  <a:alpha val="40000"/>
                </a:schemeClr>
              </a:glo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ln>
                  <a:solidFill>
                    <a:srgbClr val="E35F5F"/>
                  </a:solidFill>
                </a:ln>
                <a:solidFill>
                  <a:schemeClr val="tx1"/>
                </a:solidFill>
              </a:endParaRPr>
            </a:p>
          </p:txBody>
        </p:sp>
        <p:sp>
          <p:nvSpPr>
            <p:cNvPr id="4" name="Half Frame 3">
              <a:extLst>
                <a:ext uri="{FF2B5EF4-FFF2-40B4-BE49-F238E27FC236}">
                  <a16:creationId xmlns:a16="http://schemas.microsoft.com/office/drawing/2014/main" id="{37A0976B-C879-40C7-9251-5F40A65A8E6E}"/>
                </a:ext>
              </a:extLst>
            </p:cNvPr>
            <p:cNvSpPr/>
            <p:nvPr/>
          </p:nvSpPr>
          <p:spPr>
            <a:xfrm rot="10800000">
              <a:off x="9072699" y="3991231"/>
              <a:ext cx="1645920" cy="1645920"/>
            </a:xfrm>
            <a:prstGeom prst="halfFrame">
              <a:avLst/>
            </a:prstGeom>
            <a:ln/>
            <a:effectLst>
              <a:glow rad="63500">
                <a:schemeClr val="accent5">
                  <a:satMod val="175000"/>
                  <a:alpha val="40000"/>
                </a:schemeClr>
              </a:glo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ln>
                  <a:solidFill>
                    <a:srgbClr val="E35F5F"/>
                  </a:solidFill>
                </a:ln>
                <a:solidFill>
                  <a:schemeClr val="tx1"/>
                </a:solidFill>
              </a:endParaRPr>
            </a:p>
          </p:txBody>
        </p:sp>
        <p:sp>
          <p:nvSpPr>
            <p:cNvPr id="9" name="TextBox 8">
              <a:extLst>
                <a:ext uri="{FF2B5EF4-FFF2-40B4-BE49-F238E27FC236}">
                  <a16:creationId xmlns:a16="http://schemas.microsoft.com/office/drawing/2014/main" id="{479E022F-BCC1-445F-8C87-A102F2E31826}"/>
                </a:ext>
              </a:extLst>
            </p:cNvPr>
            <p:cNvSpPr txBox="1"/>
            <p:nvPr/>
          </p:nvSpPr>
          <p:spPr>
            <a:xfrm>
              <a:off x="2710249" y="2725896"/>
              <a:ext cx="7405816" cy="2308324"/>
            </a:xfrm>
            <a:prstGeom prst="rect">
              <a:avLst/>
            </a:prstGeom>
            <a:effectLst>
              <a:glow rad="63500">
                <a:schemeClr val="accent5">
                  <a:satMod val="175000"/>
                  <a:alpha val="40000"/>
                </a:schemeClr>
              </a:glow>
            </a:effectLst>
          </p:spPr>
          <p:style>
            <a:lnRef idx="1">
              <a:schemeClr val="accent5"/>
            </a:lnRef>
            <a:fillRef idx="2">
              <a:schemeClr val="accent5"/>
            </a:fillRef>
            <a:effectRef idx="1">
              <a:schemeClr val="accent5"/>
            </a:effectRef>
            <a:fontRef idx="minor">
              <a:schemeClr val="dk1"/>
            </a:fontRef>
          </p:style>
          <p:txBody>
            <a:bodyPr wrap="square">
              <a:spAutoFit/>
            </a:bodyPr>
            <a:lstStyle/>
            <a:p>
              <a:pPr algn="ctr" rtl="0" fontAlgn="base">
                <a:spcBef>
                  <a:spcPts val="0"/>
                </a:spcBef>
                <a:spcAft>
                  <a:spcPts val="0"/>
                </a:spcAft>
              </a:pPr>
              <a:r>
                <a:rPr lang="en-US" sz="2400" b="1" u="sng" dirty="0">
                  <a:solidFill>
                    <a:schemeClr val="bg1"/>
                  </a:solidFill>
                  <a:latin typeface="Nyala" panose="02000504070300020003" pitchFamily="2" charset="0"/>
                </a:rPr>
                <a:t>THE PURPOSE OF PROJECT;</a:t>
              </a:r>
            </a:p>
            <a:p>
              <a:pPr algn="ctr" rtl="0" fontAlgn="base">
                <a:spcBef>
                  <a:spcPts val="0"/>
                </a:spcBef>
                <a:spcAft>
                  <a:spcPts val="0"/>
                </a:spcAft>
              </a:pPr>
              <a:r>
                <a:rPr lang="en-US" sz="2400" b="0" i="0" u="none" strike="noStrike" dirty="0">
                  <a:solidFill>
                    <a:schemeClr val="bg1"/>
                  </a:solidFill>
                  <a:effectLst/>
                  <a:latin typeface="Nyala" panose="02000504070300020003" pitchFamily="2" charset="0"/>
                </a:rPr>
                <a:t>TO HELP NYC GOVERNMENT JOB APPLICANTS TO UNDERSTAND THE DEMAND FOR CERTAIN PROFESSIONS, JOB TITLES, SALARY RANGES OR INDUSTRIES AND DEFINE SKILLS THAT ARE MOST FREQUENTLY REQUIRED BY EMPLOYERS, MAKE RECOMMENDATION</a:t>
              </a:r>
            </a:p>
          </p:txBody>
        </p:sp>
      </p:grpSp>
    </p:spTree>
    <p:extLst>
      <p:ext uri="{BB962C8B-B14F-4D97-AF65-F5344CB8AC3E}">
        <p14:creationId xmlns:p14="http://schemas.microsoft.com/office/powerpoint/2010/main" val="343022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ACD5-1231-4912-A177-CF006C693941}"/>
              </a:ext>
            </a:extLst>
          </p:cNvPr>
          <p:cNvSpPr>
            <a:spLocks noGrp="1"/>
          </p:cNvSpPr>
          <p:nvPr>
            <p:ph type="title"/>
          </p:nvPr>
        </p:nvSpPr>
        <p:spPr/>
        <p:txBody>
          <a:bodyPr>
            <a:normAutofit/>
          </a:bodyPr>
          <a:lstStyle/>
          <a:p>
            <a:r>
              <a:rPr lang="en-US" sz="4000" dirty="0">
                <a:latin typeface="Nyala" panose="02000504070300020003" pitchFamily="2" charset="0"/>
              </a:rPr>
              <a:t>NATURAL LANGUAGE PROCESSING</a:t>
            </a:r>
          </a:p>
        </p:txBody>
      </p:sp>
      <p:sp>
        <p:nvSpPr>
          <p:cNvPr id="3" name="TextBox 2">
            <a:extLst>
              <a:ext uri="{FF2B5EF4-FFF2-40B4-BE49-F238E27FC236}">
                <a16:creationId xmlns:a16="http://schemas.microsoft.com/office/drawing/2014/main" id="{AD71EFAE-6B21-49A7-9B9A-DDCECE884644}"/>
              </a:ext>
            </a:extLst>
          </p:cNvPr>
          <p:cNvSpPr txBox="1"/>
          <p:nvPr/>
        </p:nvSpPr>
        <p:spPr>
          <a:xfrm>
            <a:off x="1522811" y="1634247"/>
            <a:ext cx="8959795" cy="5355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3200" dirty="0">
                <a:solidFill>
                  <a:prstClr val="white"/>
                </a:solidFill>
                <a:latin typeface="Nyala" panose="02000504070300020003" pitchFamily="2" charset="0"/>
              </a:rPr>
              <a:t>Which words are most common used in job posts</a:t>
            </a:r>
            <a:endPar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endParaRPr>
          </a:p>
        </p:txBody>
      </p:sp>
      <p:pic>
        <p:nvPicPr>
          <p:cNvPr id="7" name="Picture 6">
            <a:extLst>
              <a:ext uri="{FF2B5EF4-FFF2-40B4-BE49-F238E27FC236}">
                <a16:creationId xmlns:a16="http://schemas.microsoft.com/office/drawing/2014/main" id="{5906F700-0664-4281-9478-69E538677199}"/>
              </a:ext>
            </a:extLst>
          </p:cNvPr>
          <p:cNvPicPr>
            <a:picLocks noChangeAspect="1"/>
          </p:cNvPicPr>
          <p:nvPr/>
        </p:nvPicPr>
        <p:blipFill>
          <a:blip r:embed="rId2"/>
          <a:stretch>
            <a:fillRect/>
          </a:stretch>
        </p:blipFill>
        <p:spPr>
          <a:xfrm>
            <a:off x="2181225" y="2279084"/>
            <a:ext cx="7829550" cy="4248150"/>
          </a:xfrm>
          <a:prstGeom prst="rect">
            <a:avLst/>
          </a:prstGeom>
          <a:solidFill>
            <a:schemeClr val="accent2"/>
          </a:solidFill>
          <a:ln w="38100">
            <a:solidFill>
              <a:schemeClr val="accent5"/>
            </a:solidFill>
          </a:ln>
        </p:spPr>
      </p:pic>
    </p:spTree>
    <p:extLst>
      <p:ext uri="{BB962C8B-B14F-4D97-AF65-F5344CB8AC3E}">
        <p14:creationId xmlns:p14="http://schemas.microsoft.com/office/powerpoint/2010/main" val="198514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ACD5-1231-4912-A177-CF006C693941}"/>
              </a:ext>
            </a:extLst>
          </p:cNvPr>
          <p:cNvSpPr>
            <a:spLocks noGrp="1"/>
          </p:cNvSpPr>
          <p:nvPr>
            <p:ph type="title"/>
          </p:nvPr>
        </p:nvSpPr>
        <p:spPr/>
        <p:txBody>
          <a:bodyPr>
            <a:normAutofit/>
          </a:bodyPr>
          <a:lstStyle/>
          <a:p>
            <a:r>
              <a:rPr lang="en-US" sz="4000" dirty="0">
                <a:latin typeface="Nyala" panose="02000504070300020003" pitchFamily="2" charset="0"/>
              </a:rPr>
              <a:t>NATURAL LANGUAGE PROCESSING</a:t>
            </a:r>
          </a:p>
        </p:txBody>
      </p:sp>
      <p:sp>
        <p:nvSpPr>
          <p:cNvPr id="3" name="TextBox 2">
            <a:extLst>
              <a:ext uri="{FF2B5EF4-FFF2-40B4-BE49-F238E27FC236}">
                <a16:creationId xmlns:a16="http://schemas.microsoft.com/office/drawing/2014/main" id="{AD71EFAE-6B21-49A7-9B9A-DDCECE884644}"/>
              </a:ext>
            </a:extLst>
          </p:cNvPr>
          <p:cNvSpPr txBox="1"/>
          <p:nvPr/>
        </p:nvSpPr>
        <p:spPr>
          <a:xfrm>
            <a:off x="1522811" y="1634247"/>
            <a:ext cx="10345535" cy="978729"/>
          </a:xfrm>
          <a:prstGeom prst="rect">
            <a:avLst/>
          </a:prstGeom>
          <a:noFill/>
        </p:spPr>
        <p:txBody>
          <a:bodyPr wrap="square" rtlCol="0">
            <a:spAutoFit/>
          </a:bodyPr>
          <a:lstStyle/>
          <a:p>
            <a:pPr>
              <a:lnSpc>
                <a:spcPct val="90000"/>
              </a:lnSpc>
              <a:defRPr/>
            </a:pPr>
            <a:r>
              <a:rPr lang="en-US" sz="3200" dirty="0">
                <a:solidFill>
                  <a:prstClr val="white"/>
                </a:solidFill>
                <a:latin typeface="Nyala" panose="02000504070300020003" pitchFamily="2" charset="0"/>
              </a:rPr>
              <a:t>Which words are mostly used based on Salary Classes</a:t>
            </a:r>
            <a:endPar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endParaRPr>
          </a:p>
        </p:txBody>
      </p:sp>
      <p:pic>
        <p:nvPicPr>
          <p:cNvPr id="4" name="Picture 3">
            <a:extLst>
              <a:ext uri="{FF2B5EF4-FFF2-40B4-BE49-F238E27FC236}">
                <a16:creationId xmlns:a16="http://schemas.microsoft.com/office/drawing/2014/main" id="{C0794C34-39FB-4F61-ABCD-8D975645A73D}"/>
              </a:ext>
            </a:extLst>
          </p:cNvPr>
          <p:cNvPicPr>
            <a:picLocks noChangeAspect="1"/>
          </p:cNvPicPr>
          <p:nvPr/>
        </p:nvPicPr>
        <p:blipFill>
          <a:blip r:embed="rId2"/>
          <a:stretch>
            <a:fillRect/>
          </a:stretch>
        </p:blipFill>
        <p:spPr>
          <a:xfrm>
            <a:off x="1522810" y="2357813"/>
            <a:ext cx="3435269" cy="2080667"/>
          </a:xfrm>
          <a:prstGeom prst="rect">
            <a:avLst/>
          </a:prstGeom>
          <a:solidFill>
            <a:schemeClr val="accent2"/>
          </a:solidFill>
          <a:ln w="38100">
            <a:solidFill>
              <a:schemeClr val="accent5"/>
            </a:solidFill>
          </a:ln>
        </p:spPr>
      </p:pic>
      <p:pic>
        <p:nvPicPr>
          <p:cNvPr id="7" name="Picture 6">
            <a:extLst>
              <a:ext uri="{FF2B5EF4-FFF2-40B4-BE49-F238E27FC236}">
                <a16:creationId xmlns:a16="http://schemas.microsoft.com/office/drawing/2014/main" id="{CC3932D8-DEBC-4645-92F1-C31236DBCEC4}"/>
              </a:ext>
            </a:extLst>
          </p:cNvPr>
          <p:cNvPicPr>
            <a:picLocks noChangeAspect="1"/>
          </p:cNvPicPr>
          <p:nvPr/>
        </p:nvPicPr>
        <p:blipFill>
          <a:blip r:embed="rId3"/>
          <a:stretch>
            <a:fillRect/>
          </a:stretch>
        </p:blipFill>
        <p:spPr>
          <a:xfrm>
            <a:off x="5106725" y="2368294"/>
            <a:ext cx="3435269" cy="2080667"/>
          </a:xfrm>
          <a:prstGeom prst="rect">
            <a:avLst/>
          </a:prstGeom>
          <a:solidFill>
            <a:schemeClr val="accent2"/>
          </a:solidFill>
          <a:ln w="38100">
            <a:solidFill>
              <a:schemeClr val="accent5"/>
            </a:solidFill>
          </a:ln>
        </p:spPr>
      </p:pic>
      <p:pic>
        <p:nvPicPr>
          <p:cNvPr id="8" name="Picture 7">
            <a:extLst>
              <a:ext uri="{FF2B5EF4-FFF2-40B4-BE49-F238E27FC236}">
                <a16:creationId xmlns:a16="http://schemas.microsoft.com/office/drawing/2014/main" id="{4E269693-8726-49C9-A926-44F2A3AFB67B}"/>
              </a:ext>
            </a:extLst>
          </p:cNvPr>
          <p:cNvPicPr>
            <a:picLocks noChangeAspect="1"/>
          </p:cNvPicPr>
          <p:nvPr/>
        </p:nvPicPr>
        <p:blipFill>
          <a:blip r:embed="rId4"/>
          <a:stretch>
            <a:fillRect/>
          </a:stretch>
        </p:blipFill>
        <p:spPr>
          <a:xfrm>
            <a:off x="8690640" y="2357813"/>
            <a:ext cx="3435269" cy="2080667"/>
          </a:xfrm>
          <a:prstGeom prst="rect">
            <a:avLst/>
          </a:prstGeom>
          <a:solidFill>
            <a:schemeClr val="accent2"/>
          </a:solidFill>
          <a:ln w="38100">
            <a:solidFill>
              <a:schemeClr val="accent5"/>
            </a:solidFill>
          </a:ln>
        </p:spPr>
      </p:pic>
      <p:sp>
        <p:nvSpPr>
          <p:cNvPr id="9" name="Rectangle 8">
            <a:extLst>
              <a:ext uri="{FF2B5EF4-FFF2-40B4-BE49-F238E27FC236}">
                <a16:creationId xmlns:a16="http://schemas.microsoft.com/office/drawing/2014/main" id="{7C67F5FE-D9CF-434D-A835-7A94E42B1944}"/>
              </a:ext>
            </a:extLst>
          </p:cNvPr>
          <p:cNvSpPr/>
          <p:nvPr/>
        </p:nvSpPr>
        <p:spPr>
          <a:xfrm>
            <a:off x="8849360" y="2448913"/>
            <a:ext cx="3208272" cy="308924"/>
          </a:xfrm>
          <a:prstGeom prst="rect">
            <a:avLst/>
          </a:prstGeom>
          <a:noFill/>
          <a:ln>
            <a:solidFill>
              <a:srgbClr val="E35F5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n w="28575">
                <a:solidFill>
                  <a:schemeClr val="tx1"/>
                </a:solidFill>
              </a:ln>
            </a:endParaRPr>
          </a:p>
        </p:txBody>
      </p:sp>
      <p:sp>
        <p:nvSpPr>
          <p:cNvPr id="11" name="Rectangle 10">
            <a:extLst>
              <a:ext uri="{FF2B5EF4-FFF2-40B4-BE49-F238E27FC236}">
                <a16:creationId xmlns:a16="http://schemas.microsoft.com/office/drawing/2014/main" id="{328798A7-D3E9-4F3A-A4B6-3CA2BE7F6AD7}"/>
              </a:ext>
            </a:extLst>
          </p:cNvPr>
          <p:cNvSpPr/>
          <p:nvPr/>
        </p:nvSpPr>
        <p:spPr>
          <a:xfrm>
            <a:off x="9171861" y="3061601"/>
            <a:ext cx="1767988" cy="182880"/>
          </a:xfrm>
          <a:prstGeom prst="rect">
            <a:avLst/>
          </a:prstGeom>
          <a:noFill/>
          <a:ln>
            <a:solidFill>
              <a:srgbClr val="E35F5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n w="28575">
                <a:solidFill>
                  <a:schemeClr val="tx1"/>
                </a:solidFill>
              </a:ln>
            </a:endParaRPr>
          </a:p>
        </p:txBody>
      </p:sp>
      <p:sp>
        <p:nvSpPr>
          <p:cNvPr id="5" name="TextBox 4">
            <a:extLst>
              <a:ext uri="{FF2B5EF4-FFF2-40B4-BE49-F238E27FC236}">
                <a16:creationId xmlns:a16="http://schemas.microsoft.com/office/drawing/2014/main" id="{A17DABDB-6349-4628-80C0-F91FFC764591}"/>
              </a:ext>
            </a:extLst>
          </p:cNvPr>
          <p:cNvSpPr txBox="1"/>
          <p:nvPr/>
        </p:nvSpPr>
        <p:spPr>
          <a:xfrm>
            <a:off x="1458097" y="4939408"/>
            <a:ext cx="10504064" cy="1421928"/>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sz="2400" dirty="0">
                <a:latin typeface="Nyala" panose="02000504070300020003" pitchFamily="2" charset="0"/>
              </a:rPr>
              <a:t>New York, full time, accredited college are most common words in each group</a:t>
            </a:r>
          </a:p>
          <a:p>
            <a:pPr marL="342900" indent="-342900">
              <a:lnSpc>
                <a:spcPct val="90000"/>
              </a:lnSpc>
              <a:buFont typeface="Arial" panose="020B0604020202020204" pitchFamily="34" charset="0"/>
              <a:buChar char="•"/>
            </a:pPr>
            <a:r>
              <a:rPr lang="en-US" sz="2400" dirty="0">
                <a:latin typeface="Nyala" panose="02000504070300020003" pitchFamily="2" charset="0"/>
              </a:rPr>
              <a:t>Years experienced and experienced described more repeated in class 3</a:t>
            </a:r>
          </a:p>
          <a:p>
            <a:pPr marL="342900" indent="-342900">
              <a:lnSpc>
                <a:spcPct val="90000"/>
              </a:lnSpc>
              <a:buFont typeface="Arial" panose="020B0604020202020204" pitchFamily="34" charset="0"/>
              <a:buChar char="•"/>
            </a:pPr>
            <a:r>
              <a:rPr lang="en-US" sz="2400" dirty="0">
                <a:latin typeface="Nyala" panose="02000504070300020003" pitchFamily="2" charset="0"/>
              </a:rPr>
              <a:t>High school is more visible in class 1</a:t>
            </a:r>
          </a:p>
          <a:p>
            <a:pPr marL="342900" indent="-342900">
              <a:lnSpc>
                <a:spcPct val="90000"/>
              </a:lnSpc>
              <a:buFont typeface="Arial" panose="020B0604020202020204" pitchFamily="34" charset="0"/>
              <a:buChar char="•"/>
            </a:pPr>
            <a:r>
              <a:rPr lang="en-US" sz="2400" dirty="0">
                <a:latin typeface="Nyala" panose="02000504070300020003" pitchFamily="2" charset="0"/>
              </a:rPr>
              <a:t>Administrative managerial and managerial executive are seen only in class 3</a:t>
            </a:r>
          </a:p>
        </p:txBody>
      </p:sp>
      <p:sp>
        <p:nvSpPr>
          <p:cNvPr id="6" name="Rectangle 5">
            <a:extLst>
              <a:ext uri="{FF2B5EF4-FFF2-40B4-BE49-F238E27FC236}">
                <a16:creationId xmlns:a16="http://schemas.microsoft.com/office/drawing/2014/main" id="{E78F24C5-21CB-41E2-A0E3-0E22442A1136}"/>
              </a:ext>
            </a:extLst>
          </p:cNvPr>
          <p:cNvSpPr/>
          <p:nvPr/>
        </p:nvSpPr>
        <p:spPr>
          <a:xfrm>
            <a:off x="3181599" y="3164375"/>
            <a:ext cx="1674881" cy="264625"/>
          </a:xfrm>
          <a:prstGeom prst="rect">
            <a:avLst/>
          </a:prstGeom>
          <a:noFill/>
          <a:ln>
            <a:solidFill>
              <a:srgbClr val="E35F5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n w="28575">
                <a:solidFill>
                  <a:schemeClr val="tx1"/>
                </a:solidFill>
              </a:ln>
            </a:endParaRPr>
          </a:p>
        </p:txBody>
      </p:sp>
      <p:sp>
        <p:nvSpPr>
          <p:cNvPr id="13" name="Rectangle 12">
            <a:extLst>
              <a:ext uri="{FF2B5EF4-FFF2-40B4-BE49-F238E27FC236}">
                <a16:creationId xmlns:a16="http://schemas.microsoft.com/office/drawing/2014/main" id="{1ABD0912-E19F-4344-BB78-0F3474BA3628}"/>
              </a:ext>
            </a:extLst>
          </p:cNvPr>
          <p:cNvSpPr/>
          <p:nvPr/>
        </p:nvSpPr>
        <p:spPr>
          <a:xfrm>
            <a:off x="8845091" y="3764293"/>
            <a:ext cx="1280160" cy="133581"/>
          </a:xfrm>
          <a:prstGeom prst="rect">
            <a:avLst/>
          </a:prstGeom>
          <a:noFill/>
          <a:ln>
            <a:solidFill>
              <a:srgbClr val="E35F5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n w="28575">
                <a:solidFill>
                  <a:schemeClr val="tx1"/>
                </a:solidFill>
              </a:ln>
            </a:endParaRPr>
          </a:p>
        </p:txBody>
      </p:sp>
      <p:sp>
        <p:nvSpPr>
          <p:cNvPr id="15" name="Rectangle 14">
            <a:extLst>
              <a:ext uri="{FF2B5EF4-FFF2-40B4-BE49-F238E27FC236}">
                <a16:creationId xmlns:a16="http://schemas.microsoft.com/office/drawing/2014/main" id="{683863DB-3399-4473-8C9F-D8BF2CC26E87}"/>
              </a:ext>
            </a:extLst>
          </p:cNvPr>
          <p:cNvSpPr/>
          <p:nvPr/>
        </p:nvSpPr>
        <p:spPr>
          <a:xfrm>
            <a:off x="8838056" y="4128811"/>
            <a:ext cx="1737360" cy="133581"/>
          </a:xfrm>
          <a:prstGeom prst="rect">
            <a:avLst/>
          </a:prstGeom>
          <a:noFill/>
          <a:ln>
            <a:solidFill>
              <a:srgbClr val="E35F5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n w="28575">
                <a:solidFill>
                  <a:schemeClr val="tx1"/>
                </a:solidFill>
              </a:ln>
            </a:endParaRPr>
          </a:p>
        </p:txBody>
      </p:sp>
    </p:spTree>
    <p:extLst>
      <p:ext uri="{BB962C8B-B14F-4D97-AF65-F5344CB8AC3E}">
        <p14:creationId xmlns:p14="http://schemas.microsoft.com/office/powerpoint/2010/main" val="151752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ACD5-1231-4912-A177-CF006C693941}"/>
              </a:ext>
            </a:extLst>
          </p:cNvPr>
          <p:cNvSpPr>
            <a:spLocks noGrp="1"/>
          </p:cNvSpPr>
          <p:nvPr>
            <p:ph type="title"/>
          </p:nvPr>
        </p:nvSpPr>
        <p:spPr/>
        <p:txBody>
          <a:bodyPr>
            <a:normAutofit/>
          </a:bodyPr>
          <a:lstStyle/>
          <a:p>
            <a:r>
              <a:rPr lang="en-US" sz="4000" dirty="0">
                <a:latin typeface="Nyala" panose="02000504070300020003" pitchFamily="2" charset="0"/>
              </a:rPr>
              <a:t>NATURAL LANGUAGE PROCESSING</a:t>
            </a:r>
          </a:p>
        </p:txBody>
      </p:sp>
      <p:sp>
        <p:nvSpPr>
          <p:cNvPr id="3" name="TextBox 2">
            <a:extLst>
              <a:ext uri="{FF2B5EF4-FFF2-40B4-BE49-F238E27FC236}">
                <a16:creationId xmlns:a16="http://schemas.microsoft.com/office/drawing/2014/main" id="{AD71EFAE-6B21-49A7-9B9A-DDCECE884644}"/>
              </a:ext>
            </a:extLst>
          </p:cNvPr>
          <p:cNvSpPr txBox="1"/>
          <p:nvPr/>
        </p:nvSpPr>
        <p:spPr>
          <a:xfrm>
            <a:off x="1522811" y="1634247"/>
            <a:ext cx="4644307" cy="5355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3200" dirty="0">
                <a:solidFill>
                  <a:prstClr val="white"/>
                </a:solidFill>
                <a:latin typeface="Nyala" panose="02000504070300020003" pitchFamily="2" charset="0"/>
              </a:rPr>
              <a:t>Number Of Words in Texts</a:t>
            </a:r>
            <a:endPar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endParaRPr>
          </a:p>
        </p:txBody>
      </p:sp>
      <p:pic>
        <p:nvPicPr>
          <p:cNvPr id="4" name="Picture 3">
            <a:extLst>
              <a:ext uri="{FF2B5EF4-FFF2-40B4-BE49-F238E27FC236}">
                <a16:creationId xmlns:a16="http://schemas.microsoft.com/office/drawing/2014/main" id="{5C58312E-BCF7-49B1-92BA-667E61AC668E}"/>
              </a:ext>
            </a:extLst>
          </p:cNvPr>
          <p:cNvPicPr>
            <a:picLocks noChangeAspect="1"/>
          </p:cNvPicPr>
          <p:nvPr/>
        </p:nvPicPr>
        <p:blipFill>
          <a:blip r:embed="rId2"/>
          <a:stretch>
            <a:fillRect/>
          </a:stretch>
        </p:blipFill>
        <p:spPr>
          <a:xfrm>
            <a:off x="2491682" y="2311822"/>
            <a:ext cx="7208635" cy="2703238"/>
          </a:xfrm>
          <a:prstGeom prst="rect">
            <a:avLst/>
          </a:prstGeom>
          <a:solidFill>
            <a:schemeClr val="accent2"/>
          </a:solidFill>
          <a:ln w="38100">
            <a:solidFill>
              <a:schemeClr val="accent5"/>
            </a:solidFill>
          </a:ln>
        </p:spPr>
      </p:pic>
      <p:sp>
        <p:nvSpPr>
          <p:cNvPr id="5" name="TextBox 4">
            <a:extLst>
              <a:ext uri="{FF2B5EF4-FFF2-40B4-BE49-F238E27FC236}">
                <a16:creationId xmlns:a16="http://schemas.microsoft.com/office/drawing/2014/main" id="{88531946-4A74-4C97-8C7E-7E8696535AC0}"/>
              </a:ext>
            </a:extLst>
          </p:cNvPr>
          <p:cNvSpPr txBox="1"/>
          <p:nvPr/>
        </p:nvSpPr>
        <p:spPr>
          <a:xfrm>
            <a:off x="2282755" y="5210104"/>
            <a:ext cx="7417561" cy="1323439"/>
          </a:xfrm>
          <a:prstGeom prst="rect">
            <a:avLst/>
          </a:prstGeom>
          <a:noFill/>
        </p:spPr>
        <p:txBody>
          <a:bodyPr wrap="square" rtlCol="0">
            <a:spAutoFit/>
          </a:bodyPr>
          <a:lstStyle/>
          <a:p>
            <a:pPr marL="342900" indent="-342900">
              <a:buFont typeface="Arial" panose="020B0604020202020204" pitchFamily="34" charset="0"/>
              <a:buChar char="•"/>
            </a:pPr>
            <a:r>
              <a:rPr lang="en-US" sz="2000" b="0" dirty="0">
                <a:effectLst/>
                <a:latin typeface="Nyala" panose="02000504070300020003" pitchFamily="2" charset="0"/>
              </a:rPr>
              <a:t>They all distribute normally.</a:t>
            </a:r>
          </a:p>
          <a:p>
            <a:pPr marL="342900" indent="-342900">
              <a:buFont typeface="Arial" panose="020B0604020202020204" pitchFamily="34" charset="0"/>
              <a:buChar char="•"/>
            </a:pPr>
            <a:r>
              <a:rPr lang="en-US" sz="2000" b="0" dirty="0">
                <a:effectLst/>
                <a:latin typeface="Nyala" panose="02000504070300020003" pitchFamily="2" charset="0"/>
              </a:rPr>
              <a:t>Most common number of words for Class 1 is less than 300, while it is more tha</a:t>
            </a:r>
            <a:r>
              <a:rPr lang="en-US" sz="2000" dirty="0">
                <a:latin typeface="Nyala" panose="02000504070300020003" pitchFamily="2" charset="0"/>
              </a:rPr>
              <a:t>n </a:t>
            </a:r>
            <a:r>
              <a:rPr lang="en-US" sz="2000" b="0" dirty="0">
                <a:effectLst/>
                <a:latin typeface="Nyala" panose="02000504070300020003" pitchFamily="2" charset="0"/>
              </a:rPr>
              <a:t>300 for Class 2 and </a:t>
            </a:r>
            <a:r>
              <a:rPr lang="en-US" sz="2000" dirty="0">
                <a:latin typeface="Nyala" panose="02000504070300020003" pitchFamily="2" charset="0"/>
              </a:rPr>
              <a:t> Class 3</a:t>
            </a:r>
          </a:p>
          <a:p>
            <a:pPr marL="342900" indent="-342900">
              <a:buFont typeface="Arial" panose="020B0604020202020204" pitchFamily="34" charset="0"/>
              <a:buChar char="•"/>
            </a:pPr>
            <a:endParaRPr lang="en-US" sz="2000" b="0" dirty="0">
              <a:effectLst/>
              <a:latin typeface="Nyala" panose="02000504070300020003" pitchFamily="2" charset="0"/>
            </a:endParaRPr>
          </a:p>
        </p:txBody>
      </p:sp>
      <p:cxnSp>
        <p:nvCxnSpPr>
          <p:cNvPr id="6" name="Straight Arrow Connector 5">
            <a:extLst>
              <a:ext uri="{FF2B5EF4-FFF2-40B4-BE49-F238E27FC236}">
                <a16:creationId xmlns:a16="http://schemas.microsoft.com/office/drawing/2014/main" id="{7CA1F119-1285-43BB-B48A-505A465BED27}"/>
              </a:ext>
            </a:extLst>
          </p:cNvPr>
          <p:cNvCxnSpPr>
            <a:cxnSpLocks/>
          </p:cNvCxnSpPr>
          <p:nvPr/>
        </p:nvCxnSpPr>
        <p:spPr>
          <a:xfrm>
            <a:off x="3496432" y="2750266"/>
            <a:ext cx="0" cy="2103120"/>
          </a:xfrm>
          <a:prstGeom prst="straightConnector1">
            <a:avLst/>
          </a:prstGeom>
          <a:ln w="28575">
            <a:solidFill>
              <a:srgbClr val="FF0000"/>
            </a:solidFill>
            <a:tailEnd type="triangle"/>
          </a:ln>
        </p:spPr>
        <p:style>
          <a:lnRef idx="1">
            <a:schemeClr val="accent5"/>
          </a:lnRef>
          <a:fillRef idx="0">
            <a:schemeClr val="accent5"/>
          </a:fillRef>
          <a:effectRef idx="0">
            <a:schemeClr val="accent5"/>
          </a:effectRef>
          <a:fontRef idx="minor">
            <a:schemeClr val="tx1"/>
          </a:fontRef>
        </p:style>
      </p:cxnSp>
      <p:cxnSp>
        <p:nvCxnSpPr>
          <p:cNvPr id="7" name="Straight Arrow Connector 6">
            <a:extLst>
              <a:ext uri="{FF2B5EF4-FFF2-40B4-BE49-F238E27FC236}">
                <a16:creationId xmlns:a16="http://schemas.microsoft.com/office/drawing/2014/main" id="{7163DA87-F466-41D3-9575-50291A28C7AB}"/>
              </a:ext>
            </a:extLst>
          </p:cNvPr>
          <p:cNvCxnSpPr>
            <a:cxnSpLocks/>
          </p:cNvCxnSpPr>
          <p:nvPr/>
        </p:nvCxnSpPr>
        <p:spPr>
          <a:xfrm>
            <a:off x="5760437" y="2751834"/>
            <a:ext cx="0" cy="2103120"/>
          </a:xfrm>
          <a:prstGeom prst="straightConnector1">
            <a:avLst/>
          </a:prstGeom>
          <a:ln w="28575">
            <a:solidFill>
              <a:srgbClr val="FF0000"/>
            </a:solidFill>
            <a:tailEnd type="triangle"/>
          </a:ln>
        </p:spPr>
        <p:style>
          <a:lnRef idx="1">
            <a:schemeClr val="accent5"/>
          </a:lnRef>
          <a:fillRef idx="0">
            <a:schemeClr val="accent5"/>
          </a:fillRef>
          <a:effectRef idx="0">
            <a:schemeClr val="accent5"/>
          </a:effectRef>
          <a:fontRef idx="minor">
            <a:schemeClr val="tx1"/>
          </a:fontRef>
        </p:style>
      </p:cxnSp>
      <p:cxnSp>
        <p:nvCxnSpPr>
          <p:cNvPr id="8" name="Straight Arrow Connector 7">
            <a:extLst>
              <a:ext uri="{FF2B5EF4-FFF2-40B4-BE49-F238E27FC236}">
                <a16:creationId xmlns:a16="http://schemas.microsoft.com/office/drawing/2014/main" id="{10A4BB19-CE2A-4054-801B-2C24F8C1A39A}"/>
              </a:ext>
            </a:extLst>
          </p:cNvPr>
          <p:cNvCxnSpPr>
            <a:cxnSpLocks/>
          </p:cNvCxnSpPr>
          <p:nvPr/>
        </p:nvCxnSpPr>
        <p:spPr>
          <a:xfrm>
            <a:off x="8175272" y="2753402"/>
            <a:ext cx="0" cy="2103120"/>
          </a:xfrm>
          <a:prstGeom prst="straightConnector1">
            <a:avLst/>
          </a:prstGeom>
          <a:ln w="28575">
            <a:solidFill>
              <a:srgbClr val="FF0000"/>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32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8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8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8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ACD5-1231-4912-A177-CF006C693941}"/>
              </a:ext>
            </a:extLst>
          </p:cNvPr>
          <p:cNvSpPr>
            <a:spLocks noGrp="1"/>
          </p:cNvSpPr>
          <p:nvPr>
            <p:ph type="title"/>
          </p:nvPr>
        </p:nvSpPr>
        <p:spPr/>
        <p:txBody>
          <a:bodyPr>
            <a:normAutofit/>
          </a:bodyPr>
          <a:lstStyle/>
          <a:p>
            <a:r>
              <a:rPr lang="en-US" sz="4000" dirty="0">
                <a:latin typeface="Nyala" panose="02000504070300020003" pitchFamily="2" charset="0"/>
              </a:rPr>
              <a:t>NATURAL LANGUAGE PROCESSING</a:t>
            </a:r>
          </a:p>
        </p:txBody>
      </p:sp>
      <p:sp>
        <p:nvSpPr>
          <p:cNvPr id="3" name="TextBox 2">
            <a:extLst>
              <a:ext uri="{FF2B5EF4-FFF2-40B4-BE49-F238E27FC236}">
                <a16:creationId xmlns:a16="http://schemas.microsoft.com/office/drawing/2014/main" id="{AD71EFAE-6B21-49A7-9B9A-DDCECE884644}"/>
              </a:ext>
            </a:extLst>
          </p:cNvPr>
          <p:cNvSpPr txBox="1"/>
          <p:nvPr/>
        </p:nvSpPr>
        <p:spPr>
          <a:xfrm>
            <a:off x="1522811" y="1634247"/>
            <a:ext cx="3739853" cy="5355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3200" dirty="0">
                <a:solidFill>
                  <a:prstClr val="white"/>
                </a:solidFill>
                <a:latin typeface="Nyala" panose="02000504070300020003" pitchFamily="2" charset="0"/>
              </a:rPr>
              <a:t>N-Gram Analysis</a:t>
            </a:r>
            <a:endPar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endParaRPr>
          </a:p>
        </p:txBody>
      </p:sp>
      <p:pic>
        <p:nvPicPr>
          <p:cNvPr id="4" name="Picture 3">
            <a:extLst>
              <a:ext uri="{FF2B5EF4-FFF2-40B4-BE49-F238E27FC236}">
                <a16:creationId xmlns:a16="http://schemas.microsoft.com/office/drawing/2014/main" id="{917ACAD9-B726-4E13-98B4-AA42397E7F6E}"/>
              </a:ext>
            </a:extLst>
          </p:cNvPr>
          <p:cNvPicPr>
            <a:picLocks noChangeAspect="1"/>
          </p:cNvPicPr>
          <p:nvPr/>
        </p:nvPicPr>
        <p:blipFill>
          <a:blip r:embed="rId2"/>
          <a:stretch>
            <a:fillRect/>
          </a:stretch>
        </p:blipFill>
        <p:spPr>
          <a:xfrm>
            <a:off x="507368" y="2343390"/>
            <a:ext cx="3708289" cy="2560320"/>
          </a:xfrm>
          <a:prstGeom prst="rect">
            <a:avLst/>
          </a:prstGeom>
          <a:solidFill>
            <a:schemeClr val="accent2"/>
          </a:solidFill>
          <a:ln w="38100">
            <a:solidFill>
              <a:schemeClr val="accent5"/>
            </a:solidFill>
          </a:ln>
        </p:spPr>
      </p:pic>
      <p:pic>
        <p:nvPicPr>
          <p:cNvPr id="6" name="Picture 5">
            <a:extLst>
              <a:ext uri="{FF2B5EF4-FFF2-40B4-BE49-F238E27FC236}">
                <a16:creationId xmlns:a16="http://schemas.microsoft.com/office/drawing/2014/main" id="{ABF42730-9E06-4DBC-9CD1-B233F4B5E790}"/>
              </a:ext>
            </a:extLst>
          </p:cNvPr>
          <p:cNvPicPr>
            <a:picLocks noChangeAspect="1"/>
          </p:cNvPicPr>
          <p:nvPr/>
        </p:nvPicPr>
        <p:blipFill>
          <a:blip r:embed="rId3"/>
          <a:stretch>
            <a:fillRect/>
          </a:stretch>
        </p:blipFill>
        <p:spPr>
          <a:xfrm>
            <a:off x="4427028" y="2343389"/>
            <a:ext cx="3708289" cy="2560320"/>
          </a:xfrm>
          <a:prstGeom prst="rect">
            <a:avLst/>
          </a:prstGeom>
          <a:solidFill>
            <a:schemeClr val="accent2"/>
          </a:solidFill>
          <a:ln w="38100">
            <a:solidFill>
              <a:schemeClr val="accent5"/>
            </a:solidFill>
          </a:ln>
        </p:spPr>
      </p:pic>
      <p:pic>
        <p:nvPicPr>
          <p:cNvPr id="7" name="Picture 6">
            <a:extLst>
              <a:ext uri="{FF2B5EF4-FFF2-40B4-BE49-F238E27FC236}">
                <a16:creationId xmlns:a16="http://schemas.microsoft.com/office/drawing/2014/main" id="{EBF493C5-C4FD-42FC-96BA-2280F4DA89A4}"/>
              </a:ext>
            </a:extLst>
          </p:cNvPr>
          <p:cNvPicPr>
            <a:picLocks noChangeAspect="1"/>
          </p:cNvPicPr>
          <p:nvPr/>
        </p:nvPicPr>
        <p:blipFill>
          <a:blip r:embed="rId4"/>
          <a:stretch>
            <a:fillRect/>
          </a:stretch>
        </p:blipFill>
        <p:spPr>
          <a:xfrm>
            <a:off x="8346688" y="2315749"/>
            <a:ext cx="3708289" cy="2560320"/>
          </a:xfrm>
          <a:prstGeom prst="rect">
            <a:avLst/>
          </a:prstGeom>
          <a:solidFill>
            <a:schemeClr val="accent2"/>
          </a:solidFill>
          <a:ln w="38100">
            <a:solidFill>
              <a:schemeClr val="accent5"/>
            </a:solidFill>
          </a:ln>
        </p:spPr>
      </p:pic>
      <p:sp>
        <p:nvSpPr>
          <p:cNvPr id="8" name="TextBox 7">
            <a:extLst>
              <a:ext uri="{FF2B5EF4-FFF2-40B4-BE49-F238E27FC236}">
                <a16:creationId xmlns:a16="http://schemas.microsoft.com/office/drawing/2014/main" id="{8801B163-DE5F-43C6-86EA-BCC283F662BE}"/>
              </a:ext>
            </a:extLst>
          </p:cNvPr>
          <p:cNvSpPr txBox="1"/>
          <p:nvPr/>
        </p:nvSpPr>
        <p:spPr>
          <a:xfrm>
            <a:off x="507368" y="5077320"/>
            <a:ext cx="3708289" cy="1421928"/>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sz="2400" dirty="0">
                <a:latin typeface="Nyala" panose="02000504070300020003" pitchFamily="2" charset="0"/>
              </a:rPr>
              <a:t>Experience is the most common word.</a:t>
            </a:r>
          </a:p>
          <a:p>
            <a:pPr marL="342900" indent="-342900">
              <a:lnSpc>
                <a:spcPct val="90000"/>
              </a:lnSpc>
              <a:buFont typeface="Arial" panose="020B0604020202020204" pitchFamily="34" charset="0"/>
              <a:buChar char="•"/>
            </a:pPr>
            <a:r>
              <a:rPr lang="en-US" sz="2400" dirty="0">
                <a:latin typeface="Nyala" panose="02000504070300020003" pitchFamily="2" charset="0"/>
              </a:rPr>
              <a:t>Followed by new and years</a:t>
            </a:r>
          </a:p>
          <a:p>
            <a:pPr>
              <a:lnSpc>
                <a:spcPct val="90000"/>
              </a:lnSpc>
            </a:pPr>
            <a:endParaRPr lang="en-US" sz="2400" dirty="0">
              <a:latin typeface="Nyala" panose="02000504070300020003" pitchFamily="2" charset="0"/>
            </a:endParaRPr>
          </a:p>
        </p:txBody>
      </p:sp>
      <p:sp>
        <p:nvSpPr>
          <p:cNvPr id="10" name="TextBox 9">
            <a:extLst>
              <a:ext uri="{FF2B5EF4-FFF2-40B4-BE49-F238E27FC236}">
                <a16:creationId xmlns:a16="http://schemas.microsoft.com/office/drawing/2014/main" id="{83468CCC-C1F5-49E6-8A4F-17B81C0E8A3B}"/>
              </a:ext>
            </a:extLst>
          </p:cNvPr>
          <p:cNvSpPr txBox="1"/>
          <p:nvPr/>
        </p:nvSpPr>
        <p:spPr>
          <a:xfrm>
            <a:off x="4427028" y="5077320"/>
            <a:ext cx="3708289" cy="1754326"/>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sz="2400" dirty="0">
                <a:latin typeface="Nyala" panose="02000504070300020003" pitchFamily="2" charset="0"/>
              </a:rPr>
              <a:t>New York is the most common word.</a:t>
            </a:r>
          </a:p>
          <a:p>
            <a:pPr marL="342900" indent="-342900">
              <a:lnSpc>
                <a:spcPct val="90000"/>
              </a:lnSpc>
              <a:buFont typeface="Arial" panose="020B0604020202020204" pitchFamily="34" charset="0"/>
              <a:buChar char="•"/>
            </a:pPr>
            <a:r>
              <a:rPr lang="en-US" sz="2400" dirty="0">
                <a:latin typeface="Nyala" panose="02000504070300020003" pitchFamily="2" charset="0"/>
              </a:rPr>
              <a:t>Followed by accredited college and full time</a:t>
            </a:r>
          </a:p>
          <a:p>
            <a:pPr>
              <a:lnSpc>
                <a:spcPct val="90000"/>
              </a:lnSpc>
            </a:pPr>
            <a:endParaRPr lang="en-US" sz="2400" dirty="0"/>
          </a:p>
        </p:txBody>
      </p:sp>
      <p:sp>
        <p:nvSpPr>
          <p:cNvPr id="12" name="TextBox 11">
            <a:extLst>
              <a:ext uri="{FF2B5EF4-FFF2-40B4-BE49-F238E27FC236}">
                <a16:creationId xmlns:a16="http://schemas.microsoft.com/office/drawing/2014/main" id="{F2D62E9E-D54F-41CD-9D04-B8EAC9BCC010}"/>
              </a:ext>
            </a:extLst>
          </p:cNvPr>
          <p:cNvSpPr txBox="1"/>
          <p:nvPr/>
        </p:nvSpPr>
        <p:spPr>
          <a:xfrm>
            <a:off x="8346688" y="5059770"/>
            <a:ext cx="3708289" cy="2086725"/>
          </a:xfrm>
          <a:prstGeom prst="rect">
            <a:avLst/>
          </a:prstGeom>
          <a:noFill/>
        </p:spPr>
        <p:txBody>
          <a:bodyPr wrap="square" rtlCol="0">
            <a:spAutoFit/>
          </a:bodyPr>
          <a:lstStyle/>
          <a:p>
            <a:pPr marL="342900" indent="-342900">
              <a:lnSpc>
                <a:spcPct val="90000"/>
              </a:lnSpc>
              <a:buFont typeface="Arial" panose="020B0604020202020204" pitchFamily="34" charset="0"/>
              <a:buChar char="•"/>
            </a:pPr>
            <a:r>
              <a:rPr lang="en-US" sz="2400" dirty="0">
                <a:latin typeface="Nyala" panose="02000504070300020003" pitchFamily="2" charset="0"/>
              </a:rPr>
              <a:t>New York City is the most common word.</a:t>
            </a:r>
          </a:p>
          <a:p>
            <a:pPr marL="342900" indent="-342900">
              <a:lnSpc>
                <a:spcPct val="90000"/>
              </a:lnSpc>
              <a:buFont typeface="Arial" panose="020B0604020202020204" pitchFamily="34" charset="0"/>
              <a:buChar char="•"/>
            </a:pPr>
            <a:r>
              <a:rPr lang="en-US" sz="2400" dirty="0">
                <a:latin typeface="Nyala" panose="02000504070300020003" pitchFamily="2" charset="0"/>
              </a:rPr>
              <a:t>Followed by degree accredited college and experience described above</a:t>
            </a:r>
          </a:p>
          <a:p>
            <a:pPr>
              <a:lnSpc>
                <a:spcPct val="90000"/>
              </a:lnSpc>
            </a:pPr>
            <a:endParaRPr lang="en-US" sz="2400" dirty="0"/>
          </a:p>
        </p:txBody>
      </p:sp>
    </p:spTree>
    <p:extLst>
      <p:ext uri="{BB962C8B-B14F-4D97-AF65-F5344CB8AC3E}">
        <p14:creationId xmlns:p14="http://schemas.microsoft.com/office/powerpoint/2010/main" val="291046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ACD5-1231-4912-A177-CF006C693941}"/>
              </a:ext>
            </a:extLst>
          </p:cNvPr>
          <p:cNvSpPr>
            <a:spLocks noGrp="1"/>
          </p:cNvSpPr>
          <p:nvPr>
            <p:ph type="title"/>
          </p:nvPr>
        </p:nvSpPr>
        <p:spPr/>
        <p:txBody>
          <a:bodyPr>
            <a:normAutofit/>
          </a:bodyPr>
          <a:lstStyle/>
          <a:p>
            <a:r>
              <a:rPr lang="en-US" sz="4000" dirty="0">
                <a:latin typeface="Nyala" panose="02000504070300020003" pitchFamily="2" charset="0"/>
              </a:rPr>
              <a:t>NATURAL LANGUAGE PROCESSING</a:t>
            </a:r>
          </a:p>
        </p:txBody>
      </p:sp>
      <p:sp>
        <p:nvSpPr>
          <p:cNvPr id="3" name="TextBox 2">
            <a:extLst>
              <a:ext uri="{FF2B5EF4-FFF2-40B4-BE49-F238E27FC236}">
                <a16:creationId xmlns:a16="http://schemas.microsoft.com/office/drawing/2014/main" id="{AD71EFAE-6B21-49A7-9B9A-DDCECE884644}"/>
              </a:ext>
            </a:extLst>
          </p:cNvPr>
          <p:cNvSpPr txBox="1"/>
          <p:nvPr/>
        </p:nvSpPr>
        <p:spPr>
          <a:xfrm>
            <a:off x="1522811" y="1634247"/>
            <a:ext cx="6810484" cy="5355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rPr>
              <a:t>NLP </a:t>
            </a:r>
            <a:r>
              <a:rPr lang="en-US" sz="3200" dirty="0">
                <a:solidFill>
                  <a:prstClr val="white"/>
                </a:solidFill>
                <a:latin typeface="Nyala" panose="02000504070300020003" pitchFamily="2" charset="0"/>
              </a:rPr>
              <a:t>Model Comparison</a:t>
            </a:r>
            <a:endPar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endParaRPr>
          </a:p>
        </p:txBody>
      </p:sp>
      <p:graphicFrame>
        <p:nvGraphicFramePr>
          <p:cNvPr id="6" name="Content Placeholder 3">
            <a:extLst>
              <a:ext uri="{FF2B5EF4-FFF2-40B4-BE49-F238E27FC236}">
                <a16:creationId xmlns:a16="http://schemas.microsoft.com/office/drawing/2014/main" id="{F91F9B08-8C0B-40A9-9B20-0C1FE8D8DE8A}"/>
              </a:ext>
            </a:extLst>
          </p:cNvPr>
          <p:cNvGraphicFramePr>
            <a:graphicFrameLocks/>
          </p:cNvGraphicFramePr>
          <p:nvPr>
            <p:extLst>
              <p:ext uri="{D42A27DB-BD31-4B8C-83A1-F6EECF244321}">
                <p14:modId xmlns:p14="http://schemas.microsoft.com/office/powerpoint/2010/main" val="2218325257"/>
              </p:ext>
            </p:extLst>
          </p:nvPr>
        </p:nvGraphicFramePr>
        <p:xfrm>
          <a:off x="1600201" y="2682128"/>
          <a:ext cx="9998763" cy="3400621"/>
        </p:xfrm>
        <a:graphic>
          <a:graphicData uri="http://schemas.openxmlformats.org/drawingml/2006/table">
            <a:tbl>
              <a:tblPr firstRow="1" bandRow="1">
                <a:tableStyleId>{FABFCF23-3B69-468F-B69F-88F6DE6A72F2}</a:tableStyleId>
              </a:tblPr>
              <a:tblGrid>
                <a:gridCol w="1866624">
                  <a:extLst>
                    <a:ext uri="{9D8B030D-6E8A-4147-A177-3AD203B41FA5}">
                      <a16:colId xmlns:a16="http://schemas.microsoft.com/office/drawing/2014/main" val="20000"/>
                    </a:ext>
                  </a:extLst>
                </a:gridCol>
                <a:gridCol w="1177396">
                  <a:extLst>
                    <a:ext uri="{9D8B030D-6E8A-4147-A177-3AD203B41FA5}">
                      <a16:colId xmlns:a16="http://schemas.microsoft.com/office/drawing/2014/main" val="3941174411"/>
                    </a:ext>
                  </a:extLst>
                </a:gridCol>
                <a:gridCol w="1099230">
                  <a:extLst>
                    <a:ext uri="{9D8B030D-6E8A-4147-A177-3AD203B41FA5}">
                      <a16:colId xmlns:a16="http://schemas.microsoft.com/office/drawing/2014/main" val="1228278259"/>
                    </a:ext>
                  </a:extLst>
                </a:gridCol>
                <a:gridCol w="1004105">
                  <a:extLst>
                    <a:ext uri="{9D8B030D-6E8A-4147-A177-3AD203B41FA5}">
                      <a16:colId xmlns:a16="http://schemas.microsoft.com/office/drawing/2014/main" val="3566310564"/>
                    </a:ext>
                  </a:extLst>
                </a:gridCol>
                <a:gridCol w="993535">
                  <a:extLst>
                    <a:ext uri="{9D8B030D-6E8A-4147-A177-3AD203B41FA5}">
                      <a16:colId xmlns:a16="http://schemas.microsoft.com/office/drawing/2014/main" val="3878048129"/>
                    </a:ext>
                  </a:extLst>
                </a:gridCol>
                <a:gridCol w="1236633">
                  <a:extLst>
                    <a:ext uri="{9D8B030D-6E8A-4147-A177-3AD203B41FA5}">
                      <a16:colId xmlns:a16="http://schemas.microsoft.com/office/drawing/2014/main" val="3648631693"/>
                    </a:ext>
                  </a:extLst>
                </a:gridCol>
                <a:gridCol w="1329154">
                  <a:extLst>
                    <a:ext uri="{9D8B030D-6E8A-4147-A177-3AD203B41FA5}">
                      <a16:colId xmlns:a16="http://schemas.microsoft.com/office/drawing/2014/main" val="4114014381"/>
                    </a:ext>
                  </a:extLst>
                </a:gridCol>
                <a:gridCol w="1292086">
                  <a:extLst>
                    <a:ext uri="{9D8B030D-6E8A-4147-A177-3AD203B41FA5}">
                      <a16:colId xmlns:a16="http://schemas.microsoft.com/office/drawing/2014/main" val="411740456"/>
                    </a:ext>
                  </a:extLst>
                </a:gridCol>
              </a:tblGrid>
              <a:tr h="1367962">
                <a:tc>
                  <a:txBody>
                    <a:bodyPr/>
                    <a:lstStyle/>
                    <a:p>
                      <a:r>
                        <a:rPr lang="en-US" sz="2000" dirty="0">
                          <a:solidFill>
                            <a:schemeClr val="tx1"/>
                          </a:solidFill>
                          <a:latin typeface="Nyala" panose="02000504070300020003" pitchFamily="2" charset="0"/>
                        </a:rPr>
                        <a:t>Models</a:t>
                      </a:r>
                    </a:p>
                  </a:txBody>
                  <a:tcPr anchor="ctr"/>
                </a:tc>
                <a:tc>
                  <a:txBody>
                    <a:bodyPr/>
                    <a:lstStyle/>
                    <a:p>
                      <a:pPr algn="ctr"/>
                      <a:r>
                        <a:rPr lang="en-US" sz="2000" dirty="0">
                          <a:solidFill>
                            <a:schemeClr val="tx1"/>
                          </a:solidFill>
                          <a:latin typeface="Nyala" panose="02000504070300020003" pitchFamily="2" charset="0"/>
                        </a:rPr>
                        <a:t>R^2</a:t>
                      </a:r>
                    </a:p>
                  </a:txBody>
                  <a:tcPr anchor="ctr"/>
                </a:tc>
                <a:tc>
                  <a:txBody>
                    <a:bodyPr/>
                    <a:lstStyle/>
                    <a:p>
                      <a:pPr algn="ctr"/>
                      <a:r>
                        <a:rPr lang="en-US" sz="2000" dirty="0">
                          <a:solidFill>
                            <a:schemeClr val="tx1"/>
                          </a:solidFill>
                          <a:latin typeface="Nyala" panose="02000504070300020003" pitchFamily="2" charset="0"/>
                        </a:rPr>
                        <a:t>Precision Score</a:t>
                      </a:r>
                    </a:p>
                  </a:txBody>
                  <a:tcPr anchor="ctr"/>
                </a:tc>
                <a:tc>
                  <a:txBody>
                    <a:bodyPr/>
                    <a:lstStyle/>
                    <a:p>
                      <a:pPr algn="ctr"/>
                      <a:r>
                        <a:rPr lang="en-US" sz="2000" dirty="0">
                          <a:solidFill>
                            <a:schemeClr val="tx1"/>
                          </a:solidFill>
                          <a:latin typeface="Nyala" panose="02000504070300020003" pitchFamily="2" charset="0"/>
                        </a:rPr>
                        <a:t>Recall Score</a:t>
                      </a:r>
                    </a:p>
                  </a:txBody>
                  <a:tcPr anchor="ctr"/>
                </a:tc>
                <a:tc>
                  <a:txBody>
                    <a:bodyPr/>
                    <a:lstStyle/>
                    <a:p>
                      <a:pPr algn="ctr"/>
                      <a:r>
                        <a:rPr lang="en-US" sz="2000" dirty="0">
                          <a:solidFill>
                            <a:schemeClr val="tx1"/>
                          </a:solidFill>
                          <a:latin typeface="Nyala" panose="02000504070300020003" pitchFamily="2" charset="0"/>
                        </a:rPr>
                        <a:t>F1 Score</a:t>
                      </a:r>
                    </a:p>
                  </a:txBody>
                  <a:tcPr anchor="ctr"/>
                </a:tc>
                <a:tc>
                  <a:txBody>
                    <a:bodyPr/>
                    <a:lstStyle/>
                    <a:p>
                      <a:pPr algn="ctr"/>
                      <a:r>
                        <a:rPr lang="en-US" sz="2000" dirty="0">
                          <a:solidFill>
                            <a:schemeClr val="tx1"/>
                          </a:solidFill>
                          <a:latin typeface="Nyala" panose="02000504070300020003" pitchFamily="2" charset="0"/>
                        </a:rPr>
                        <a:t>Cross Validation Score Mean </a:t>
                      </a:r>
                    </a:p>
                  </a:txBody>
                  <a:tcPr anchor="ctr"/>
                </a:tc>
                <a:tc>
                  <a:txBody>
                    <a:bodyPr/>
                    <a:lstStyle/>
                    <a:p>
                      <a:pPr algn="ctr"/>
                      <a:r>
                        <a:rPr lang="en-US" sz="2000" dirty="0">
                          <a:solidFill>
                            <a:schemeClr val="tx1"/>
                          </a:solidFill>
                          <a:latin typeface="Nyala" panose="02000504070300020003" pitchFamily="2" charset="0"/>
                        </a:rPr>
                        <a:t>Cross Validation Score Std</a:t>
                      </a:r>
                    </a:p>
                  </a:txBody>
                  <a:tcPr anchor="ctr"/>
                </a:tc>
                <a:tc>
                  <a:txBody>
                    <a:bodyPr/>
                    <a:lstStyle/>
                    <a:p>
                      <a:pPr algn="ctr"/>
                      <a:r>
                        <a:rPr lang="en-US" sz="2000" dirty="0" err="1">
                          <a:solidFill>
                            <a:schemeClr val="tx1"/>
                          </a:solidFill>
                          <a:latin typeface="Nyala" panose="02000504070300020003" pitchFamily="2" charset="0"/>
                        </a:rPr>
                        <a:t>GridSearch</a:t>
                      </a:r>
                      <a:r>
                        <a:rPr lang="en-US" sz="2000" dirty="0">
                          <a:solidFill>
                            <a:schemeClr val="tx1"/>
                          </a:solidFill>
                          <a:latin typeface="Nyala" panose="02000504070300020003" pitchFamily="2" charset="0"/>
                        </a:rPr>
                        <a:t> CV</a:t>
                      </a:r>
                    </a:p>
                  </a:txBody>
                  <a:tcPr anchor="ctr"/>
                </a:tc>
                <a:extLst>
                  <a:ext uri="{0D108BD9-81ED-4DB2-BD59-A6C34878D82A}">
                    <a16:rowId xmlns:a16="http://schemas.microsoft.com/office/drawing/2014/main" val="10000"/>
                  </a:ext>
                </a:extLst>
              </a:tr>
              <a:tr h="714367">
                <a:tc>
                  <a:txBody>
                    <a:bodyPr/>
                    <a:lstStyle/>
                    <a:p>
                      <a:r>
                        <a:rPr lang="en-US" sz="2000" dirty="0"/>
                        <a:t>Logistic Regression</a:t>
                      </a:r>
                      <a:endParaRPr lang="en-US" sz="2000" dirty="0">
                        <a:latin typeface="Nyala" panose="02000504070300020003" pitchFamily="2" charset="0"/>
                      </a:endParaRPr>
                    </a:p>
                  </a:txBody>
                  <a:tcPr anchor="ctr"/>
                </a:tc>
                <a:tc>
                  <a:txBody>
                    <a:bodyPr/>
                    <a:lstStyle/>
                    <a:p>
                      <a:pPr algn="ctr"/>
                      <a:r>
                        <a:rPr lang="en-US" sz="2000" dirty="0"/>
                        <a:t>0.54</a:t>
                      </a:r>
                      <a:endParaRPr lang="en-US" sz="2000" dirty="0">
                        <a:latin typeface="Nyala" panose="02000504070300020003" pitchFamily="2" charset="0"/>
                      </a:endParaRPr>
                    </a:p>
                  </a:txBody>
                  <a:tcPr anchor="ctr"/>
                </a:tc>
                <a:tc>
                  <a:txBody>
                    <a:bodyPr/>
                    <a:lstStyle/>
                    <a:p>
                      <a:pPr algn="ctr"/>
                      <a:r>
                        <a:rPr lang="en-US" sz="2000" dirty="0"/>
                        <a:t>0.40</a:t>
                      </a:r>
                      <a:endParaRPr lang="en-US" sz="2000" dirty="0">
                        <a:latin typeface="Nyala" panose="02000504070300020003" pitchFamily="2" charset="0"/>
                      </a:endParaRPr>
                    </a:p>
                  </a:txBody>
                  <a:tcPr anchor="ctr"/>
                </a:tc>
                <a:tc>
                  <a:txBody>
                    <a:bodyPr/>
                    <a:lstStyle/>
                    <a:p>
                      <a:pPr algn="ctr"/>
                      <a:r>
                        <a:rPr lang="en-US" sz="2000" dirty="0"/>
                        <a:t>0.45</a:t>
                      </a:r>
                      <a:endParaRPr lang="en-US" sz="2000" dirty="0">
                        <a:latin typeface="Nyala" panose="02000504070300020003" pitchFamily="2" charset="0"/>
                      </a:endParaRPr>
                    </a:p>
                  </a:txBody>
                  <a:tcPr anchor="ctr"/>
                </a:tc>
                <a:tc>
                  <a:txBody>
                    <a:bodyPr/>
                    <a:lstStyle/>
                    <a:p>
                      <a:pPr algn="ctr"/>
                      <a:r>
                        <a:rPr lang="en-US" sz="2000" dirty="0"/>
                        <a:t>0.31</a:t>
                      </a:r>
                      <a:endParaRPr lang="en-US" sz="2000" dirty="0">
                        <a:latin typeface="Nyala" panose="02000504070300020003" pitchFamily="2" charset="0"/>
                      </a:endParaRPr>
                    </a:p>
                  </a:txBody>
                  <a:tcPr anchor="ctr"/>
                </a:tc>
                <a:tc>
                  <a:txBody>
                    <a:bodyPr/>
                    <a:lstStyle/>
                    <a:p>
                      <a:pPr algn="ctr"/>
                      <a:r>
                        <a:rPr lang="en-US" sz="2000" dirty="0"/>
                        <a:t>0.48</a:t>
                      </a:r>
                      <a:endParaRPr lang="en-US" sz="2000" dirty="0">
                        <a:latin typeface="Nyala" panose="02000504070300020003" pitchFamily="2" charset="0"/>
                      </a:endParaRPr>
                    </a:p>
                  </a:txBody>
                  <a:tcPr anchor="ctr"/>
                </a:tc>
                <a:tc>
                  <a:txBody>
                    <a:bodyPr/>
                    <a:lstStyle/>
                    <a:p>
                      <a:pPr algn="ctr"/>
                      <a:r>
                        <a:rPr lang="en-US" sz="2000" dirty="0"/>
                        <a:t>0.01</a:t>
                      </a:r>
                      <a:endParaRPr lang="en-US" sz="2000" dirty="0">
                        <a:latin typeface="Nyala" panose="02000504070300020003" pitchFamily="2" charset="0"/>
                      </a:endParaRPr>
                    </a:p>
                  </a:txBody>
                  <a:tcPr anchor="ctr"/>
                </a:tc>
                <a:tc>
                  <a:txBody>
                    <a:bodyPr/>
                    <a:lstStyle/>
                    <a:p>
                      <a:pPr algn="ctr"/>
                      <a:r>
                        <a:rPr lang="en-US" sz="2000" dirty="0"/>
                        <a:t>0.99</a:t>
                      </a:r>
                      <a:endParaRPr lang="en-US" sz="2000" dirty="0">
                        <a:latin typeface="Nyala" panose="02000504070300020003" pitchFamily="2" charset="0"/>
                      </a:endParaRPr>
                    </a:p>
                  </a:txBody>
                  <a:tcPr anchor="ctr"/>
                </a:tc>
                <a:extLst>
                  <a:ext uri="{0D108BD9-81ED-4DB2-BD59-A6C34878D82A}">
                    <a16:rowId xmlns:a16="http://schemas.microsoft.com/office/drawing/2014/main" val="10001"/>
                  </a:ext>
                </a:extLst>
              </a:tr>
              <a:tr h="603925">
                <a:tc>
                  <a:txBody>
                    <a:bodyPr/>
                    <a:lstStyle/>
                    <a:p>
                      <a:r>
                        <a:rPr lang="en-US" sz="2000" dirty="0"/>
                        <a:t>Random Forest</a:t>
                      </a:r>
                      <a:endParaRPr lang="en-US" sz="2000" dirty="0">
                        <a:latin typeface="Nyala" panose="02000504070300020003" pitchFamily="2" charset="0"/>
                      </a:endParaRPr>
                    </a:p>
                  </a:txBody>
                  <a:tcPr anchor="ctr"/>
                </a:tc>
                <a:tc>
                  <a:txBody>
                    <a:bodyPr/>
                    <a:lstStyle/>
                    <a:p>
                      <a:pPr algn="ctr"/>
                      <a:r>
                        <a:rPr lang="en-US" sz="2000" dirty="0"/>
                        <a:t>0.71</a:t>
                      </a:r>
                      <a:endParaRPr lang="en-US" sz="2000" dirty="0">
                        <a:latin typeface="Nyala" panose="02000504070300020003" pitchFamily="2" charset="0"/>
                      </a:endParaRPr>
                    </a:p>
                  </a:txBody>
                  <a:tcPr anchor="ctr"/>
                </a:tc>
                <a:tc>
                  <a:txBody>
                    <a:bodyPr/>
                    <a:lstStyle/>
                    <a:p>
                      <a:pPr algn="ctr"/>
                      <a:r>
                        <a:rPr lang="en-US" sz="2000" dirty="0"/>
                        <a:t>0.92</a:t>
                      </a:r>
                      <a:endParaRPr lang="en-US" sz="2000" dirty="0">
                        <a:latin typeface="Nyala" panose="02000504070300020003" pitchFamily="2" charset="0"/>
                      </a:endParaRPr>
                    </a:p>
                  </a:txBody>
                  <a:tcPr anchor="ctr"/>
                </a:tc>
                <a:tc>
                  <a:txBody>
                    <a:bodyPr/>
                    <a:lstStyle/>
                    <a:p>
                      <a:pPr algn="ctr"/>
                      <a:r>
                        <a:rPr lang="en-US" sz="2000" dirty="0"/>
                        <a:t>0.92</a:t>
                      </a:r>
                      <a:endParaRPr lang="en-US" sz="2000" dirty="0">
                        <a:latin typeface="Nyala" panose="02000504070300020003" pitchFamily="2" charset="0"/>
                      </a:endParaRPr>
                    </a:p>
                  </a:txBody>
                  <a:tcPr anchor="ctr"/>
                </a:tc>
                <a:tc>
                  <a:txBody>
                    <a:bodyPr/>
                    <a:lstStyle/>
                    <a:p>
                      <a:pPr algn="ctr"/>
                      <a:r>
                        <a:rPr lang="en-US" sz="2000" dirty="0"/>
                        <a:t>0.92</a:t>
                      </a:r>
                      <a:endParaRPr lang="en-US" sz="2000" dirty="0">
                        <a:latin typeface="Nyala" panose="02000504070300020003" pitchFamily="2" charset="0"/>
                      </a:endParaRPr>
                    </a:p>
                  </a:txBody>
                  <a:tcPr anchor="ctr"/>
                </a:tc>
                <a:tc>
                  <a:txBody>
                    <a:bodyPr/>
                    <a:lstStyle/>
                    <a:p>
                      <a:pPr algn="ctr"/>
                      <a:r>
                        <a:rPr lang="en-US" sz="2000" dirty="0"/>
                        <a:t>0.64</a:t>
                      </a:r>
                      <a:endParaRPr lang="en-US" sz="2000" dirty="0">
                        <a:latin typeface="Nyala" panose="02000504070300020003" pitchFamily="2" charset="0"/>
                      </a:endParaRPr>
                    </a:p>
                  </a:txBody>
                  <a:tcPr anchor="ctr"/>
                </a:tc>
                <a:tc>
                  <a:txBody>
                    <a:bodyPr/>
                    <a:lstStyle/>
                    <a:p>
                      <a:pPr algn="ctr"/>
                      <a:r>
                        <a:rPr lang="en-US" sz="2000" dirty="0"/>
                        <a:t>0.03</a:t>
                      </a:r>
                      <a:endParaRPr lang="en-US" sz="2000" dirty="0">
                        <a:latin typeface="Nyala" panose="02000504070300020003" pitchFamily="2" charset="0"/>
                      </a:endParaRPr>
                    </a:p>
                  </a:txBody>
                  <a:tcPr anchor="ctr"/>
                </a:tc>
                <a:tc>
                  <a:txBody>
                    <a:bodyPr/>
                    <a:lstStyle/>
                    <a:p>
                      <a:pPr algn="ctr"/>
                      <a:r>
                        <a:rPr lang="en-US" sz="2000" dirty="0"/>
                        <a:t>0.69</a:t>
                      </a:r>
                      <a:endParaRPr lang="en-US" sz="2000" dirty="0">
                        <a:latin typeface="Nyala" panose="02000504070300020003" pitchFamily="2" charset="0"/>
                      </a:endParaRPr>
                    </a:p>
                  </a:txBody>
                  <a:tcPr anchor="ctr"/>
                </a:tc>
                <a:extLst>
                  <a:ext uri="{0D108BD9-81ED-4DB2-BD59-A6C34878D82A}">
                    <a16:rowId xmlns:a16="http://schemas.microsoft.com/office/drawing/2014/main" val="4040561946"/>
                  </a:ext>
                </a:extLst>
              </a:tr>
              <a:tr h="714367">
                <a:tc>
                  <a:txBody>
                    <a:bodyPr/>
                    <a:lstStyle/>
                    <a:p>
                      <a:r>
                        <a:rPr lang="en-US" sz="2000" dirty="0"/>
                        <a:t>Gradient Boosting</a:t>
                      </a:r>
                      <a:endParaRPr lang="en-US" sz="2000" dirty="0">
                        <a:latin typeface="Nyala" panose="02000504070300020003" pitchFamily="2" charset="0"/>
                      </a:endParaRPr>
                    </a:p>
                  </a:txBody>
                  <a:tcPr anchor="ctr"/>
                </a:tc>
                <a:tc>
                  <a:txBody>
                    <a:bodyPr/>
                    <a:lstStyle/>
                    <a:p>
                      <a:pPr algn="ctr"/>
                      <a:r>
                        <a:rPr lang="en-US" sz="2000" dirty="0"/>
                        <a:t>0.75</a:t>
                      </a:r>
                      <a:endParaRPr lang="en-US" sz="2000" dirty="0">
                        <a:latin typeface="Nyala" panose="02000504070300020003" pitchFamily="2" charset="0"/>
                      </a:endParaRPr>
                    </a:p>
                  </a:txBody>
                  <a:tcPr anchor="ctr"/>
                </a:tc>
                <a:tc>
                  <a:txBody>
                    <a:bodyPr/>
                    <a:lstStyle/>
                    <a:p>
                      <a:pPr algn="ctr"/>
                      <a:r>
                        <a:rPr lang="en-US" sz="2000" dirty="0"/>
                        <a:t>0.92</a:t>
                      </a:r>
                      <a:endParaRPr lang="en-US" sz="2000" dirty="0">
                        <a:latin typeface="Nyala" panose="02000504070300020003" pitchFamily="2" charset="0"/>
                      </a:endParaRPr>
                    </a:p>
                  </a:txBody>
                  <a:tcPr anchor="ctr"/>
                </a:tc>
                <a:tc>
                  <a:txBody>
                    <a:bodyPr/>
                    <a:lstStyle/>
                    <a:p>
                      <a:pPr algn="ctr"/>
                      <a:r>
                        <a:rPr lang="en-US" sz="2000" dirty="0"/>
                        <a:t>0.91</a:t>
                      </a:r>
                      <a:endParaRPr lang="en-US" sz="2000" dirty="0">
                        <a:latin typeface="Nyala" panose="02000504070300020003" pitchFamily="2" charset="0"/>
                      </a:endParaRPr>
                    </a:p>
                  </a:txBody>
                  <a:tcPr anchor="ctr"/>
                </a:tc>
                <a:tc>
                  <a:txBody>
                    <a:bodyPr/>
                    <a:lstStyle/>
                    <a:p>
                      <a:pPr algn="ctr"/>
                      <a:r>
                        <a:rPr lang="en-US" sz="2000" dirty="0"/>
                        <a:t>0.91</a:t>
                      </a:r>
                      <a:endParaRPr lang="en-US" sz="2000" dirty="0">
                        <a:latin typeface="Nyala" panose="02000504070300020003" pitchFamily="2" charset="0"/>
                      </a:endParaRPr>
                    </a:p>
                  </a:txBody>
                  <a:tcPr anchor="ctr"/>
                </a:tc>
                <a:tc>
                  <a:txBody>
                    <a:bodyPr/>
                    <a:lstStyle/>
                    <a:p>
                      <a:pPr algn="ctr"/>
                      <a:r>
                        <a:rPr lang="en-US" sz="2000" dirty="0"/>
                        <a:t>0.62</a:t>
                      </a:r>
                      <a:endParaRPr lang="en-US" sz="2000" dirty="0">
                        <a:latin typeface="Nyala" panose="02000504070300020003" pitchFamily="2" charset="0"/>
                      </a:endParaRPr>
                    </a:p>
                  </a:txBody>
                  <a:tcPr anchor="ctr"/>
                </a:tc>
                <a:tc>
                  <a:txBody>
                    <a:bodyPr/>
                    <a:lstStyle/>
                    <a:p>
                      <a:pPr algn="ctr"/>
                      <a:r>
                        <a:rPr lang="en-US" sz="2000" dirty="0"/>
                        <a:t>0.03</a:t>
                      </a:r>
                      <a:endParaRPr lang="en-US" sz="2000" dirty="0">
                        <a:latin typeface="Nyala" panose="02000504070300020003" pitchFamily="2" charset="0"/>
                      </a:endParaRPr>
                    </a:p>
                  </a:txBody>
                  <a:tcPr anchor="ctr"/>
                </a:tc>
                <a:tc>
                  <a:txBody>
                    <a:bodyPr/>
                    <a:lstStyle/>
                    <a:p>
                      <a:pPr algn="ctr"/>
                      <a:r>
                        <a:rPr lang="en-US" sz="2000" dirty="0"/>
                        <a:t>0.91</a:t>
                      </a:r>
                      <a:endParaRPr lang="en-US" sz="2000" dirty="0">
                        <a:latin typeface="Nyala" panose="02000504070300020003" pitchFamily="2" charset="0"/>
                      </a:endParaRPr>
                    </a:p>
                  </a:txBody>
                  <a:tcPr anchor="ctr"/>
                </a:tc>
                <a:extLst>
                  <a:ext uri="{0D108BD9-81ED-4DB2-BD59-A6C34878D82A}">
                    <a16:rowId xmlns:a16="http://schemas.microsoft.com/office/drawing/2014/main" val="1517310760"/>
                  </a:ext>
                </a:extLst>
              </a:tr>
            </a:tbl>
          </a:graphicData>
        </a:graphic>
      </p:graphicFrame>
      <p:pic>
        <p:nvPicPr>
          <p:cNvPr id="7" name="Graphic 6" descr="Magnifying glass">
            <a:extLst>
              <a:ext uri="{FF2B5EF4-FFF2-40B4-BE49-F238E27FC236}">
                <a16:creationId xmlns:a16="http://schemas.microsoft.com/office/drawing/2014/main" id="{C357E5E4-9C9C-4C82-967E-F3F1E0C5FF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76948" y="5346264"/>
            <a:ext cx="975087" cy="975087"/>
          </a:xfrm>
          <a:prstGeom prst="rect">
            <a:avLst/>
          </a:prstGeom>
        </p:spPr>
      </p:pic>
      <p:pic>
        <p:nvPicPr>
          <p:cNvPr id="8" name="Graphic 7" descr="Magnifying glass">
            <a:extLst>
              <a:ext uri="{FF2B5EF4-FFF2-40B4-BE49-F238E27FC236}">
                <a16:creationId xmlns:a16="http://schemas.microsoft.com/office/drawing/2014/main" id="{6525D1FB-9D2C-429F-9E24-62A7ADC3C8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4764" y="4671799"/>
            <a:ext cx="975087" cy="975087"/>
          </a:xfrm>
          <a:prstGeom prst="rect">
            <a:avLst/>
          </a:prstGeom>
        </p:spPr>
      </p:pic>
      <p:pic>
        <p:nvPicPr>
          <p:cNvPr id="9" name="Graphic 8" descr="Magnifying glass">
            <a:extLst>
              <a:ext uri="{FF2B5EF4-FFF2-40B4-BE49-F238E27FC236}">
                <a16:creationId xmlns:a16="http://schemas.microsoft.com/office/drawing/2014/main" id="{1C9B5423-D7ED-4707-9E06-E54EDF50F8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76363" y="4669025"/>
            <a:ext cx="975087" cy="975087"/>
          </a:xfrm>
          <a:prstGeom prst="rect">
            <a:avLst/>
          </a:prstGeom>
        </p:spPr>
      </p:pic>
      <p:pic>
        <p:nvPicPr>
          <p:cNvPr id="10" name="Graphic 9" descr="Magnifying glass">
            <a:extLst>
              <a:ext uri="{FF2B5EF4-FFF2-40B4-BE49-F238E27FC236}">
                <a16:creationId xmlns:a16="http://schemas.microsoft.com/office/drawing/2014/main" id="{2674AD87-AB80-4D55-AD6E-5D2EC1C74D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31562" y="4022516"/>
            <a:ext cx="975087" cy="975087"/>
          </a:xfrm>
          <a:prstGeom prst="rect">
            <a:avLst/>
          </a:prstGeom>
        </p:spPr>
      </p:pic>
      <p:pic>
        <p:nvPicPr>
          <p:cNvPr id="11" name="Graphic 10" descr="Magnifying glass">
            <a:extLst>
              <a:ext uri="{FF2B5EF4-FFF2-40B4-BE49-F238E27FC236}">
                <a16:creationId xmlns:a16="http://schemas.microsoft.com/office/drawing/2014/main" id="{5FD0F639-B5C4-4C50-929F-394400B0C6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89677" y="4671800"/>
            <a:ext cx="975087" cy="975087"/>
          </a:xfrm>
          <a:prstGeom prst="rect">
            <a:avLst/>
          </a:prstGeom>
        </p:spPr>
      </p:pic>
      <p:pic>
        <p:nvPicPr>
          <p:cNvPr id="12" name="Graphic 11" descr="Magnifying glass">
            <a:extLst>
              <a:ext uri="{FF2B5EF4-FFF2-40B4-BE49-F238E27FC236}">
                <a16:creationId xmlns:a16="http://schemas.microsoft.com/office/drawing/2014/main" id="{8D076E63-B952-4F36-A409-CA087B191C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35262" y="4671801"/>
            <a:ext cx="975087" cy="975087"/>
          </a:xfrm>
          <a:prstGeom prst="rect">
            <a:avLst/>
          </a:prstGeom>
        </p:spPr>
      </p:pic>
      <p:sp>
        <p:nvSpPr>
          <p:cNvPr id="13" name="Rectangle 12">
            <a:extLst>
              <a:ext uri="{FF2B5EF4-FFF2-40B4-BE49-F238E27FC236}">
                <a16:creationId xmlns:a16="http://schemas.microsoft.com/office/drawing/2014/main" id="{D0D4F282-F74A-49BE-9F35-F30B3C92DED7}"/>
              </a:ext>
            </a:extLst>
          </p:cNvPr>
          <p:cNvSpPr/>
          <p:nvPr/>
        </p:nvSpPr>
        <p:spPr>
          <a:xfrm>
            <a:off x="1599597" y="4771729"/>
            <a:ext cx="9998763" cy="594360"/>
          </a:xfrm>
          <a:prstGeom prst="rect">
            <a:avLst/>
          </a:prstGeom>
          <a:noFill/>
          <a:ln w="3810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descr="Magnifying glass">
            <a:extLst>
              <a:ext uri="{FF2B5EF4-FFF2-40B4-BE49-F238E27FC236}">
                <a16:creationId xmlns:a16="http://schemas.microsoft.com/office/drawing/2014/main" id="{0BB9781E-5914-4DAE-955F-6FD28D9437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63650" y="4006040"/>
            <a:ext cx="975087" cy="975087"/>
          </a:xfrm>
          <a:prstGeom prst="rect">
            <a:avLst/>
          </a:prstGeom>
        </p:spPr>
      </p:pic>
    </p:spTree>
    <p:extLst>
      <p:ext uri="{BB962C8B-B14F-4D97-AF65-F5344CB8AC3E}">
        <p14:creationId xmlns:p14="http://schemas.microsoft.com/office/powerpoint/2010/main" val="335855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50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160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210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280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childTnLst>
                          </p:cTn>
                        </p:par>
                        <p:par>
                          <p:cTn id="34" fill="hold">
                            <p:stCondLst>
                              <p:cond delay="3800"/>
                            </p:stCondLst>
                            <p:childTnLst>
                              <p:par>
                                <p:cTn id="35" presetID="2" presetClass="entr" presetSubtype="4" fill="hold" grpId="0" nodeType="afterEffect">
                                  <p:stCondLst>
                                    <p:cond delay="270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ACD5-1231-4912-A177-CF006C693941}"/>
              </a:ext>
            </a:extLst>
          </p:cNvPr>
          <p:cNvSpPr>
            <a:spLocks noGrp="1"/>
          </p:cNvSpPr>
          <p:nvPr>
            <p:ph type="title"/>
          </p:nvPr>
        </p:nvSpPr>
        <p:spPr/>
        <p:txBody>
          <a:bodyPr>
            <a:normAutofit/>
          </a:bodyPr>
          <a:lstStyle/>
          <a:p>
            <a:r>
              <a:rPr lang="en-US" sz="4000" dirty="0">
                <a:latin typeface="Nyala" panose="02000504070300020003" pitchFamily="2" charset="0"/>
              </a:rPr>
              <a:t>NATURAL LANGUAGE PROCESSING</a:t>
            </a:r>
          </a:p>
        </p:txBody>
      </p:sp>
      <p:sp>
        <p:nvSpPr>
          <p:cNvPr id="3" name="TextBox 2">
            <a:extLst>
              <a:ext uri="{FF2B5EF4-FFF2-40B4-BE49-F238E27FC236}">
                <a16:creationId xmlns:a16="http://schemas.microsoft.com/office/drawing/2014/main" id="{AD71EFAE-6B21-49A7-9B9A-DDCECE884644}"/>
              </a:ext>
            </a:extLst>
          </p:cNvPr>
          <p:cNvSpPr txBox="1"/>
          <p:nvPr/>
        </p:nvSpPr>
        <p:spPr>
          <a:xfrm>
            <a:off x="1522811" y="1634247"/>
            <a:ext cx="7889546" cy="978729"/>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rPr>
              <a:t>NLP </a:t>
            </a:r>
            <a:r>
              <a:rPr lang="en-US" sz="3200" dirty="0">
                <a:solidFill>
                  <a:prstClr val="white"/>
                </a:solidFill>
                <a:latin typeface="Nyala" panose="02000504070300020003" pitchFamily="2" charset="0"/>
              </a:rPr>
              <a:t>Model Comparison / under different methods</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endParaRPr>
          </a:p>
        </p:txBody>
      </p:sp>
      <p:graphicFrame>
        <p:nvGraphicFramePr>
          <p:cNvPr id="6" name="Content Placeholder 3">
            <a:extLst>
              <a:ext uri="{FF2B5EF4-FFF2-40B4-BE49-F238E27FC236}">
                <a16:creationId xmlns:a16="http://schemas.microsoft.com/office/drawing/2014/main" id="{F91F9B08-8C0B-40A9-9B20-0C1FE8D8DE8A}"/>
              </a:ext>
            </a:extLst>
          </p:cNvPr>
          <p:cNvGraphicFramePr>
            <a:graphicFrameLocks/>
          </p:cNvGraphicFramePr>
          <p:nvPr>
            <p:extLst>
              <p:ext uri="{D42A27DB-BD31-4B8C-83A1-F6EECF244321}">
                <p14:modId xmlns:p14="http://schemas.microsoft.com/office/powerpoint/2010/main" val="3056853629"/>
              </p:ext>
            </p:extLst>
          </p:nvPr>
        </p:nvGraphicFramePr>
        <p:xfrm>
          <a:off x="1600200" y="2670954"/>
          <a:ext cx="8246840" cy="3234368"/>
        </p:xfrm>
        <a:graphic>
          <a:graphicData uri="http://schemas.openxmlformats.org/drawingml/2006/table">
            <a:tbl>
              <a:tblPr firstRow="1" bandRow="1">
                <a:tableStyleId>{FABFCF23-3B69-468F-B69F-88F6DE6A72F2}</a:tableStyleId>
              </a:tblPr>
              <a:tblGrid>
                <a:gridCol w="1802874">
                  <a:extLst>
                    <a:ext uri="{9D8B030D-6E8A-4147-A177-3AD203B41FA5}">
                      <a16:colId xmlns:a16="http://schemas.microsoft.com/office/drawing/2014/main" val="20000"/>
                    </a:ext>
                  </a:extLst>
                </a:gridCol>
                <a:gridCol w="914468">
                  <a:extLst>
                    <a:ext uri="{9D8B030D-6E8A-4147-A177-3AD203B41FA5}">
                      <a16:colId xmlns:a16="http://schemas.microsoft.com/office/drawing/2014/main" val="3941174411"/>
                    </a:ext>
                  </a:extLst>
                </a:gridCol>
                <a:gridCol w="1116932">
                  <a:extLst>
                    <a:ext uri="{9D8B030D-6E8A-4147-A177-3AD203B41FA5}">
                      <a16:colId xmlns:a16="http://schemas.microsoft.com/office/drawing/2014/main" val="1228278259"/>
                    </a:ext>
                  </a:extLst>
                </a:gridCol>
                <a:gridCol w="1166167">
                  <a:extLst>
                    <a:ext uri="{9D8B030D-6E8A-4147-A177-3AD203B41FA5}">
                      <a16:colId xmlns:a16="http://schemas.microsoft.com/office/drawing/2014/main" val="3566310564"/>
                    </a:ext>
                  </a:extLst>
                </a:gridCol>
                <a:gridCol w="1099831">
                  <a:extLst>
                    <a:ext uri="{9D8B030D-6E8A-4147-A177-3AD203B41FA5}">
                      <a16:colId xmlns:a16="http://schemas.microsoft.com/office/drawing/2014/main" val="3648631693"/>
                    </a:ext>
                  </a:extLst>
                </a:gridCol>
                <a:gridCol w="1145342">
                  <a:extLst>
                    <a:ext uri="{9D8B030D-6E8A-4147-A177-3AD203B41FA5}">
                      <a16:colId xmlns:a16="http://schemas.microsoft.com/office/drawing/2014/main" val="4114014381"/>
                    </a:ext>
                  </a:extLst>
                </a:gridCol>
                <a:gridCol w="1001226">
                  <a:extLst>
                    <a:ext uri="{9D8B030D-6E8A-4147-A177-3AD203B41FA5}">
                      <a16:colId xmlns:a16="http://schemas.microsoft.com/office/drawing/2014/main" val="218904924"/>
                    </a:ext>
                  </a:extLst>
                </a:gridCol>
              </a:tblGrid>
              <a:tr h="1242247">
                <a:tc>
                  <a:txBody>
                    <a:bodyPr/>
                    <a:lstStyle/>
                    <a:p>
                      <a:r>
                        <a:rPr lang="en-US" sz="2000" dirty="0">
                          <a:solidFill>
                            <a:schemeClr val="tx1"/>
                          </a:solidFill>
                          <a:latin typeface="Nyala" panose="02000504070300020003" pitchFamily="2" charset="0"/>
                        </a:rPr>
                        <a:t>Models</a:t>
                      </a:r>
                    </a:p>
                  </a:txBody>
                  <a:tcPr anchor="ctr"/>
                </a:tc>
                <a:tc>
                  <a:txBody>
                    <a:bodyPr/>
                    <a:lstStyle/>
                    <a:p>
                      <a:pPr algn="ctr"/>
                      <a:r>
                        <a:rPr lang="en-US" sz="1800" dirty="0" err="1">
                          <a:solidFill>
                            <a:schemeClr val="tx1"/>
                          </a:solidFill>
                          <a:latin typeface="Nyala" panose="02000504070300020003" pitchFamily="2" charset="0"/>
                        </a:rPr>
                        <a:t>BoW</a:t>
                      </a:r>
                      <a:endParaRPr lang="en-US" sz="1800" dirty="0">
                        <a:solidFill>
                          <a:schemeClr val="tx1"/>
                        </a:solidFill>
                        <a:latin typeface="Nyala" panose="02000504070300020003" pitchFamily="2" charset="0"/>
                      </a:endParaRPr>
                    </a:p>
                  </a:txBody>
                  <a:tcPr anchor="ctr"/>
                </a:tc>
                <a:tc>
                  <a:txBody>
                    <a:bodyPr/>
                    <a:lstStyle/>
                    <a:p>
                      <a:pPr algn="ctr"/>
                      <a:r>
                        <a:rPr lang="en-US" sz="1800" dirty="0">
                          <a:solidFill>
                            <a:schemeClr val="tx1"/>
                          </a:solidFill>
                          <a:latin typeface="Nyala" panose="02000504070300020003" pitchFamily="2" charset="0"/>
                        </a:rPr>
                        <a:t>N-gram (1,2)</a:t>
                      </a:r>
                    </a:p>
                  </a:txBody>
                  <a:tcPr anchor="ctr"/>
                </a:tc>
                <a:tc>
                  <a:txBody>
                    <a:bodyPr/>
                    <a:lstStyle/>
                    <a:p>
                      <a:pPr algn="ctr"/>
                      <a:r>
                        <a:rPr lang="en-US" sz="1800" dirty="0">
                          <a:solidFill>
                            <a:schemeClr val="tx1"/>
                          </a:solidFill>
                          <a:latin typeface="Nyala" panose="02000504070300020003" pitchFamily="2" charset="0"/>
                        </a:rPr>
                        <a:t>N-gram (2,2)</a:t>
                      </a:r>
                    </a:p>
                  </a:txBody>
                  <a:tcPr anchor="ctr"/>
                </a:tc>
                <a:tc>
                  <a:txBody>
                    <a:bodyPr/>
                    <a:lstStyle/>
                    <a:p>
                      <a:pPr algn="ctr"/>
                      <a:r>
                        <a:rPr lang="en-US" sz="1800" dirty="0" err="1">
                          <a:solidFill>
                            <a:schemeClr val="tx1"/>
                          </a:solidFill>
                          <a:latin typeface="Nyala" panose="02000504070300020003" pitchFamily="2" charset="0"/>
                        </a:rPr>
                        <a:t>Tf-Idf</a:t>
                      </a:r>
                      <a:endParaRPr lang="en-US" sz="1800" dirty="0">
                        <a:solidFill>
                          <a:schemeClr val="tx1"/>
                        </a:solidFill>
                        <a:latin typeface="Nyala" panose="02000504070300020003" pitchFamily="2" charset="0"/>
                      </a:endParaRPr>
                    </a:p>
                  </a:txBody>
                  <a:tcPr anchor="ctr"/>
                </a:tc>
                <a:tc>
                  <a:txBody>
                    <a:bodyPr/>
                    <a:lstStyle/>
                    <a:p>
                      <a:pPr algn="ctr"/>
                      <a:r>
                        <a:rPr lang="en-US" sz="1800" dirty="0" err="1">
                          <a:solidFill>
                            <a:schemeClr val="tx1"/>
                          </a:solidFill>
                          <a:latin typeface="Nyala" panose="02000504070300020003" pitchFamily="2" charset="0"/>
                        </a:rPr>
                        <a:t>Tf-Idf</a:t>
                      </a:r>
                      <a:r>
                        <a:rPr lang="en-US" sz="1800" dirty="0">
                          <a:solidFill>
                            <a:schemeClr val="tx1"/>
                          </a:solidFill>
                          <a:latin typeface="Nyala" panose="02000504070300020003" pitchFamily="2" charset="0"/>
                        </a:rPr>
                        <a:t> with N-gram (2,2)</a:t>
                      </a:r>
                    </a:p>
                  </a:txBody>
                  <a:tcPr anchor="ctr"/>
                </a:tc>
                <a:tc>
                  <a:txBody>
                    <a:bodyPr/>
                    <a:lstStyle/>
                    <a:p>
                      <a:pPr algn="ctr"/>
                      <a:r>
                        <a:rPr lang="en-US" sz="1800" dirty="0">
                          <a:solidFill>
                            <a:schemeClr val="tx1"/>
                          </a:solidFill>
                          <a:latin typeface="Nyala" panose="02000504070300020003" pitchFamily="2" charset="0"/>
                        </a:rPr>
                        <a:t>W2vec</a:t>
                      </a:r>
                    </a:p>
                  </a:txBody>
                  <a:tcPr anchor="ctr"/>
                </a:tc>
                <a:extLst>
                  <a:ext uri="{0D108BD9-81ED-4DB2-BD59-A6C34878D82A}">
                    <a16:rowId xmlns:a16="http://schemas.microsoft.com/office/drawing/2014/main" val="10000"/>
                  </a:ext>
                </a:extLst>
              </a:tr>
              <a:tr h="697944">
                <a:tc>
                  <a:txBody>
                    <a:bodyPr/>
                    <a:lstStyle/>
                    <a:p>
                      <a:r>
                        <a:rPr lang="en-US" sz="2000" dirty="0"/>
                        <a:t>Logistic Regression</a:t>
                      </a:r>
                      <a:endParaRPr lang="en-US" sz="2000" dirty="0">
                        <a:latin typeface="Nyala" panose="02000504070300020003" pitchFamily="2" charset="0"/>
                      </a:endParaRPr>
                    </a:p>
                  </a:txBody>
                  <a:tcPr anchor="ctr"/>
                </a:tc>
                <a:tc>
                  <a:txBody>
                    <a:bodyPr/>
                    <a:lstStyle/>
                    <a:p>
                      <a:pPr algn="ctr"/>
                      <a:r>
                        <a:rPr lang="en-US" sz="2000" dirty="0"/>
                        <a:t>0.88</a:t>
                      </a:r>
                      <a:endParaRPr lang="en-US" sz="2000" dirty="0">
                        <a:latin typeface="Nyala" panose="02000504070300020003" pitchFamily="2" charset="0"/>
                      </a:endParaRPr>
                    </a:p>
                  </a:txBody>
                  <a:tcPr anchor="ctr"/>
                </a:tc>
                <a:tc>
                  <a:txBody>
                    <a:bodyPr/>
                    <a:lstStyle/>
                    <a:p>
                      <a:pPr algn="ctr"/>
                      <a:r>
                        <a:rPr lang="en-US" sz="2000" dirty="0"/>
                        <a:t>0.99</a:t>
                      </a:r>
                      <a:endParaRPr lang="en-US" sz="2000" dirty="0">
                        <a:latin typeface="Nyala" panose="02000504070300020003" pitchFamily="2" charset="0"/>
                      </a:endParaRPr>
                    </a:p>
                  </a:txBody>
                  <a:tcPr anchor="ctr"/>
                </a:tc>
                <a:tc>
                  <a:txBody>
                    <a:bodyPr/>
                    <a:lstStyle/>
                    <a:p>
                      <a:pPr algn="ctr"/>
                      <a:r>
                        <a:rPr lang="en-US" sz="2000" dirty="0"/>
                        <a:t>0.99</a:t>
                      </a:r>
                      <a:endParaRPr lang="en-US" sz="2000" dirty="0">
                        <a:latin typeface="Nyala" panose="02000504070300020003" pitchFamily="2" charset="0"/>
                      </a:endParaRPr>
                    </a:p>
                  </a:txBody>
                  <a:tcPr anchor="ctr"/>
                </a:tc>
                <a:tc>
                  <a:txBody>
                    <a:bodyPr/>
                    <a:lstStyle/>
                    <a:p>
                      <a:pPr algn="ctr"/>
                      <a:r>
                        <a:rPr lang="en-US" sz="2000" dirty="0"/>
                        <a:t>0.92</a:t>
                      </a:r>
                      <a:endParaRPr lang="en-US" sz="2000" dirty="0">
                        <a:latin typeface="Nyala" panose="02000504070300020003" pitchFamily="2" charset="0"/>
                      </a:endParaRPr>
                    </a:p>
                  </a:txBody>
                  <a:tcPr anchor="ctr"/>
                </a:tc>
                <a:tc>
                  <a:txBody>
                    <a:bodyPr/>
                    <a:lstStyle/>
                    <a:p>
                      <a:pPr algn="ctr"/>
                      <a:r>
                        <a:rPr lang="en-US" sz="2000" dirty="0"/>
                        <a:t>0.93</a:t>
                      </a:r>
                      <a:endParaRPr lang="en-US" sz="2000" dirty="0">
                        <a:latin typeface="Nyala" panose="02000504070300020003" pitchFamily="2" charset="0"/>
                      </a:endParaRPr>
                    </a:p>
                  </a:txBody>
                  <a:tcPr anchor="ctr"/>
                </a:tc>
                <a:tc>
                  <a:txBody>
                    <a:bodyPr/>
                    <a:lstStyle/>
                    <a:p>
                      <a:pPr algn="ctr"/>
                      <a:r>
                        <a:rPr lang="en-US" sz="2000" dirty="0"/>
                        <a:t>0.48</a:t>
                      </a:r>
                      <a:endParaRPr lang="en-US" sz="2000" dirty="0">
                        <a:latin typeface="Nyala" panose="02000504070300020003" pitchFamily="2" charset="0"/>
                      </a:endParaRPr>
                    </a:p>
                  </a:txBody>
                  <a:tcPr anchor="ctr"/>
                </a:tc>
                <a:extLst>
                  <a:ext uri="{0D108BD9-81ED-4DB2-BD59-A6C34878D82A}">
                    <a16:rowId xmlns:a16="http://schemas.microsoft.com/office/drawing/2014/main" val="10001"/>
                  </a:ext>
                </a:extLst>
              </a:tr>
              <a:tr h="590041">
                <a:tc>
                  <a:txBody>
                    <a:bodyPr/>
                    <a:lstStyle/>
                    <a:p>
                      <a:r>
                        <a:rPr lang="en-US" sz="2000" dirty="0"/>
                        <a:t>Random Forest</a:t>
                      </a:r>
                      <a:endParaRPr lang="en-US" sz="2000" dirty="0">
                        <a:latin typeface="Nyala" panose="02000504070300020003" pitchFamily="2" charset="0"/>
                      </a:endParaRPr>
                    </a:p>
                  </a:txBody>
                  <a:tcPr anchor="ctr"/>
                </a:tc>
                <a:tc>
                  <a:txBody>
                    <a:bodyPr/>
                    <a:lstStyle/>
                    <a:p>
                      <a:pPr algn="ctr"/>
                      <a:r>
                        <a:rPr lang="en-US" sz="2000" dirty="0"/>
                        <a:t>0.89</a:t>
                      </a:r>
                      <a:endParaRPr lang="en-US" sz="2000" dirty="0">
                        <a:latin typeface="Nyala" panose="02000504070300020003" pitchFamily="2" charset="0"/>
                      </a:endParaRPr>
                    </a:p>
                  </a:txBody>
                  <a:tcPr anchor="ctr"/>
                </a:tc>
                <a:tc>
                  <a:txBody>
                    <a:bodyPr/>
                    <a:lstStyle/>
                    <a:p>
                      <a:pPr algn="ctr"/>
                      <a:r>
                        <a:rPr lang="en-US" sz="2000" dirty="0"/>
                        <a:t>0.99</a:t>
                      </a:r>
                      <a:endParaRPr lang="en-US" sz="2000" dirty="0">
                        <a:latin typeface="Nyala" panose="02000504070300020003" pitchFamily="2" charset="0"/>
                      </a:endParaRPr>
                    </a:p>
                  </a:txBody>
                  <a:tcPr anchor="ctr"/>
                </a:tc>
                <a:tc>
                  <a:txBody>
                    <a:bodyPr/>
                    <a:lstStyle/>
                    <a:p>
                      <a:pPr algn="ctr"/>
                      <a:r>
                        <a:rPr lang="en-US" sz="2000" dirty="0"/>
                        <a:t>0.99</a:t>
                      </a:r>
                      <a:endParaRPr lang="en-US" sz="2000" dirty="0">
                        <a:latin typeface="Nyala" panose="02000504070300020003" pitchFamily="2" charset="0"/>
                      </a:endParaRPr>
                    </a:p>
                  </a:txBody>
                  <a:tcPr anchor="ctr"/>
                </a:tc>
                <a:tc>
                  <a:txBody>
                    <a:bodyPr/>
                    <a:lstStyle/>
                    <a:p>
                      <a:pPr algn="ctr"/>
                      <a:r>
                        <a:rPr lang="en-US" sz="2000" dirty="0"/>
                        <a:t>0.99</a:t>
                      </a:r>
                      <a:endParaRPr lang="en-US" sz="2000" dirty="0">
                        <a:latin typeface="Nyala" panose="02000504070300020003" pitchFamily="2" charset="0"/>
                      </a:endParaRPr>
                    </a:p>
                  </a:txBody>
                  <a:tcPr anchor="ctr"/>
                </a:tc>
                <a:tc>
                  <a:txBody>
                    <a:bodyPr/>
                    <a:lstStyle/>
                    <a:p>
                      <a:pPr algn="ctr"/>
                      <a:r>
                        <a:rPr lang="en-US" sz="2000" dirty="0"/>
                        <a:t>0.99</a:t>
                      </a:r>
                      <a:endParaRPr lang="en-US" sz="2000" dirty="0">
                        <a:latin typeface="Nyala" panose="02000504070300020003" pitchFamily="2" charset="0"/>
                      </a:endParaRPr>
                    </a:p>
                  </a:txBody>
                  <a:tcPr anchor="ctr"/>
                </a:tc>
                <a:tc>
                  <a:txBody>
                    <a:bodyPr/>
                    <a:lstStyle/>
                    <a:p>
                      <a:pPr algn="ctr"/>
                      <a:r>
                        <a:rPr lang="en-US" sz="2000" dirty="0"/>
                        <a:t>0.99</a:t>
                      </a:r>
                      <a:endParaRPr lang="en-US" sz="2000" dirty="0">
                        <a:latin typeface="Nyala" panose="02000504070300020003" pitchFamily="2" charset="0"/>
                      </a:endParaRPr>
                    </a:p>
                  </a:txBody>
                  <a:tcPr anchor="ctr"/>
                </a:tc>
                <a:extLst>
                  <a:ext uri="{0D108BD9-81ED-4DB2-BD59-A6C34878D82A}">
                    <a16:rowId xmlns:a16="http://schemas.microsoft.com/office/drawing/2014/main" val="4040561946"/>
                  </a:ext>
                </a:extLst>
              </a:tr>
              <a:tr h="590041">
                <a:tc>
                  <a:txBody>
                    <a:bodyPr/>
                    <a:lstStyle/>
                    <a:p>
                      <a:r>
                        <a:rPr lang="en-US" sz="2000" dirty="0"/>
                        <a:t>Gradient Boosting</a:t>
                      </a:r>
                      <a:endParaRPr lang="en-US" sz="2000" dirty="0">
                        <a:latin typeface="Nyala" panose="02000504070300020003" pitchFamily="2" charset="0"/>
                      </a:endParaRPr>
                    </a:p>
                  </a:txBody>
                  <a:tcPr anchor="ctr"/>
                </a:tc>
                <a:tc>
                  <a:txBody>
                    <a:bodyPr/>
                    <a:lstStyle/>
                    <a:p>
                      <a:pPr algn="ctr"/>
                      <a:r>
                        <a:rPr lang="en-US" sz="2000" dirty="0"/>
                        <a:t>0.77</a:t>
                      </a:r>
                      <a:endParaRPr lang="en-US" sz="2000" dirty="0">
                        <a:latin typeface="Nyala" panose="02000504070300020003" pitchFamily="2" charset="0"/>
                      </a:endParaRPr>
                    </a:p>
                  </a:txBody>
                  <a:tcPr anchor="ctr"/>
                </a:tc>
                <a:tc>
                  <a:txBody>
                    <a:bodyPr/>
                    <a:lstStyle/>
                    <a:p>
                      <a:pPr algn="ctr"/>
                      <a:r>
                        <a:rPr lang="en-US" sz="2000" dirty="0"/>
                        <a:t>0.97</a:t>
                      </a:r>
                      <a:endParaRPr lang="en-US" sz="2000" dirty="0">
                        <a:latin typeface="Nyala" panose="02000504070300020003" pitchFamily="2" charset="0"/>
                      </a:endParaRPr>
                    </a:p>
                  </a:txBody>
                  <a:tcPr anchor="ctr"/>
                </a:tc>
                <a:tc>
                  <a:txBody>
                    <a:bodyPr/>
                    <a:lstStyle/>
                    <a:p>
                      <a:pPr algn="ctr"/>
                      <a:r>
                        <a:rPr lang="en-US" sz="2000" dirty="0"/>
                        <a:t>0.94</a:t>
                      </a:r>
                      <a:endParaRPr lang="en-US" sz="2000" dirty="0">
                        <a:latin typeface="Nyala" panose="02000504070300020003" pitchFamily="2" charset="0"/>
                      </a:endParaRPr>
                    </a:p>
                  </a:txBody>
                  <a:tcPr anchor="ctr"/>
                </a:tc>
                <a:tc>
                  <a:txBody>
                    <a:bodyPr/>
                    <a:lstStyle/>
                    <a:p>
                      <a:pPr algn="ctr"/>
                      <a:r>
                        <a:rPr lang="en-US" sz="2000" dirty="0"/>
                        <a:t>0.98</a:t>
                      </a:r>
                      <a:endParaRPr lang="en-US" sz="2000" dirty="0">
                        <a:latin typeface="Nyala" panose="02000504070300020003" pitchFamily="2" charset="0"/>
                      </a:endParaRPr>
                    </a:p>
                  </a:txBody>
                  <a:tcPr anchor="ctr"/>
                </a:tc>
                <a:tc>
                  <a:txBody>
                    <a:bodyPr/>
                    <a:lstStyle/>
                    <a:p>
                      <a:pPr algn="ctr"/>
                      <a:r>
                        <a:rPr lang="en-US" sz="2000" dirty="0"/>
                        <a:t>0.96</a:t>
                      </a:r>
                      <a:endParaRPr lang="en-US" sz="2000" dirty="0">
                        <a:latin typeface="Nyala" panose="02000504070300020003" pitchFamily="2" charset="0"/>
                      </a:endParaRPr>
                    </a:p>
                  </a:txBody>
                  <a:tcPr anchor="ctr"/>
                </a:tc>
                <a:tc>
                  <a:txBody>
                    <a:bodyPr/>
                    <a:lstStyle/>
                    <a:p>
                      <a:pPr algn="ctr"/>
                      <a:r>
                        <a:rPr lang="en-US" sz="2000" dirty="0"/>
                        <a:t>0.98</a:t>
                      </a:r>
                      <a:endParaRPr lang="en-US" sz="2000" dirty="0">
                        <a:latin typeface="Nyala" panose="02000504070300020003" pitchFamily="2" charset="0"/>
                      </a:endParaRPr>
                    </a:p>
                  </a:txBody>
                  <a:tcPr anchor="ctr"/>
                </a:tc>
                <a:extLst>
                  <a:ext uri="{0D108BD9-81ED-4DB2-BD59-A6C34878D82A}">
                    <a16:rowId xmlns:a16="http://schemas.microsoft.com/office/drawing/2014/main" val="1517310760"/>
                  </a:ext>
                </a:extLst>
              </a:tr>
            </a:tbl>
          </a:graphicData>
        </a:graphic>
      </p:graphicFrame>
      <p:pic>
        <p:nvPicPr>
          <p:cNvPr id="7" name="Graphic 6" descr="Magnifying glass">
            <a:extLst>
              <a:ext uri="{FF2B5EF4-FFF2-40B4-BE49-F238E27FC236}">
                <a16:creationId xmlns:a16="http://schemas.microsoft.com/office/drawing/2014/main" id="{C357E5E4-9C9C-4C82-967E-F3F1E0C5FF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37127" y="4611441"/>
            <a:ext cx="822960" cy="822960"/>
          </a:xfrm>
          <a:prstGeom prst="rect">
            <a:avLst/>
          </a:prstGeom>
        </p:spPr>
      </p:pic>
      <p:pic>
        <p:nvPicPr>
          <p:cNvPr id="8" name="Graphic 7" descr="Magnifying glass">
            <a:extLst>
              <a:ext uri="{FF2B5EF4-FFF2-40B4-BE49-F238E27FC236}">
                <a16:creationId xmlns:a16="http://schemas.microsoft.com/office/drawing/2014/main" id="{6525D1FB-9D2C-429F-9E24-62A7ADC3C8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41812" y="4611441"/>
            <a:ext cx="822960" cy="822960"/>
          </a:xfrm>
          <a:prstGeom prst="rect">
            <a:avLst/>
          </a:prstGeom>
        </p:spPr>
      </p:pic>
      <p:pic>
        <p:nvPicPr>
          <p:cNvPr id="9" name="Graphic 8" descr="Magnifying glass">
            <a:extLst>
              <a:ext uri="{FF2B5EF4-FFF2-40B4-BE49-F238E27FC236}">
                <a16:creationId xmlns:a16="http://schemas.microsoft.com/office/drawing/2014/main" id="{1C9B5423-D7ED-4707-9E06-E54EDF50F8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18417" y="4611441"/>
            <a:ext cx="822960" cy="822960"/>
          </a:xfrm>
          <a:prstGeom prst="rect">
            <a:avLst/>
          </a:prstGeom>
        </p:spPr>
      </p:pic>
      <p:pic>
        <p:nvPicPr>
          <p:cNvPr id="11" name="Graphic 10" descr="Magnifying glass">
            <a:extLst>
              <a:ext uri="{FF2B5EF4-FFF2-40B4-BE49-F238E27FC236}">
                <a16:creationId xmlns:a16="http://schemas.microsoft.com/office/drawing/2014/main" id="{5FD0F639-B5C4-4C50-929F-394400B0C6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22378" y="4622439"/>
            <a:ext cx="822960" cy="822960"/>
          </a:xfrm>
          <a:prstGeom prst="rect">
            <a:avLst/>
          </a:prstGeom>
        </p:spPr>
      </p:pic>
      <p:pic>
        <p:nvPicPr>
          <p:cNvPr id="12" name="Graphic 11" descr="Magnifying glass">
            <a:extLst>
              <a:ext uri="{FF2B5EF4-FFF2-40B4-BE49-F238E27FC236}">
                <a16:creationId xmlns:a16="http://schemas.microsoft.com/office/drawing/2014/main" id="{5292D178-EEF7-491D-8178-96C94A45FA2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37942" y="4622439"/>
            <a:ext cx="822960" cy="822960"/>
          </a:xfrm>
          <a:prstGeom prst="rect">
            <a:avLst/>
          </a:prstGeom>
        </p:spPr>
      </p:pic>
      <p:pic>
        <p:nvPicPr>
          <p:cNvPr id="13" name="Graphic 12" descr="Magnifying glass">
            <a:extLst>
              <a:ext uri="{FF2B5EF4-FFF2-40B4-BE49-F238E27FC236}">
                <a16:creationId xmlns:a16="http://schemas.microsoft.com/office/drawing/2014/main" id="{6E3BAF93-7BFA-4A4D-8815-7F0C703729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80160" y="4624007"/>
            <a:ext cx="822960" cy="822960"/>
          </a:xfrm>
          <a:prstGeom prst="rect">
            <a:avLst/>
          </a:prstGeom>
        </p:spPr>
      </p:pic>
      <p:sp>
        <p:nvSpPr>
          <p:cNvPr id="4" name="Rectangle 3">
            <a:extLst>
              <a:ext uri="{FF2B5EF4-FFF2-40B4-BE49-F238E27FC236}">
                <a16:creationId xmlns:a16="http://schemas.microsoft.com/office/drawing/2014/main" id="{6E4D262F-022D-496B-932E-4751DF118158}"/>
              </a:ext>
            </a:extLst>
          </p:cNvPr>
          <p:cNvSpPr/>
          <p:nvPr/>
        </p:nvSpPr>
        <p:spPr>
          <a:xfrm>
            <a:off x="1610341" y="4622440"/>
            <a:ext cx="1764286" cy="601314"/>
          </a:xfrm>
          <a:prstGeom prst="rect">
            <a:avLst/>
          </a:prstGeom>
          <a:noFill/>
          <a:ln w="3810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2727D30-B036-4A8A-A6E6-9958AE1F0C2A}"/>
              </a:ext>
            </a:extLst>
          </p:cNvPr>
          <p:cNvSpPr/>
          <p:nvPr/>
        </p:nvSpPr>
        <p:spPr>
          <a:xfrm rot="5400000">
            <a:off x="3266337" y="3779020"/>
            <a:ext cx="3211815" cy="1040791"/>
          </a:xfrm>
          <a:prstGeom prst="rect">
            <a:avLst/>
          </a:prstGeom>
          <a:noFill/>
          <a:ln w="3810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38461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40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700" fill="hold"/>
                                        <p:tgtEl>
                                          <p:spTgt spid="4"/>
                                        </p:tgtEl>
                                        <p:attrNameLst>
                                          <p:attrName>ppt_x</p:attrName>
                                        </p:attrNameLst>
                                      </p:cBhvr>
                                      <p:tavLst>
                                        <p:tav tm="0">
                                          <p:val>
                                            <p:strVal val="#ppt_x"/>
                                          </p:val>
                                        </p:tav>
                                        <p:tav tm="100000">
                                          <p:val>
                                            <p:strVal val="#ppt_x"/>
                                          </p:val>
                                        </p:tav>
                                      </p:tavLst>
                                    </p:anim>
                                    <p:anim calcmode="lin" valueType="num">
                                      <p:cBhvr additive="base">
                                        <p:cTn id="38" dur="700" fill="hold"/>
                                        <p:tgtEl>
                                          <p:spTgt spid="4"/>
                                        </p:tgtEl>
                                        <p:attrNameLst>
                                          <p:attrName>ppt_y</p:attrName>
                                        </p:attrNameLst>
                                      </p:cBhvr>
                                      <p:tavLst>
                                        <p:tav tm="0">
                                          <p:val>
                                            <p:strVal val="1+#ppt_h/2"/>
                                          </p:val>
                                        </p:tav>
                                        <p:tav tm="100000">
                                          <p:val>
                                            <p:strVal val="#ppt_y"/>
                                          </p:val>
                                        </p:tav>
                                      </p:tavLst>
                                    </p:anim>
                                  </p:childTnLst>
                                </p:cTn>
                              </p:par>
                            </p:childTnLst>
                          </p:cTn>
                        </p:par>
                        <p:par>
                          <p:cTn id="39" fill="hold">
                            <p:stCondLst>
                              <p:cond delay="4100"/>
                            </p:stCondLst>
                            <p:childTnLst>
                              <p:par>
                                <p:cTn id="40" presetID="2" presetClass="entr" presetSubtype="4" fill="hold" grpId="0" nodeType="afterEffect">
                                  <p:stCondLst>
                                    <p:cond delay="40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700" fill="hold"/>
                                        <p:tgtEl>
                                          <p:spTgt spid="15"/>
                                        </p:tgtEl>
                                        <p:attrNameLst>
                                          <p:attrName>ppt_x</p:attrName>
                                        </p:attrNameLst>
                                      </p:cBhvr>
                                      <p:tavLst>
                                        <p:tav tm="0">
                                          <p:val>
                                            <p:strVal val="#ppt_x"/>
                                          </p:val>
                                        </p:tav>
                                        <p:tav tm="100000">
                                          <p:val>
                                            <p:strVal val="#ppt_x"/>
                                          </p:val>
                                        </p:tav>
                                      </p:tavLst>
                                    </p:anim>
                                    <p:anim calcmode="lin" valueType="num">
                                      <p:cBhvr additive="base">
                                        <p:cTn id="43" dur="7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6E77F2-3553-4684-87D2-64BD7A0EE587}"/>
              </a:ext>
            </a:extLst>
          </p:cNvPr>
          <p:cNvGrpSpPr/>
          <p:nvPr/>
        </p:nvGrpSpPr>
        <p:grpSpPr>
          <a:xfrm>
            <a:off x="2111164" y="1753955"/>
            <a:ext cx="8621654" cy="4642042"/>
            <a:chOff x="2111164" y="2108184"/>
            <a:chExt cx="8621654" cy="4642042"/>
          </a:xfrm>
        </p:grpSpPr>
        <p:sp>
          <p:nvSpPr>
            <p:cNvPr id="4" name="Half Frame 3">
              <a:extLst>
                <a:ext uri="{FF2B5EF4-FFF2-40B4-BE49-F238E27FC236}">
                  <a16:creationId xmlns:a16="http://schemas.microsoft.com/office/drawing/2014/main" id="{374B5684-469B-4F59-BA95-2AD08C8C52CF}"/>
                </a:ext>
              </a:extLst>
            </p:cNvPr>
            <p:cNvSpPr/>
            <p:nvPr/>
          </p:nvSpPr>
          <p:spPr>
            <a:xfrm>
              <a:off x="2111164" y="2108184"/>
              <a:ext cx="1645920" cy="1645920"/>
            </a:xfrm>
            <a:prstGeom prst="halfFrame">
              <a:avLst/>
            </a:prstGeom>
            <a:solidFill>
              <a:schemeClr val="accent5">
                <a:lumMod val="60000"/>
                <a:lumOff val="40000"/>
              </a:schemeClr>
            </a:solidFill>
            <a:ln/>
            <a:effectLst>
              <a:glow rad="63500">
                <a:schemeClr val="accent5">
                  <a:satMod val="175000"/>
                  <a:alpha val="40000"/>
                </a:schemeClr>
              </a:glow>
              <a:outerShdw blurRad="57150" dist="19050" dir="5400000" algn="ctr" rotWithShape="0">
                <a:srgbClr val="000000">
                  <a:alpha val="63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n>
                  <a:solidFill>
                    <a:srgbClr val="E35F5F"/>
                  </a:solidFill>
                </a:ln>
                <a:solidFill>
                  <a:schemeClr val="tx1"/>
                </a:solidFill>
              </a:endParaRPr>
            </a:p>
          </p:txBody>
        </p:sp>
        <p:sp>
          <p:nvSpPr>
            <p:cNvPr id="5" name="Half Frame 4">
              <a:extLst>
                <a:ext uri="{FF2B5EF4-FFF2-40B4-BE49-F238E27FC236}">
                  <a16:creationId xmlns:a16="http://schemas.microsoft.com/office/drawing/2014/main" id="{DB9F83CA-7DF2-4690-8336-9AAE2AA0A4EB}"/>
                </a:ext>
              </a:extLst>
            </p:cNvPr>
            <p:cNvSpPr/>
            <p:nvPr/>
          </p:nvSpPr>
          <p:spPr>
            <a:xfrm rot="10800000">
              <a:off x="9086898" y="5104306"/>
              <a:ext cx="1645920" cy="1645920"/>
            </a:xfrm>
            <a:prstGeom prst="halfFrame">
              <a:avLst/>
            </a:prstGeom>
            <a:solidFill>
              <a:schemeClr val="accent5">
                <a:lumMod val="60000"/>
                <a:lumOff val="40000"/>
              </a:schemeClr>
            </a:solidFill>
            <a:ln/>
            <a:effectLst>
              <a:glow rad="63500">
                <a:schemeClr val="accent5">
                  <a:satMod val="175000"/>
                  <a:alpha val="40000"/>
                </a:schemeClr>
              </a:glow>
              <a:outerShdw blurRad="57150" dist="19050" dir="5400000" algn="ctr" rotWithShape="0">
                <a:srgbClr val="000000">
                  <a:alpha val="63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n>
                  <a:solidFill>
                    <a:srgbClr val="E35F5F"/>
                  </a:solidFill>
                </a:ln>
                <a:solidFill>
                  <a:schemeClr val="tx1"/>
                </a:solidFill>
              </a:endParaRPr>
            </a:p>
          </p:txBody>
        </p:sp>
        <p:sp>
          <p:nvSpPr>
            <p:cNvPr id="6" name="TextBox 5">
              <a:extLst>
                <a:ext uri="{FF2B5EF4-FFF2-40B4-BE49-F238E27FC236}">
                  <a16:creationId xmlns:a16="http://schemas.microsoft.com/office/drawing/2014/main" id="{CEF598B7-2F99-454B-8BE2-91099E8C874D}"/>
                </a:ext>
              </a:extLst>
            </p:cNvPr>
            <p:cNvSpPr txBox="1"/>
            <p:nvPr/>
          </p:nvSpPr>
          <p:spPr>
            <a:xfrm>
              <a:off x="2710249" y="2716739"/>
              <a:ext cx="7405816" cy="3416320"/>
            </a:xfrm>
            <a:prstGeom prst="rect">
              <a:avLst/>
            </a:prstGeom>
            <a:solidFill>
              <a:schemeClr val="accent5">
                <a:lumMod val="60000"/>
                <a:lumOff val="40000"/>
              </a:schemeClr>
            </a:solidFill>
            <a:effectLst>
              <a:glow rad="63500">
                <a:schemeClr val="accent5">
                  <a:satMod val="175000"/>
                  <a:alpha val="40000"/>
                </a:schemeClr>
              </a:glow>
            </a:effectLst>
          </p:spPr>
          <p:style>
            <a:lnRef idx="1">
              <a:schemeClr val="accent2"/>
            </a:lnRef>
            <a:fillRef idx="3">
              <a:schemeClr val="accent2"/>
            </a:fillRef>
            <a:effectRef idx="2">
              <a:schemeClr val="accent2"/>
            </a:effectRef>
            <a:fontRef idx="minor">
              <a:schemeClr val="lt1"/>
            </a:fontRef>
          </p:style>
          <p:txBody>
            <a:bodyPr wrap="square" anchor="ctr">
              <a:spAutoFit/>
            </a:bodyPr>
            <a:lstStyle/>
            <a:p>
              <a:pPr algn="ctr" rtl="0" fontAlgn="base">
                <a:spcBef>
                  <a:spcPts val="0"/>
                </a:spcBef>
                <a:spcAft>
                  <a:spcPts val="0"/>
                </a:spcAft>
              </a:pPr>
              <a:r>
                <a:rPr lang="en-US" sz="3200" b="1" u="sng" dirty="0">
                  <a:solidFill>
                    <a:schemeClr val="bg1"/>
                  </a:solidFill>
                  <a:latin typeface="Nyala" panose="02000504070300020003" pitchFamily="2" charset="0"/>
                </a:rPr>
                <a:t>RESULT</a:t>
              </a:r>
            </a:p>
            <a:p>
              <a:pPr algn="ctr" rtl="0" fontAlgn="base">
                <a:spcBef>
                  <a:spcPts val="0"/>
                </a:spcBef>
                <a:spcAft>
                  <a:spcPts val="0"/>
                </a:spcAft>
              </a:pPr>
              <a:r>
                <a:rPr lang="en-US" sz="3200" dirty="0">
                  <a:solidFill>
                    <a:schemeClr val="bg1"/>
                  </a:solidFill>
                  <a:latin typeface="Nyala" panose="02000504070300020003" pitchFamily="2" charset="0"/>
                  <a:ea typeface="Roboto" panose="020B0604020202020204" charset="0"/>
                </a:rPr>
                <a:t>Based on given dataset, I prefer to move with </a:t>
              </a:r>
              <a:br>
                <a:rPr lang="en-US" sz="3200" dirty="0">
                  <a:solidFill>
                    <a:schemeClr val="bg1"/>
                  </a:solidFill>
                  <a:latin typeface="Nyala" panose="02000504070300020003" pitchFamily="2" charset="0"/>
                  <a:ea typeface="Roboto" panose="020B0604020202020204" charset="0"/>
                </a:rPr>
              </a:br>
              <a:r>
                <a:rPr lang="en-US" sz="3200" dirty="0">
                  <a:solidFill>
                    <a:schemeClr val="bg1"/>
                  </a:solidFill>
                  <a:latin typeface="Nyala" panose="02000504070300020003" pitchFamily="2" charset="0"/>
                  <a:ea typeface="Roboto" panose="020B0604020202020204" charset="0"/>
                </a:rPr>
                <a:t>Random Forest Model as it produces the highest score under different methods. It also has very high precision and recall score and easier to tune than Gradient Boosting.</a:t>
              </a:r>
              <a:endParaRPr lang="en-US" sz="3200" b="1" u="sng" dirty="0">
                <a:solidFill>
                  <a:schemeClr val="bg1"/>
                </a:solidFill>
                <a:latin typeface="Nyala" panose="02000504070300020003" pitchFamily="2" charset="0"/>
              </a:endParaRPr>
            </a:p>
            <a:p>
              <a:pPr algn="ctr" rtl="0" fontAlgn="base">
                <a:spcBef>
                  <a:spcPts val="0"/>
                </a:spcBef>
                <a:spcAft>
                  <a:spcPts val="0"/>
                </a:spcAft>
              </a:pPr>
              <a:endParaRPr lang="en-US" sz="2400" b="0" i="0" u="none" strike="noStrike" dirty="0">
                <a:solidFill>
                  <a:schemeClr val="bg1"/>
                </a:solidFill>
                <a:effectLst/>
                <a:latin typeface="Nyala" panose="02000504070300020003" pitchFamily="2" charset="0"/>
              </a:endParaRPr>
            </a:p>
          </p:txBody>
        </p:sp>
      </p:grpSp>
      <p:sp>
        <p:nvSpPr>
          <p:cNvPr id="7" name="Title 1">
            <a:extLst>
              <a:ext uri="{FF2B5EF4-FFF2-40B4-BE49-F238E27FC236}">
                <a16:creationId xmlns:a16="http://schemas.microsoft.com/office/drawing/2014/main" id="{30C5A029-CCB9-4790-8D35-D031A9EBF6FF}"/>
              </a:ext>
            </a:extLst>
          </p:cNvPr>
          <p:cNvSpPr>
            <a:spLocks noGrp="1"/>
          </p:cNvSpPr>
          <p:nvPr>
            <p:ph type="title"/>
          </p:nvPr>
        </p:nvSpPr>
        <p:spPr>
          <a:xfrm>
            <a:off x="1522811" y="173038"/>
            <a:ext cx="9146380" cy="1020762"/>
          </a:xfrm>
        </p:spPr>
        <p:txBody>
          <a:bodyPr>
            <a:normAutofit/>
          </a:bodyPr>
          <a:lstStyle/>
          <a:p>
            <a:r>
              <a:rPr lang="en-US" sz="4000" dirty="0">
                <a:latin typeface="Nyala" panose="02000504070300020003" pitchFamily="2" charset="0"/>
              </a:rPr>
              <a:t>NATURAL LANGUAGE PROCESSING</a:t>
            </a:r>
          </a:p>
        </p:txBody>
      </p:sp>
    </p:spTree>
    <p:extLst>
      <p:ext uri="{BB962C8B-B14F-4D97-AF65-F5344CB8AC3E}">
        <p14:creationId xmlns:p14="http://schemas.microsoft.com/office/powerpoint/2010/main" val="227051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burst 1"/>
          <p:cNvCxnSpPr/>
          <p:nvPr/>
        </p:nvCxnSpPr>
        <p:spPr>
          <a:xfrm>
            <a:off x="7356538" y="7177639"/>
            <a:ext cx="0" cy="241540"/>
          </a:xfrm>
          <a:prstGeom prst="line">
            <a:avLst/>
          </a:prstGeom>
          <a:noFill/>
          <a:ln w="34925" cap="rnd" cmpd="sng" algn="ctr">
            <a:solidFill>
              <a:sysClr val="window" lastClr="FFFFFF"/>
            </a:solidFill>
            <a:prstDash val="solid"/>
          </a:ln>
          <a:effectLst>
            <a:glow rad="50800">
              <a:sysClr val="window" lastClr="FFFFFF">
                <a:alpha val="40000"/>
              </a:sysClr>
            </a:glow>
          </a:effectLst>
        </p:spPr>
      </p:cxnSp>
      <p:pic>
        <p:nvPicPr>
          <p:cNvPr id="37" name="firework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3129" y="2104277"/>
            <a:ext cx="5426823" cy="4562633"/>
          </a:xfrm>
          <a:prstGeom prst="rect">
            <a:avLst/>
          </a:prstGeom>
        </p:spPr>
      </p:pic>
      <p:cxnSp>
        <p:nvCxnSpPr>
          <p:cNvPr id="38" name="burst 2"/>
          <p:cNvCxnSpPr/>
          <p:nvPr/>
        </p:nvCxnSpPr>
        <p:spPr>
          <a:xfrm>
            <a:off x="3867876" y="7177639"/>
            <a:ext cx="0" cy="241540"/>
          </a:xfrm>
          <a:prstGeom prst="line">
            <a:avLst/>
          </a:prstGeom>
          <a:noFill/>
          <a:ln w="34925" cap="rnd" cmpd="sng" algn="ctr">
            <a:solidFill>
              <a:sysClr val="window" lastClr="FFFFFF"/>
            </a:solidFill>
            <a:prstDash val="solid"/>
          </a:ln>
          <a:effectLst>
            <a:glow rad="50800">
              <a:sysClr val="window" lastClr="FFFFFF">
                <a:alpha val="40000"/>
              </a:sysClr>
            </a:glow>
          </a:effectLst>
        </p:spPr>
      </p:cxnSp>
      <p:pic>
        <p:nvPicPr>
          <p:cNvPr id="39" name="firework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79120" y="105685"/>
            <a:ext cx="3767661" cy="3236190"/>
          </a:xfrm>
          <a:prstGeom prst="rect">
            <a:avLst/>
          </a:prstGeom>
        </p:spPr>
      </p:pic>
      <p:cxnSp>
        <p:nvCxnSpPr>
          <p:cNvPr id="40" name="burst 3"/>
          <p:cNvCxnSpPr/>
          <p:nvPr/>
        </p:nvCxnSpPr>
        <p:spPr>
          <a:xfrm>
            <a:off x="6393301" y="7177639"/>
            <a:ext cx="0" cy="241540"/>
          </a:xfrm>
          <a:prstGeom prst="line">
            <a:avLst/>
          </a:prstGeom>
          <a:noFill/>
          <a:ln w="34925" cap="rnd" cmpd="sng" algn="ctr">
            <a:solidFill>
              <a:sysClr val="window" lastClr="FFFFFF"/>
            </a:solidFill>
            <a:prstDash val="solid"/>
          </a:ln>
          <a:effectLst>
            <a:glow rad="50800">
              <a:sysClr val="window" lastClr="FFFFFF">
                <a:alpha val="40000"/>
              </a:sysClr>
            </a:glow>
          </a:effectLst>
        </p:spPr>
      </p:cxnSp>
      <p:pic>
        <p:nvPicPr>
          <p:cNvPr id="41" name="firework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23779" y="1054247"/>
            <a:ext cx="2739044" cy="3647176"/>
          </a:xfrm>
          <a:prstGeom prst="rect">
            <a:avLst/>
          </a:prstGeom>
        </p:spPr>
      </p:pic>
      <p:cxnSp>
        <p:nvCxnSpPr>
          <p:cNvPr id="42" name="burst 4"/>
          <p:cNvCxnSpPr/>
          <p:nvPr/>
        </p:nvCxnSpPr>
        <p:spPr>
          <a:xfrm>
            <a:off x="4806578" y="7177639"/>
            <a:ext cx="0" cy="241540"/>
          </a:xfrm>
          <a:prstGeom prst="line">
            <a:avLst/>
          </a:prstGeom>
          <a:noFill/>
          <a:ln w="34925" cap="rnd" cmpd="sng" algn="ctr">
            <a:solidFill>
              <a:sysClr val="window" lastClr="FFFFFF"/>
            </a:solidFill>
            <a:prstDash val="solid"/>
          </a:ln>
          <a:effectLst>
            <a:glow rad="50800">
              <a:sysClr val="window" lastClr="FFFFFF">
                <a:alpha val="40000"/>
              </a:sysClr>
            </a:glow>
          </a:effectLst>
        </p:spPr>
      </p:cxnSp>
      <p:pic>
        <p:nvPicPr>
          <p:cNvPr id="43" name="firework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19926" y="2660388"/>
            <a:ext cx="2973307" cy="3677654"/>
          </a:xfrm>
          <a:prstGeom prst="rect">
            <a:avLst/>
          </a:prstGeom>
        </p:spPr>
      </p:pic>
      <p:cxnSp>
        <p:nvCxnSpPr>
          <p:cNvPr id="44" name="burst 5"/>
          <p:cNvCxnSpPr/>
          <p:nvPr/>
        </p:nvCxnSpPr>
        <p:spPr>
          <a:xfrm>
            <a:off x="8539510" y="7177639"/>
            <a:ext cx="0" cy="241540"/>
          </a:xfrm>
          <a:prstGeom prst="line">
            <a:avLst/>
          </a:prstGeom>
          <a:noFill/>
          <a:ln w="34925" cap="rnd" cmpd="sng" algn="ctr">
            <a:solidFill>
              <a:sysClr val="window" lastClr="FFFFFF"/>
            </a:solidFill>
            <a:prstDash val="solid"/>
          </a:ln>
          <a:effectLst>
            <a:glow rad="50800">
              <a:sysClr val="window" lastClr="FFFFFF">
                <a:alpha val="40000"/>
              </a:sysClr>
            </a:glow>
          </a:effectLst>
        </p:spPr>
      </p:cxnSp>
      <p:pic>
        <p:nvPicPr>
          <p:cNvPr id="45" name="firework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34231" y="1920940"/>
            <a:ext cx="3610558" cy="4020682"/>
          </a:xfrm>
          <a:prstGeom prst="rect">
            <a:avLst/>
          </a:prstGeom>
        </p:spPr>
      </p:pic>
      <p:cxnSp>
        <p:nvCxnSpPr>
          <p:cNvPr id="46" name="burst 6"/>
          <p:cNvCxnSpPr/>
          <p:nvPr/>
        </p:nvCxnSpPr>
        <p:spPr>
          <a:xfrm>
            <a:off x="3383619" y="7177639"/>
            <a:ext cx="0" cy="241540"/>
          </a:xfrm>
          <a:prstGeom prst="line">
            <a:avLst/>
          </a:prstGeom>
          <a:noFill/>
          <a:ln w="34925" cap="rnd" cmpd="sng" algn="ctr">
            <a:solidFill>
              <a:sysClr val="window" lastClr="FFFFFF"/>
            </a:solidFill>
            <a:prstDash val="solid"/>
          </a:ln>
          <a:effectLst>
            <a:glow rad="50800">
              <a:sysClr val="window" lastClr="FFFFFF">
                <a:alpha val="40000"/>
              </a:sysClr>
            </a:glow>
          </a:effectLst>
        </p:spPr>
      </p:cxnSp>
      <p:pic>
        <p:nvPicPr>
          <p:cNvPr id="47" name="firework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12966" y="2286151"/>
            <a:ext cx="2541306" cy="2826928"/>
          </a:xfrm>
          <a:prstGeom prst="rect">
            <a:avLst/>
          </a:prstGeom>
        </p:spPr>
      </p:pic>
      <p:cxnSp>
        <p:nvCxnSpPr>
          <p:cNvPr id="48" name="burst 7"/>
          <p:cNvCxnSpPr/>
          <p:nvPr/>
        </p:nvCxnSpPr>
        <p:spPr>
          <a:xfrm>
            <a:off x="6457260" y="7177639"/>
            <a:ext cx="0" cy="241540"/>
          </a:xfrm>
          <a:prstGeom prst="line">
            <a:avLst/>
          </a:prstGeom>
          <a:noFill/>
          <a:ln w="34925" cap="rnd" cmpd="sng" algn="ctr">
            <a:solidFill>
              <a:sysClr val="window" lastClr="FFFFFF"/>
            </a:solidFill>
            <a:prstDash val="solid"/>
          </a:ln>
          <a:effectLst>
            <a:glow rad="50800">
              <a:sysClr val="window" lastClr="FFFFFF">
                <a:alpha val="40000"/>
              </a:sysClr>
            </a:glow>
          </a:effectLst>
        </p:spPr>
      </p:cxnSp>
      <p:pic>
        <p:nvPicPr>
          <p:cNvPr id="49" name="firework 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36203" y="201540"/>
            <a:ext cx="3442114" cy="2907488"/>
          </a:xfrm>
          <a:prstGeom prst="rect">
            <a:avLst/>
          </a:prstGeom>
        </p:spPr>
      </p:pic>
      <p:cxnSp>
        <p:nvCxnSpPr>
          <p:cNvPr id="50" name="burst 8"/>
          <p:cNvCxnSpPr/>
          <p:nvPr/>
        </p:nvCxnSpPr>
        <p:spPr>
          <a:xfrm>
            <a:off x="5298272" y="7177639"/>
            <a:ext cx="0" cy="241540"/>
          </a:xfrm>
          <a:prstGeom prst="line">
            <a:avLst/>
          </a:prstGeom>
          <a:noFill/>
          <a:ln w="34925" cap="rnd" cmpd="sng" algn="ctr">
            <a:solidFill>
              <a:sysClr val="window" lastClr="FFFFFF"/>
            </a:solidFill>
            <a:prstDash val="solid"/>
          </a:ln>
          <a:effectLst>
            <a:glow rad="50800">
              <a:sysClr val="window" lastClr="FFFFFF">
                <a:alpha val="40000"/>
              </a:sysClr>
            </a:glow>
          </a:effectLst>
        </p:spPr>
      </p:cxnSp>
      <p:pic>
        <p:nvPicPr>
          <p:cNvPr id="51" name="firework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53652" y="1155306"/>
            <a:ext cx="4313629" cy="4181803"/>
          </a:xfrm>
          <a:prstGeom prst="rect">
            <a:avLst/>
          </a:prstGeom>
        </p:spPr>
      </p:pic>
      <p:pic>
        <p:nvPicPr>
          <p:cNvPr id="52" name="burst noi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7065194" y="7610455"/>
            <a:ext cx="609600" cy="609600"/>
          </a:xfrm>
          <a:prstGeom prst="rect">
            <a:avLst/>
          </a:prstGeom>
        </p:spPr>
      </p:pic>
      <p:pic>
        <p:nvPicPr>
          <p:cNvPr id="53" name="crackle nois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7089578" y="8320639"/>
            <a:ext cx="609600" cy="609600"/>
          </a:xfrm>
          <a:prstGeom prst="rect">
            <a:avLst/>
          </a:prstGeom>
        </p:spPr>
      </p:pic>
      <p:pic>
        <p:nvPicPr>
          <p:cNvPr id="54" name="burst noi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174666" y="7610455"/>
            <a:ext cx="609600" cy="609600"/>
          </a:xfrm>
          <a:prstGeom prst="rect">
            <a:avLst/>
          </a:prstGeom>
        </p:spPr>
      </p:pic>
      <p:pic>
        <p:nvPicPr>
          <p:cNvPr id="55" name="crackle nois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199050" y="8320639"/>
            <a:ext cx="609600" cy="609600"/>
          </a:xfrm>
          <a:prstGeom prst="rect">
            <a:avLst/>
          </a:prstGeom>
        </p:spPr>
      </p:pic>
      <p:pic>
        <p:nvPicPr>
          <p:cNvPr id="56" name="burst noi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6114218" y="7610455"/>
            <a:ext cx="609600" cy="609600"/>
          </a:xfrm>
          <a:prstGeom prst="rect">
            <a:avLst/>
          </a:prstGeom>
        </p:spPr>
      </p:pic>
      <p:pic>
        <p:nvPicPr>
          <p:cNvPr id="57" name="crackle nois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6138602" y="8320639"/>
            <a:ext cx="609600" cy="609600"/>
          </a:xfrm>
          <a:prstGeom prst="rect">
            <a:avLst/>
          </a:prstGeom>
        </p:spPr>
      </p:pic>
      <p:pic>
        <p:nvPicPr>
          <p:cNvPr id="58" name="burst noi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5407082" y="7610455"/>
            <a:ext cx="609600" cy="609600"/>
          </a:xfrm>
          <a:prstGeom prst="rect">
            <a:avLst/>
          </a:prstGeom>
        </p:spPr>
      </p:pic>
      <p:pic>
        <p:nvPicPr>
          <p:cNvPr id="59" name="crackle nois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5431466" y="8320639"/>
            <a:ext cx="609600" cy="609600"/>
          </a:xfrm>
          <a:prstGeom prst="rect">
            <a:avLst/>
          </a:prstGeom>
        </p:spPr>
      </p:pic>
      <p:pic>
        <p:nvPicPr>
          <p:cNvPr id="60" name="burst noi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4955978" y="7610455"/>
            <a:ext cx="609600" cy="609600"/>
          </a:xfrm>
          <a:prstGeom prst="rect">
            <a:avLst/>
          </a:prstGeom>
        </p:spPr>
      </p:pic>
      <p:pic>
        <p:nvPicPr>
          <p:cNvPr id="61" name="crackle nois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4980362" y="8320639"/>
            <a:ext cx="609600" cy="609600"/>
          </a:xfrm>
          <a:prstGeom prst="rect">
            <a:avLst/>
          </a:prstGeom>
        </p:spPr>
      </p:pic>
      <p:pic>
        <p:nvPicPr>
          <p:cNvPr id="62" name="burst noi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4346378" y="7610455"/>
            <a:ext cx="609600" cy="609600"/>
          </a:xfrm>
          <a:prstGeom prst="rect">
            <a:avLst/>
          </a:prstGeom>
        </p:spPr>
      </p:pic>
      <p:pic>
        <p:nvPicPr>
          <p:cNvPr id="63" name="crackle nois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4370762" y="8320639"/>
            <a:ext cx="609600" cy="609600"/>
          </a:xfrm>
          <a:prstGeom prst="rect">
            <a:avLst/>
          </a:prstGeom>
        </p:spPr>
      </p:pic>
      <p:pic>
        <p:nvPicPr>
          <p:cNvPr id="64" name="burst noi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3566090" y="7610455"/>
            <a:ext cx="609600" cy="609600"/>
          </a:xfrm>
          <a:prstGeom prst="rect">
            <a:avLst/>
          </a:prstGeom>
        </p:spPr>
      </p:pic>
      <p:pic>
        <p:nvPicPr>
          <p:cNvPr id="65" name="crackle nois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3590474" y="8320639"/>
            <a:ext cx="609600" cy="609600"/>
          </a:xfrm>
          <a:prstGeom prst="rect">
            <a:avLst/>
          </a:prstGeom>
        </p:spPr>
      </p:pic>
      <p:pic>
        <p:nvPicPr>
          <p:cNvPr id="66" name="burst noi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2968682" y="7610455"/>
            <a:ext cx="609600" cy="609600"/>
          </a:xfrm>
          <a:prstGeom prst="rect">
            <a:avLst/>
          </a:prstGeom>
        </p:spPr>
      </p:pic>
      <p:pic>
        <p:nvPicPr>
          <p:cNvPr id="67" name="crackle nois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2993066" y="8320639"/>
            <a:ext cx="609600" cy="609600"/>
          </a:xfrm>
          <a:prstGeom prst="rect">
            <a:avLst/>
          </a:prstGeom>
        </p:spPr>
      </p:pic>
      <p:sp>
        <p:nvSpPr>
          <p:cNvPr id="3" name="Title 2">
            <a:extLst>
              <a:ext uri="{FF2B5EF4-FFF2-40B4-BE49-F238E27FC236}">
                <a16:creationId xmlns:a16="http://schemas.microsoft.com/office/drawing/2014/main" id="{D26BF197-0195-4E16-AB9A-C2297BE2DB7A}"/>
              </a:ext>
            </a:extLst>
          </p:cNvPr>
          <p:cNvSpPr>
            <a:spLocks noGrp="1"/>
          </p:cNvSpPr>
          <p:nvPr>
            <p:ph type="title"/>
          </p:nvPr>
        </p:nvSpPr>
        <p:spPr/>
        <p:txBody>
          <a:bodyPr/>
          <a:lstStyle/>
          <a:p>
            <a:pPr algn="ctr"/>
            <a:r>
              <a:rPr lang="en-US" dirty="0">
                <a:latin typeface="Nyala" panose="02000504070300020003" pitchFamily="2" charset="0"/>
              </a:rPr>
              <a:t>Winner is RANDOM FOREST MODEL</a:t>
            </a:r>
          </a:p>
        </p:txBody>
      </p:sp>
    </p:spTree>
    <p:extLst>
      <p:ext uri="{BB962C8B-B14F-4D97-AF65-F5344CB8AC3E}">
        <p14:creationId xmlns:p14="http://schemas.microsoft.com/office/powerpoint/2010/main" val="38241074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64" presetClass="path" presetSubtype="0" accel="100000" fill="hold" nodeType="withEffect">
                                  <p:stCondLst>
                                    <p:cond delay="0"/>
                                  </p:stCondLst>
                                  <p:childTnLst>
                                    <p:animMotion origin="layout" path="M 3.88889E-6 -5.3654E-7 L 3.88889E-6 -0.534 " pathEditMode="relative" rAng="0" ptsTypes="AA">
                                      <p:cBhvr>
                                        <p:cTn id="10" dur="500" fill="hold"/>
                                        <p:tgtEl>
                                          <p:spTgt spid="36"/>
                                        </p:tgtEl>
                                        <p:attrNameLst>
                                          <p:attrName>ppt_x</p:attrName>
                                          <p:attrName>ppt_y</p:attrName>
                                        </p:attrNameLst>
                                      </p:cBhvr>
                                      <p:rCtr x="0" y="-26711"/>
                                    </p:animMotion>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250"/>
                                        <p:tgtEl>
                                          <p:spTgt spid="36"/>
                                        </p:tgtEl>
                                      </p:cBhvr>
                                    </p:animEffect>
                                  </p:childTnLst>
                                </p:cTn>
                              </p:par>
                              <p:par>
                                <p:cTn id="14" presetID="1" presetClass="mediacall" presetSubtype="0" fill="hold" nodeType="withEffect">
                                  <p:stCondLst>
                                    <p:cond delay="0"/>
                                  </p:stCondLst>
                                  <p:childTnLst>
                                    <p:cmd type="call" cmd="playFrom(0.0)">
                                      <p:cBhvr>
                                        <p:cTn id="15" dur="3023" fill="hold"/>
                                        <p:tgtEl>
                                          <p:spTgt spid="52"/>
                                        </p:tgtEl>
                                      </p:cBhvr>
                                    </p:cmd>
                                  </p:childTnLst>
                                </p:cTn>
                              </p:par>
                              <p:par>
                                <p:cTn id="16" presetID="10" presetClass="exit" presetSubtype="0" fill="hold" nodeType="withEffect">
                                  <p:stCondLst>
                                    <p:cond delay="450"/>
                                  </p:stCondLst>
                                  <p:childTnLst>
                                    <p:animEffect transition="out" filter="fade">
                                      <p:cBhvr>
                                        <p:cTn id="17" dur="100"/>
                                        <p:tgtEl>
                                          <p:spTgt spid="36"/>
                                        </p:tgtEl>
                                      </p:cBhvr>
                                    </p:animEffect>
                                    <p:set>
                                      <p:cBhvr>
                                        <p:cTn id="18" dur="1" fill="hold">
                                          <p:stCondLst>
                                            <p:cond delay="99"/>
                                          </p:stCondLst>
                                        </p:cTn>
                                        <p:tgtEl>
                                          <p:spTgt spid="36"/>
                                        </p:tgtEl>
                                        <p:attrNameLst>
                                          <p:attrName>style.visibility</p:attrName>
                                        </p:attrNameLst>
                                      </p:cBhvr>
                                      <p:to>
                                        <p:strVal val="hidden"/>
                                      </p:to>
                                    </p:set>
                                  </p:childTnLst>
                                </p:cTn>
                              </p:par>
                              <p:par>
                                <p:cTn id="19" presetID="53" presetClass="entr" presetSubtype="16" fill="hold" nodeType="withEffect">
                                  <p:stCondLst>
                                    <p:cond delay="500"/>
                                  </p:stCondLst>
                                  <p:childTnLst>
                                    <p:set>
                                      <p:cBhvr>
                                        <p:cTn id="20" dur="1" fill="hold">
                                          <p:stCondLst>
                                            <p:cond delay="0"/>
                                          </p:stCondLst>
                                        </p:cTn>
                                        <p:tgtEl>
                                          <p:spTgt spid="37"/>
                                        </p:tgtEl>
                                        <p:attrNameLst>
                                          <p:attrName>style.visibility</p:attrName>
                                        </p:attrNameLst>
                                      </p:cBhvr>
                                      <p:to>
                                        <p:strVal val="visible"/>
                                      </p:to>
                                    </p:set>
                                    <p:anim calcmode="lin" valueType="num">
                                      <p:cBhvr>
                                        <p:cTn id="21" dur="250" fill="hold"/>
                                        <p:tgtEl>
                                          <p:spTgt spid="37"/>
                                        </p:tgtEl>
                                        <p:attrNameLst>
                                          <p:attrName>ppt_w</p:attrName>
                                        </p:attrNameLst>
                                      </p:cBhvr>
                                      <p:tavLst>
                                        <p:tav tm="0">
                                          <p:val>
                                            <p:fltVal val="0"/>
                                          </p:val>
                                        </p:tav>
                                        <p:tav tm="100000">
                                          <p:val>
                                            <p:strVal val="#ppt_w"/>
                                          </p:val>
                                        </p:tav>
                                      </p:tavLst>
                                    </p:anim>
                                    <p:anim calcmode="lin" valueType="num">
                                      <p:cBhvr>
                                        <p:cTn id="22" dur="250" fill="hold"/>
                                        <p:tgtEl>
                                          <p:spTgt spid="37"/>
                                        </p:tgtEl>
                                        <p:attrNameLst>
                                          <p:attrName>ppt_h</p:attrName>
                                        </p:attrNameLst>
                                      </p:cBhvr>
                                      <p:tavLst>
                                        <p:tav tm="0">
                                          <p:val>
                                            <p:fltVal val="0"/>
                                          </p:val>
                                        </p:tav>
                                        <p:tav tm="100000">
                                          <p:val>
                                            <p:strVal val="#ppt_h"/>
                                          </p:val>
                                        </p:tav>
                                      </p:tavLst>
                                    </p:anim>
                                    <p:animEffect transition="in" filter="fade">
                                      <p:cBhvr>
                                        <p:cTn id="23" dur="250"/>
                                        <p:tgtEl>
                                          <p:spTgt spid="37"/>
                                        </p:tgtEl>
                                      </p:cBhvr>
                                    </p:animEffect>
                                  </p:childTnLst>
                                </p:cTn>
                              </p:par>
                              <p:par>
                                <p:cTn id="24" presetID="1" presetClass="mediacall" presetSubtype="0" fill="hold" nodeType="withEffect">
                                  <p:stCondLst>
                                    <p:cond delay="300"/>
                                  </p:stCondLst>
                                  <p:childTnLst>
                                    <p:cmd type="call" cmd="playFrom(0.0)">
                                      <p:cBhvr>
                                        <p:cTn id="25" dur="2455" fill="hold"/>
                                        <p:tgtEl>
                                          <p:spTgt spid="53"/>
                                        </p:tgtEl>
                                      </p:cBhvr>
                                    </p:cmd>
                                  </p:childTnLst>
                                </p:cTn>
                              </p:par>
                              <p:par>
                                <p:cTn id="26" presetID="6" presetClass="emph" presetSubtype="0" fill="hold" nodeType="withEffect">
                                  <p:stCondLst>
                                    <p:cond delay="500"/>
                                  </p:stCondLst>
                                  <p:childTnLst>
                                    <p:animScale>
                                      <p:cBhvr>
                                        <p:cTn id="27" dur="250" fill="hold"/>
                                        <p:tgtEl>
                                          <p:spTgt spid="37"/>
                                        </p:tgtEl>
                                      </p:cBhvr>
                                      <p:by x="150000" y="150000"/>
                                    </p:animScale>
                                  </p:childTnLst>
                                </p:cTn>
                              </p:par>
                              <p:par>
                                <p:cTn id="28" presetID="10" presetClass="exit" presetSubtype="0" fill="hold" nodeType="withEffect">
                                  <p:stCondLst>
                                    <p:cond delay="750"/>
                                  </p:stCondLst>
                                  <p:childTnLst>
                                    <p:animEffect transition="out" filter="fade">
                                      <p:cBhvr>
                                        <p:cTn id="29" dur="500"/>
                                        <p:tgtEl>
                                          <p:spTgt spid="37"/>
                                        </p:tgtEl>
                                      </p:cBhvr>
                                    </p:animEffect>
                                    <p:set>
                                      <p:cBhvr>
                                        <p:cTn id="30" dur="1" fill="hold">
                                          <p:stCondLst>
                                            <p:cond delay="499"/>
                                          </p:stCondLst>
                                        </p:cTn>
                                        <p:tgtEl>
                                          <p:spTgt spid="37"/>
                                        </p:tgtEl>
                                        <p:attrNameLst>
                                          <p:attrName>style.visibility</p:attrName>
                                        </p:attrNameLst>
                                      </p:cBhvr>
                                      <p:to>
                                        <p:strVal val="hidden"/>
                                      </p:to>
                                    </p:set>
                                  </p:childTnLst>
                                </p:cTn>
                              </p:par>
                              <p:par>
                                <p:cTn id="31" presetID="64" presetClass="path" presetSubtype="0" accel="100000" fill="hold" nodeType="withEffect">
                                  <p:stCondLst>
                                    <p:cond delay="600"/>
                                  </p:stCondLst>
                                  <p:childTnLst>
                                    <p:animMotion origin="layout" path="M -3.05556E-6 -5.3654E-7 L -3.05556E-6 -0.82007 " pathEditMode="relative" rAng="0" ptsTypes="AA">
                                      <p:cBhvr>
                                        <p:cTn id="32" dur="500" fill="hold"/>
                                        <p:tgtEl>
                                          <p:spTgt spid="38"/>
                                        </p:tgtEl>
                                        <p:attrNameLst>
                                          <p:attrName>ppt_x</p:attrName>
                                          <p:attrName>ppt_y</p:attrName>
                                        </p:attrNameLst>
                                      </p:cBhvr>
                                      <p:rCtr x="0" y="-41004"/>
                                    </p:animMotion>
                                  </p:childTnLst>
                                </p:cTn>
                              </p:par>
                              <p:par>
                                <p:cTn id="33" presetID="1" presetClass="mediacall" presetSubtype="0" fill="hold" nodeType="withEffect">
                                  <p:stCondLst>
                                    <p:cond delay="600"/>
                                  </p:stCondLst>
                                  <p:childTnLst>
                                    <p:cmd type="call" cmd="playFrom(0.0)">
                                      <p:cBhvr>
                                        <p:cTn id="34" dur="3023" fill="hold"/>
                                        <p:tgtEl>
                                          <p:spTgt spid="64"/>
                                        </p:tgtEl>
                                      </p:cBhvr>
                                    </p:cmd>
                                  </p:childTnLst>
                                </p:cTn>
                              </p:par>
                              <p:par>
                                <p:cTn id="35" presetID="10" presetClass="entr" presetSubtype="0" fill="hold" nodeType="withEffect">
                                  <p:stCondLst>
                                    <p:cond delay="6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250"/>
                                        <p:tgtEl>
                                          <p:spTgt spid="38"/>
                                        </p:tgtEl>
                                      </p:cBhvr>
                                    </p:animEffect>
                                  </p:childTnLst>
                                </p:cTn>
                              </p:par>
                              <p:par>
                                <p:cTn id="38" presetID="10" presetClass="exit" presetSubtype="0" fill="hold" nodeType="withEffect">
                                  <p:stCondLst>
                                    <p:cond delay="1000"/>
                                  </p:stCondLst>
                                  <p:childTnLst>
                                    <p:animEffect transition="out" filter="fade">
                                      <p:cBhvr>
                                        <p:cTn id="39" dur="100"/>
                                        <p:tgtEl>
                                          <p:spTgt spid="38"/>
                                        </p:tgtEl>
                                      </p:cBhvr>
                                    </p:animEffect>
                                    <p:set>
                                      <p:cBhvr>
                                        <p:cTn id="40" dur="1" fill="hold">
                                          <p:stCondLst>
                                            <p:cond delay="99"/>
                                          </p:stCondLst>
                                        </p:cTn>
                                        <p:tgtEl>
                                          <p:spTgt spid="38"/>
                                        </p:tgtEl>
                                        <p:attrNameLst>
                                          <p:attrName>style.visibility</p:attrName>
                                        </p:attrNameLst>
                                      </p:cBhvr>
                                      <p:to>
                                        <p:strVal val="hidden"/>
                                      </p:to>
                                    </p:set>
                                  </p:childTnLst>
                                </p:cTn>
                              </p:par>
                              <p:par>
                                <p:cTn id="41" presetID="53" presetClass="entr" presetSubtype="16" fill="hold" nodeType="withEffect">
                                  <p:stCondLst>
                                    <p:cond delay="1000"/>
                                  </p:stCondLst>
                                  <p:childTnLst>
                                    <p:set>
                                      <p:cBhvr>
                                        <p:cTn id="42" dur="1" fill="hold">
                                          <p:stCondLst>
                                            <p:cond delay="0"/>
                                          </p:stCondLst>
                                        </p:cTn>
                                        <p:tgtEl>
                                          <p:spTgt spid="39"/>
                                        </p:tgtEl>
                                        <p:attrNameLst>
                                          <p:attrName>style.visibility</p:attrName>
                                        </p:attrNameLst>
                                      </p:cBhvr>
                                      <p:to>
                                        <p:strVal val="visible"/>
                                      </p:to>
                                    </p:set>
                                    <p:anim calcmode="lin" valueType="num">
                                      <p:cBhvr>
                                        <p:cTn id="43" dur="250" fill="hold"/>
                                        <p:tgtEl>
                                          <p:spTgt spid="39"/>
                                        </p:tgtEl>
                                        <p:attrNameLst>
                                          <p:attrName>ppt_w</p:attrName>
                                        </p:attrNameLst>
                                      </p:cBhvr>
                                      <p:tavLst>
                                        <p:tav tm="0">
                                          <p:val>
                                            <p:fltVal val="0"/>
                                          </p:val>
                                        </p:tav>
                                        <p:tav tm="100000">
                                          <p:val>
                                            <p:strVal val="#ppt_w"/>
                                          </p:val>
                                        </p:tav>
                                      </p:tavLst>
                                    </p:anim>
                                    <p:anim calcmode="lin" valueType="num">
                                      <p:cBhvr>
                                        <p:cTn id="44" dur="250" fill="hold"/>
                                        <p:tgtEl>
                                          <p:spTgt spid="39"/>
                                        </p:tgtEl>
                                        <p:attrNameLst>
                                          <p:attrName>ppt_h</p:attrName>
                                        </p:attrNameLst>
                                      </p:cBhvr>
                                      <p:tavLst>
                                        <p:tav tm="0">
                                          <p:val>
                                            <p:fltVal val="0"/>
                                          </p:val>
                                        </p:tav>
                                        <p:tav tm="100000">
                                          <p:val>
                                            <p:strVal val="#ppt_h"/>
                                          </p:val>
                                        </p:tav>
                                      </p:tavLst>
                                    </p:anim>
                                    <p:animEffect transition="in" filter="fade">
                                      <p:cBhvr>
                                        <p:cTn id="45" dur="250"/>
                                        <p:tgtEl>
                                          <p:spTgt spid="39"/>
                                        </p:tgtEl>
                                      </p:cBhvr>
                                    </p:animEffect>
                                  </p:childTnLst>
                                </p:cTn>
                              </p:par>
                              <p:par>
                                <p:cTn id="46" presetID="1" presetClass="mediacall" presetSubtype="0" fill="hold" nodeType="withEffect">
                                  <p:stCondLst>
                                    <p:cond delay="800"/>
                                  </p:stCondLst>
                                  <p:childTnLst>
                                    <p:cmd type="call" cmd="playFrom(0.0)">
                                      <p:cBhvr>
                                        <p:cTn id="47" dur="2455" fill="hold"/>
                                        <p:tgtEl>
                                          <p:spTgt spid="65"/>
                                        </p:tgtEl>
                                      </p:cBhvr>
                                    </p:cmd>
                                  </p:childTnLst>
                                </p:cTn>
                              </p:par>
                              <p:par>
                                <p:cTn id="48" presetID="6" presetClass="emph" presetSubtype="0" fill="hold" nodeType="withEffect">
                                  <p:stCondLst>
                                    <p:cond delay="1000"/>
                                  </p:stCondLst>
                                  <p:childTnLst>
                                    <p:animScale>
                                      <p:cBhvr>
                                        <p:cTn id="49" dur="250" fill="hold"/>
                                        <p:tgtEl>
                                          <p:spTgt spid="39"/>
                                        </p:tgtEl>
                                      </p:cBhvr>
                                      <p:by x="150000" y="150000"/>
                                    </p:animScale>
                                  </p:childTnLst>
                                </p:cTn>
                              </p:par>
                              <p:par>
                                <p:cTn id="50" presetID="10" presetClass="exit" presetSubtype="0" fill="hold" nodeType="withEffect">
                                  <p:stCondLst>
                                    <p:cond delay="1250"/>
                                  </p:stCondLst>
                                  <p:childTnLst>
                                    <p:animEffect transition="out" filter="fade">
                                      <p:cBhvr>
                                        <p:cTn id="51" dur="500"/>
                                        <p:tgtEl>
                                          <p:spTgt spid="39"/>
                                        </p:tgtEl>
                                      </p:cBhvr>
                                    </p:animEffect>
                                    <p:set>
                                      <p:cBhvr>
                                        <p:cTn id="52" dur="1" fill="hold">
                                          <p:stCondLst>
                                            <p:cond delay="499"/>
                                          </p:stCondLst>
                                        </p:cTn>
                                        <p:tgtEl>
                                          <p:spTgt spid="39"/>
                                        </p:tgtEl>
                                        <p:attrNameLst>
                                          <p:attrName>style.visibility</p:attrName>
                                        </p:attrNameLst>
                                      </p:cBhvr>
                                      <p:to>
                                        <p:strVal val="hidden"/>
                                      </p:to>
                                    </p:set>
                                  </p:childTnLst>
                                </p:cTn>
                              </p:par>
                              <p:par>
                                <p:cTn id="53" presetID="64" presetClass="path" presetSubtype="0" accel="100000" fill="hold" nodeType="withEffect">
                                  <p:stCondLst>
                                    <p:cond delay="800"/>
                                  </p:stCondLst>
                                  <p:childTnLst>
                                    <p:animMotion origin="layout" path="M -4.16667E-6 -5.3654E-7 L -4.16667E-6 -0.72248 " pathEditMode="relative" rAng="0" ptsTypes="AA">
                                      <p:cBhvr>
                                        <p:cTn id="54" dur="500" fill="hold"/>
                                        <p:tgtEl>
                                          <p:spTgt spid="40"/>
                                        </p:tgtEl>
                                        <p:attrNameLst>
                                          <p:attrName>ppt_x</p:attrName>
                                          <p:attrName>ppt_y</p:attrName>
                                        </p:attrNameLst>
                                      </p:cBhvr>
                                      <p:rCtr x="0" y="-36124"/>
                                    </p:animMotion>
                                  </p:childTnLst>
                                </p:cTn>
                              </p:par>
                              <p:par>
                                <p:cTn id="55" presetID="1" presetClass="mediacall" presetSubtype="0" fill="hold" nodeType="withEffect">
                                  <p:stCondLst>
                                    <p:cond delay="800"/>
                                  </p:stCondLst>
                                  <p:childTnLst>
                                    <p:cmd type="call" cmd="playFrom(0.0)">
                                      <p:cBhvr>
                                        <p:cTn id="56" dur="3023" fill="hold"/>
                                        <p:tgtEl>
                                          <p:spTgt spid="58"/>
                                        </p:tgtEl>
                                      </p:cBhvr>
                                    </p:cmd>
                                  </p:childTnLst>
                                </p:cTn>
                              </p:par>
                              <p:par>
                                <p:cTn id="57" presetID="10" presetClass="entr" presetSubtype="0" fill="hold" nodeType="withEffect">
                                  <p:stCondLst>
                                    <p:cond delay="80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250"/>
                                        <p:tgtEl>
                                          <p:spTgt spid="40"/>
                                        </p:tgtEl>
                                      </p:cBhvr>
                                    </p:animEffect>
                                  </p:childTnLst>
                                </p:cTn>
                              </p:par>
                              <p:par>
                                <p:cTn id="60" presetID="10" presetClass="exit" presetSubtype="0" fill="hold" nodeType="withEffect">
                                  <p:stCondLst>
                                    <p:cond delay="1250"/>
                                  </p:stCondLst>
                                  <p:childTnLst>
                                    <p:animEffect transition="out" filter="fade">
                                      <p:cBhvr>
                                        <p:cTn id="61" dur="100"/>
                                        <p:tgtEl>
                                          <p:spTgt spid="40"/>
                                        </p:tgtEl>
                                      </p:cBhvr>
                                    </p:animEffect>
                                    <p:set>
                                      <p:cBhvr>
                                        <p:cTn id="62" dur="1" fill="hold">
                                          <p:stCondLst>
                                            <p:cond delay="99"/>
                                          </p:stCondLst>
                                        </p:cTn>
                                        <p:tgtEl>
                                          <p:spTgt spid="40"/>
                                        </p:tgtEl>
                                        <p:attrNameLst>
                                          <p:attrName>style.visibility</p:attrName>
                                        </p:attrNameLst>
                                      </p:cBhvr>
                                      <p:to>
                                        <p:strVal val="hidden"/>
                                      </p:to>
                                    </p:set>
                                  </p:childTnLst>
                                </p:cTn>
                              </p:par>
                              <p:par>
                                <p:cTn id="63" presetID="53" presetClass="entr" presetSubtype="16" fill="hold" nodeType="withEffect">
                                  <p:stCondLst>
                                    <p:cond delay="1300"/>
                                  </p:stCondLst>
                                  <p:childTnLst>
                                    <p:set>
                                      <p:cBhvr>
                                        <p:cTn id="64" dur="1" fill="hold">
                                          <p:stCondLst>
                                            <p:cond delay="0"/>
                                          </p:stCondLst>
                                        </p:cTn>
                                        <p:tgtEl>
                                          <p:spTgt spid="41"/>
                                        </p:tgtEl>
                                        <p:attrNameLst>
                                          <p:attrName>style.visibility</p:attrName>
                                        </p:attrNameLst>
                                      </p:cBhvr>
                                      <p:to>
                                        <p:strVal val="visible"/>
                                      </p:to>
                                    </p:set>
                                    <p:anim calcmode="lin" valueType="num">
                                      <p:cBhvr>
                                        <p:cTn id="65" dur="250" fill="hold"/>
                                        <p:tgtEl>
                                          <p:spTgt spid="41"/>
                                        </p:tgtEl>
                                        <p:attrNameLst>
                                          <p:attrName>ppt_w</p:attrName>
                                        </p:attrNameLst>
                                      </p:cBhvr>
                                      <p:tavLst>
                                        <p:tav tm="0">
                                          <p:val>
                                            <p:fltVal val="0"/>
                                          </p:val>
                                        </p:tav>
                                        <p:tav tm="100000">
                                          <p:val>
                                            <p:strVal val="#ppt_w"/>
                                          </p:val>
                                        </p:tav>
                                      </p:tavLst>
                                    </p:anim>
                                    <p:anim calcmode="lin" valueType="num">
                                      <p:cBhvr>
                                        <p:cTn id="66" dur="250" fill="hold"/>
                                        <p:tgtEl>
                                          <p:spTgt spid="41"/>
                                        </p:tgtEl>
                                        <p:attrNameLst>
                                          <p:attrName>ppt_h</p:attrName>
                                        </p:attrNameLst>
                                      </p:cBhvr>
                                      <p:tavLst>
                                        <p:tav tm="0">
                                          <p:val>
                                            <p:fltVal val="0"/>
                                          </p:val>
                                        </p:tav>
                                        <p:tav tm="100000">
                                          <p:val>
                                            <p:strVal val="#ppt_h"/>
                                          </p:val>
                                        </p:tav>
                                      </p:tavLst>
                                    </p:anim>
                                    <p:animEffect transition="in" filter="fade">
                                      <p:cBhvr>
                                        <p:cTn id="67" dur="250"/>
                                        <p:tgtEl>
                                          <p:spTgt spid="41"/>
                                        </p:tgtEl>
                                      </p:cBhvr>
                                    </p:animEffect>
                                  </p:childTnLst>
                                </p:cTn>
                              </p:par>
                              <p:par>
                                <p:cTn id="68" presetID="1" presetClass="mediacall" presetSubtype="0" fill="hold" nodeType="withEffect">
                                  <p:stCondLst>
                                    <p:cond delay="1100"/>
                                  </p:stCondLst>
                                  <p:childTnLst>
                                    <p:cmd type="call" cmd="playFrom(0.0)">
                                      <p:cBhvr>
                                        <p:cTn id="69" dur="2455" fill="hold"/>
                                        <p:tgtEl>
                                          <p:spTgt spid="59"/>
                                        </p:tgtEl>
                                      </p:cBhvr>
                                    </p:cmd>
                                  </p:childTnLst>
                                </p:cTn>
                              </p:par>
                              <p:par>
                                <p:cTn id="70" presetID="6" presetClass="emph" presetSubtype="0" fill="hold" nodeType="withEffect">
                                  <p:stCondLst>
                                    <p:cond delay="1300"/>
                                  </p:stCondLst>
                                  <p:childTnLst>
                                    <p:animScale>
                                      <p:cBhvr>
                                        <p:cTn id="71" dur="250" fill="hold"/>
                                        <p:tgtEl>
                                          <p:spTgt spid="41"/>
                                        </p:tgtEl>
                                      </p:cBhvr>
                                      <p:by x="150000" y="150000"/>
                                    </p:animScale>
                                  </p:childTnLst>
                                </p:cTn>
                              </p:par>
                              <p:par>
                                <p:cTn id="72" presetID="10" presetClass="exit" presetSubtype="0" fill="hold" nodeType="withEffect">
                                  <p:stCondLst>
                                    <p:cond delay="1400"/>
                                  </p:stCondLst>
                                  <p:childTnLst>
                                    <p:animEffect transition="out" filter="fade">
                                      <p:cBhvr>
                                        <p:cTn id="73" dur="500"/>
                                        <p:tgtEl>
                                          <p:spTgt spid="41"/>
                                        </p:tgtEl>
                                      </p:cBhvr>
                                    </p:animEffect>
                                    <p:set>
                                      <p:cBhvr>
                                        <p:cTn id="74" dur="1" fill="hold">
                                          <p:stCondLst>
                                            <p:cond delay="499"/>
                                          </p:stCondLst>
                                        </p:cTn>
                                        <p:tgtEl>
                                          <p:spTgt spid="41"/>
                                        </p:tgtEl>
                                        <p:attrNameLst>
                                          <p:attrName>style.visibility</p:attrName>
                                        </p:attrNameLst>
                                      </p:cBhvr>
                                      <p:to>
                                        <p:strVal val="hidden"/>
                                      </p:to>
                                    </p:set>
                                  </p:childTnLst>
                                </p:cTn>
                              </p:par>
                              <p:par>
                                <p:cTn id="75" presetID="64" presetClass="path" presetSubtype="0" accel="100000" fill="hold" nodeType="withEffect">
                                  <p:stCondLst>
                                    <p:cond delay="2000"/>
                                  </p:stCondLst>
                                  <p:childTnLst>
                                    <p:animMotion origin="layout" path="M -3.05556E-6 -5.3654E-7 L -3.05556E-6 -0.47549 " pathEditMode="relative" rAng="0" ptsTypes="AA">
                                      <p:cBhvr>
                                        <p:cTn id="76" dur="500" fill="hold"/>
                                        <p:tgtEl>
                                          <p:spTgt spid="42"/>
                                        </p:tgtEl>
                                        <p:attrNameLst>
                                          <p:attrName>ppt_x</p:attrName>
                                          <p:attrName>ppt_y</p:attrName>
                                        </p:attrNameLst>
                                      </p:cBhvr>
                                      <p:rCtr x="0" y="-23774"/>
                                    </p:animMotion>
                                  </p:childTnLst>
                                </p:cTn>
                              </p:par>
                              <p:par>
                                <p:cTn id="77" presetID="1" presetClass="mediacall" presetSubtype="0" fill="hold" nodeType="withEffect">
                                  <p:stCondLst>
                                    <p:cond delay="2000"/>
                                  </p:stCondLst>
                                  <p:childTnLst>
                                    <p:cmd type="call" cmd="playFrom(0.0)">
                                      <p:cBhvr>
                                        <p:cTn id="78" dur="3023" fill="hold"/>
                                        <p:tgtEl>
                                          <p:spTgt spid="62"/>
                                        </p:tgtEl>
                                      </p:cBhvr>
                                    </p:cmd>
                                  </p:childTnLst>
                                </p:cTn>
                              </p:par>
                              <p:par>
                                <p:cTn id="79" presetID="10" presetClass="entr" presetSubtype="0" fill="hold" nodeType="withEffect">
                                  <p:stCondLst>
                                    <p:cond delay="200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250"/>
                                        <p:tgtEl>
                                          <p:spTgt spid="42"/>
                                        </p:tgtEl>
                                      </p:cBhvr>
                                    </p:animEffect>
                                  </p:childTnLst>
                                </p:cTn>
                              </p:par>
                              <p:par>
                                <p:cTn id="82" presetID="10" presetClass="exit" presetSubtype="0" fill="hold" nodeType="withEffect">
                                  <p:stCondLst>
                                    <p:cond delay="2450"/>
                                  </p:stCondLst>
                                  <p:childTnLst>
                                    <p:animEffect transition="out" filter="fade">
                                      <p:cBhvr>
                                        <p:cTn id="83" dur="100"/>
                                        <p:tgtEl>
                                          <p:spTgt spid="42"/>
                                        </p:tgtEl>
                                      </p:cBhvr>
                                    </p:animEffect>
                                    <p:set>
                                      <p:cBhvr>
                                        <p:cTn id="84" dur="1" fill="hold">
                                          <p:stCondLst>
                                            <p:cond delay="99"/>
                                          </p:stCondLst>
                                        </p:cTn>
                                        <p:tgtEl>
                                          <p:spTgt spid="42"/>
                                        </p:tgtEl>
                                        <p:attrNameLst>
                                          <p:attrName>style.visibility</p:attrName>
                                        </p:attrNameLst>
                                      </p:cBhvr>
                                      <p:to>
                                        <p:strVal val="hidden"/>
                                      </p:to>
                                    </p:set>
                                  </p:childTnLst>
                                </p:cTn>
                              </p:par>
                              <p:par>
                                <p:cTn id="85" presetID="53" presetClass="entr" presetSubtype="16" fill="hold" nodeType="withEffect">
                                  <p:stCondLst>
                                    <p:cond delay="2500"/>
                                  </p:stCondLst>
                                  <p:childTnLst>
                                    <p:set>
                                      <p:cBhvr>
                                        <p:cTn id="86" dur="1" fill="hold">
                                          <p:stCondLst>
                                            <p:cond delay="0"/>
                                          </p:stCondLst>
                                        </p:cTn>
                                        <p:tgtEl>
                                          <p:spTgt spid="43"/>
                                        </p:tgtEl>
                                        <p:attrNameLst>
                                          <p:attrName>style.visibility</p:attrName>
                                        </p:attrNameLst>
                                      </p:cBhvr>
                                      <p:to>
                                        <p:strVal val="visible"/>
                                      </p:to>
                                    </p:set>
                                    <p:anim calcmode="lin" valueType="num">
                                      <p:cBhvr>
                                        <p:cTn id="87" dur="250" fill="hold"/>
                                        <p:tgtEl>
                                          <p:spTgt spid="43"/>
                                        </p:tgtEl>
                                        <p:attrNameLst>
                                          <p:attrName>ppt_w</p:attrName>
                                        </p:attrNameLst>
                                      </p:cBhvr>
                                      <p:tavLst>
                                        <p:tav tm="0">
                                          <p:val>
                                            <p:fltVal val="0"/>
                                          </p:val>
                                        </p:tav>
                                        <p:tav tm="100000">
                                          <p:val>
                                            <p:strVal val="#ppt_w"/>
                                          </p:val>
                                        </p:tav>
                                      </p:tavLst>
                                    </p:anim>
                                    <p:anim calcmode="lin" valueType="num">
                                      <p:cBhvr>
                                        <p:cTn id="88" dur="250" fill="hold"/>
                                        <p:tgtEl>
                                          <p:spTgt spid="43"/>
                                        </p:tgtEl>
                                        <p:attrNameLst>
                                          <p:attrName>ppt_h</p:attrName>
                                        </p:attrNameLst>
                                      </p:cBhvr>
                                      <p:tavLst>
                                        <p:tav tm="0">
                                          <p:val>
                                            <p:fltVal val="0"/>
                                          </p:val>
                                        </p:tav>
                                        <p:tav tm="100000">
                                          <p:val>
                                            <p:strVal val="#ppt_h"/>
                                          </p:val>
                                        </p:tav>
                                      </p:tavLst>
                                    </p:anim>
                                    <p:animEffect transition="in" filter="fade">
                                      <p:cBhvr>
                                        <p:cTn id="89" dur="250"/>
                                        <p:tgtEl>
                                          <p:spTgt spid="43"/>
                                        </p:tgtEl>
                                      </p:cBhvr>
                                    </p:animEffect>
                                  </p:childTnLst>
                                </p:cTn>
                              </p:par>
                              <p:par>
                                <p:cTn id="90" presetID="1" presetClass="mediacall" presetSubtype="0" fill="hold" nodeType="withEffect">
                                  <p:stCondLst>
                                    <p:cond delay="2300"/>
                                  </p:stCondLst>
                                  <p:childTnLst>
                                    <p:cmd type="call" cmd="playFrom(0.0)">
                                      <p:cBhvr>
                                        <p:cTn id="91" dur="2455" fill="hold"/>
                                        <p:tgtEl>
                                          <p:spTgt spid="63"/>
                                        </p:tgtEl>
                                      </p:cBhvr>
                                    </p:cmd>
                                  </p:childTnLst>
                                </p:cTn>
                              </p:par>
                              <p:par>
                                <p:cTn id="92" presetID="6" presetClass="emph" presetSubtype="0" fill="hold" nodeType="withEffect">
                                  <p:stCondLst>
                                    <p:cond delay="2500"/>
                                  </p:stCondLst>
                                  <p:childTnLst>
                                    <p:animScale>
                                      <p:cBhvr>
                                        <p:cTn id="93" dur="250" fill="hold"/>
                                        <p:tgtEl>
                                          <p:spTgt spid="43"/>
                                        </p:tgtEl>
                                      </p:cBhvr>
                                      <p:by x="150000" y="150000"/>
                                    </p:animScale>
                                  </p:childTnLst>
                                </p:cTn>
                              </p:par>
                              <p:par>
                                <p:cTn id="94" presetID="10" presetClass="exit" presetSubtype="0" fill="hold" nodeType="withEffect">
                                  <p:stCondLst>
                                    <p:cond delay="2600"/>
                                  </p:stCondLst>
                                  <p:childTnLst>
                                    <p:animEffect transition="out" filter="fade">
                                      <p:cBhvr>
                                        <p:cTn id="95" dur="500"/>
                                        <p:tgtEl>
                                          <p:spTgt spid="43"/>
                                        </p:tgtEl>
                                      </p:cBhvr>
                                    </p:animEffect>
                                    <p:set>
                                      <p:cBhvr>
                                        <p:cTn id="96" dur="1" fill="hold">
                                          <p:stCondLst>
                                            <p:cond delay="499"/>
                                          </p:stCondLst>
                                        </p:cTn>
                                        <p:tgtEl>
                                          <p:spTgt spid="43"/>
                                        </p:tgtEl>
                                        <p:attrNameLst>
                                          <p:attrName>style.visibility</p:attrName>
                                        </p:attrNameLst>
                                      </p:cBhvr>
                                      <p:to>
                                        <p:strVal val="hidden"/>
                                      </p:to>
                                    </p:set>
                                  </p:childTnLst>
                                </p:cTn>
                              </p:par>
                              <p:par>
                                <p:cTn id="97" presetID="64" presetClass="path" presetSubtype="0" accel="100000" fill="hold" nodeType="withEffect">
                                  <p:stCondLst>
                                    <p:cond delay="1500"/>
                                  </p:stCondLst>
                                  <p:childTnLst>
                                    <p:animMotion origin="layout" path="M 3.61111E-6 -5.3654E-7 L 3.61111E-6 -0.54487 " pathEditMode="relative" rAng="0" ptsTypes="AA">
                                      <p:cBhvr>
                                        <p:cTn id="98" dur="500" fill="hold"/>
                                        <p:tgtEl>
                                          <p:spTgt spid="44"/>
                                        </p:tgtEl>
                                        <p:attrNameLst>
                                          <p:attrName>ppt_x</p:attrName>
                                          <p:attrName>ppt_y</p:attrName>
                                        </p:attrNameLst>
                                      </p:cBhvr>
                                      <p:rCtr x="0" y="-27243"/>
                                    </p:animMotion>
                                  </p:childTnLst>
                                </p:cTn>
                              </p:par>
                              <p:par>
                                <p:cTn id="99" presetID="1" presetClass="mediacall" presetSubtype="0" fill="hold" nodeType="withEffect">
                                  <p:stCondLst>
                                    <p:cond delay="1500"/>
                                  </p:stCondLst>
                                  <p:childTnLst>
                                    <p:cmd type="call" cmd="playFrom(0.0)">
                                      <p:cBhvr>
                                        <p:cTn id="100" dur="3023" fill="hold"/>
                                        <p:tgtEl>
                                          <p:spTgt spid="54"/>
                                        </p:tgtEl>
                                      </p:cBhvr>
                                    </p:cmd>
                                  </p:childTnLst>
                                </p:cTn>
                              </p:par>
                              <p:par>
                                <p:cTn id="101" presetID="10" presetClass="entr" presetSubtype="0" fill="hold" nodeType="withEffect">
                                  <p:stCondLst>
                                    <p:cond delay="1500"/>
                                  </p:stCondLst>
                                  <p:childTnLst>
                                    <p:set>
                                      <p:cBhvr>
                                        <p:cTn id="102" dur="1" fill="hold">
                                          <p:stCondLst>
                                            <p:cond delay="0"/>
                                          </p:stCondLst>
                                        </p:cTn>
                                        <p:tgtEl>
                                          <p:spTgt spid="44"/>
                                        </p:tgtEl>
                                        <p:attrNameLst>
                                          <p:attrName>style.visibility</p:attrName>
                                        </p:attrNameLst>
                                      </p:cBhvr>
                                      <p:to>
                                        <p:strVal val="visible"/>
                                      </p:to>
                                    </p:set>
                                    <p:animEffect transition="in" filter="fade">
                                      <p:cBhvr>
                                        <p:cTn id="103" dur="250"/>
                                        <p:tgtEl>
                                          <p:spTgt spid="44"/>
                                        </p:tgtEl>
                                      </p:cBhvr>
                                    </p:animEffect>
                                  </p:childTnLst>
                                </p:cTn>
                              </p:par>
                              <p:par>
                                <p:cTn id="104" presetID="10" presetClass="exit" presetSubtype="0" fill="hold" nodeType="withEffect">
                                  <p:stCondLst>
                                    <p:cond delay="1950"/>
                                  </p:stCondLst>
                                  <p:childTnLst>
                                    <p:animEffect transition="out" filter="fade">
                                      <p:cBhvr>
                                        <p:cTn id="105" dur="100"/>
                                        <p:tgtEl>
                                          <p:spTgt spid="44"/>
                                        </p:tgtEl>
                                      </p:cBhvr>
                                    </p:animEffect>
                                    <p:set>
                                      <p:cBhvr>
                                        <p:cTn id="106" dur="1" fill="hold">
                                          <p:stCondLst>
                                            <p:cond delay="99"/>
                                          </p:stCondLst>
                                        </p:cTn>
                                        <p:tgtEl>
                                          <p:spTgt spid="44"/>
                                        </p:tgtEl>
                                        <p:attrNameLst>
                                          <p:attrName>style.visibility</p:attrName>
                                        </p:attrNameLst>
                                      </p:cBhvr>
                                      <p:to>
                                        <p:strVal val="hidden"/>
                                      </p:to>
                                    </p:set>
                                  </p:childTnLst>
                                </p:cTn>
                              </p:par>
                              <p:par>
                                <p:cTn id="107" presetID="53" presetClass="entr" presetSubtype="16" fill="hold" nodeType="withEffect">
                                  <p:stCondLst>
                                    <p:cond delay="2000"/>
                                  </p:stCondLst>
                                  <p:childTnLst>
                                    <p:set>
                                      <p:cBhvr>
                                        <p:cTn id="108" dur="1" fill="hold">
                                          <p:stCondLst>
                                            <p:cond delay="0"/>
                                          </p:stCondLst>
                                        </p:cTn>
                                        <p:tgtEl>
                                          <p:spTgt spid="45"/>
                                        </p:tgtEl>
                                        <p:attrNameLst>
                                          <p:attrName>style.visibility</p:attrName>
                                        </p:attrNameLst>
                                      </p:cBhvr>
                                      <p:to>
                                        <p:strVal val="visible"/>
                                      </p:to>
                                    </p:set>
                                    <p:anim calcmode="lin" valueType="num">
                                      <p:cBhvr>
                                        <p:cTn id="109" dur="250" fill="hold"/>
                                        <p:tgtEl>
                                          <p:spTgt spid="45"/>
                                        </p:tgtEl>
                                        <p:attrNameLst>
                                          <p:attrName>ppt_w</p:attrName>
                                        </p:attrNameLst>
                                      </p:cBhvr>
                                      <p:tavLst>
                                        <p:tav tm="0">
                                          <p:val>
                                            <p:fltVal val="0"/>
                                          </p:val>
                                        </p:tav>
                                        <p:tav tm="100000">
                                          <p:val>
                                            <p:strVal val="#ppt_w"/>
                                          </p:val>
                                        </p:tav>
                                      </p:tavLst>
                                    </p:anim>
                                    <p:anim calcmode="lin" valueType="num">
                                      <p:cBhvr>
                                        <p:cTn id="110" dur="250" fill="hold"/>
                                        <p:tgtEl>
                                          <p:spTgt spid="45"/>
                                        </p:tgtEl>
                                        <p:attrNameLst>
                                          <p:attrName>ppt_h</p:attrName>
                                        </p:attrNameLst>
                                      </p:cBhvr>
                                      <p:tavLst>
                                        <p:tav tm="0">
                                          <p:val>
                                            <p:fltVal val="0"/>
                                          </p:val>
                                        </p:tav>
                                        <p:tav tm="100000">
                                          <p:val>
                                            <p:strVal val="#ppt_h"/>
                                          </p:val>
                                        </p:tav>
                                      </p:tavLst>
                                    </p:anim>
                                    <p:animEffect transition="in" filter="fade">
                                      <p:cBhvr>
                                        <p:cTn id="111" dur="250"/>
                                        <p:tgtEl>
                                          <p:spTgt spid="45"/>
                                        </p:tgtEl>
                                      </p:cBhvr>
                                    </p:animEffect>
                                  </p:childTnLst>
                                </p:cTn>
                              </p:par>
                              <p:par>
                                <p:cTn id="112" presetID="1" presetClass="mediacall" presetSubtype="0" fill="hold" nodeType="withEffect">
                                  <p:stCondLst>
                                    <p:cond delay="1800"/>
                                  </p:stCondLst>
                                  <p:childTnLst>
                                    <p:cmd type="call" cmd="playFrom(0.0)">
                                      <p:cBhvr>
                                        <p:cTn id="113" dur="2455" fill="hold"/>
                                        <p:tgtEl>
                                          <p:spTgt spid="55"/>
                                        </p:tgtEl>
                                      </p:cBhvr>
                                    </p:cmd>
                                  </p:childTnLst>
                                </p:cTn>
                              </p:par>
                              <p:par>
                                <p:cTn id="114" presetID="6" presetClass="emph" presetSubtype="0" fill="hold" nodeType="withEffect">
                                  <p:stCondLst>
                                    <p:cond delay="2000"/>
                                  </p:stCondLst>
                                  <p:childTnLst>
                                    <p:animScale>
                                      <p:cBhvr>
                                        <p:cTn id="115" dur="250" fill="hold"/>
                                        <p:tgtEl>
                                          <p:spTgt spid="45"/>
                                        </p:tgtEl>
                                      </p:cBhvr>
                                      <p:by x="150000" y="150000"/>
                                    </p:animScale>
                                  </p:childTnLst>
                                </p:cTn>
                              </p:par>
                              <p:par>
                                <p:cTn id="116" presetID="10" presetClass="exit" presetSubtype="0" fill="hold" nodeType="withEffect">
                                  <p:stCondLst>
                                    <p:cond delay="2250"/>
                                  </p:stCondLst>
                                  <p:childTnLst>
                                    <p:animEffect transition="out" filter="fade">
                                      <p:cBhvr>
                                        <p:cTn id="117" dur="250"/>
                                        <p:tgtEl>
                                          <p:spTgt spid="45"/>
                                        </p:tgtEl>
                                      </p:cBhvr>
                                    </p:animEffect>
                                    <p:set>
                                      <p:cBhvr>
                                        <p:cTn id="118" dur="1" fill="hold">
                                          <p:stCondLst>
                                            <p:cond delay="249"/>
                                          </p:stCondLst>
                                        </p:cTn>
                                        <p:tgtEl>
                                          <p:spTgt spid="45"/>
                                        </p:tgtEl>
                                        <p:attrNameLst>
                                          <p:attrName>style.visibility</p:attrName>
                                        </p:attrNameLst>
                                      </p:cBhvr>
                                      <p:to>
                                        <p:strVal val="hidden"/>
                                      </p:to>
                                    </p:set>
                                  </p:childTnLst>
                                </p:cTn>
                              </p:par>
                              <p:par>
                                <p:cTn id="119" presetID="64" presetClass="path" presetSubtype="0" accel="100000" fill="hold" nodeType="withEffect">
                                  <p:stCondLst>
                                    <p:cond delay="1800"/>
                                  </p:stCondLst>
                                  <p:childTnLst>
                                    <p:animMotion origin="layout" path="M 2.5E-6 -5.3654E-7 L 2.5E-6 -0.55527 " pathEditMode="relative" rAng="0" ptsTypes="AA">
                                      <p:cBhvr>
                                        <p:cTn id="120" dur="500" fill="hold"/>
                                        <p:tgtEl>
                                          <p:spTgt spid="46"/>
                                        </p:tgtEl>
                                        <p:attrNameLst>
                                          <p:attrName>ppt_x</p:attrName>
                                          <p:attrName>ppt_y</p:attrName>
                                        </p:attrNameLst>
                                      </p:cBhvr>
                                      <p:rCtr x="0" y="-27775"/>
                                    </p:animMotion>
                                  </p:childTnLst>
                                </p:cTn>
                              </p:par>
                              <p:par>
                                <p:cTn id="121" presetID="1" presetClass="mediacall" presetSubtype="0" fill="hold" nodeType="withEffect">
                                  <p:stCondLst>
                                    <p:cond delay="1800"/>
                                  </p:stCondLst>
                                  <p:childTnLst>
                                    <p:cmd type="call" cmd="playFrom(0.0)">
                                      <p:cBhvr>
                                        <p:cTn id="122" dur="3023" fill="hold"/>
                                        <p:tgtEl>
                                          <p:spTgt spid="66"/>
                                        </p:tgtEl>
                                      </p:cBhvr>
                                    </p:cmd>
                                  </p:childTnLst>
                                </p:cTn>
                              </p:par>
                              <p:par>
                                <p:cTn id="123" presetID="10" presetClass="entr" presetSubtype="0" fill="hold" nodeType="withEffect">
                                  <p:stCondLst>
                                    <p:cond delay="1800"/>
                                  </p:stCondLst>
                                  <p:childTnLst>
                                    <p:set>
                                      <p:cBhvr>
                                        <p:cTn id="124" dur="1" fill="hold">
                                          <p:stCondLst>
                                            <p:cond delay="0"/>
                                          </p:stCondLst>
                                        </p:cTn>
                                        <p:tgtEl>
                                          <p:spTgt spid="46"/>
                                        </p:tgtEl>
                                        <p:attrNameLst>
                                          <p:attrName>style.visibility</p:attrName>
                                        </p:attrNameLst>
                                      </p:cBhvr>
                                      <p:to>
                                        <p:strVal val="visible"/>
                                      </p:to>
                                    </p:set>
                                    <p:animEffect transition="in" filter="fade">
                                      <p:cBhvr>
                                        <p:cTn id="125" dur="250"/>
                                        <p:tgtEl>
                                          <p:spTgt spid="46"/>
                                        </p:tgtEl>
                                      </p:cBhvr>
                                    </p:animEffect>
                                  </p:childTnLst>
                                </p:cTn>
                              </p:par>
                              <p:par>
                                <p:cTn id="126" presetID="10" presetClass="exit" presetSubtype="0" fill="hold" nodeType="withEffect">
                                  <p:stCondLst>
                                    <p:cond delay="2250"/>
                                  </p:stCondLst>
                                  <p:childTnLst>
                                    <p:animEffect transition="out" filter="fade">
                                      <p:cBhvr>
                                        <p:cTn id="127" dur="100"/>
                                        <p:tgtEl>
                                          <p:spTgt spid="46"/>
                                        </p:tgtEl>
                                      </p:cBhvr>
                                    </p:animEffect>
                                    <p:set>
                                      <p:cBhvr>
                                        <p:cTn id="128" dur="1" fill="hold">
                                          <p:stCondLst>
                                            <p:cond delay="99"/>
                                          </p:stCondLst>
                                        </p:cTn>
                                        <p:tgtEl>
                                          <p:spTgt spid="46"/>
                                        </p:tgtEl>
                                        <p:attrNameLst>
                                          <p:attrName>style.visibility</p:attrName>
                                        </p:attrNameLst>
                                      </p:cBhvr>
                                      <p:to>
                                        <p:strVal val="hidden"/>
                                      </p:to>
                                    </p:set>
                                  </p:childTnLst>
                                </p:cTn>
                              </p:par>
                              <p:par>
                                <p:cTn id="129" presetID="53" presetClass="entr" presetSubtype="16" fill="hold" nodeType="withEffect">
                                  <p:stCondLst>
                                    <p:cond delay="2300"/>
                                  </p:stCondLst>
                                  <p:childTnLst>
                                    <p:set>
                                      <p:cBhvr>
                                        <p:cTn id="130" dur="1" fill="hold">
                                          <p:stCondLst>
                                            <p:cond delay="0"/>
                                          </p:stCondLst>
                                        </p:cTn>
                                        <p:tgtEl>
                                          <p:spTgt spid="47"/>
                                        </p:tgtEl>
                                        <p:attrNameLst>
                                          <p:attrName>style.visibility</p:attrName>
                                        </p:attrNameLst>
                                      </p:cBhvr>
                                      <p:to>
                                        <p:strVal val="visible"/>
                                      </p:to>
                                    </p:set>
                                    <p:anim calcmode="lin" valueType="num">
                                      <p:cBhvr>
                                        <p:cTn id="131" dur="250" fill="hold"/>
                                        <p:tgtEl>
                                          <p:spTgt spid="47"/>
                                        </p:tgtEl>
                                        <p:attrNameLst>
                                          <p:attrName>ppt_w</p:attrName>
                                        </p:attrNameLst>
                                      </p:cBhvr>
                                      <p:tavLst>
                                        <p:tav tm="0">
                                          <p:val>
                                            <p:fltVal val="0"/>
                                          </p:val>
                                        </p:tav>
                                        <p:tav tm="100000">
                                          <p:val>
                                            <p:strVal val="#ppt_w"/>
                                          </p:val>
                                        </p:tav>
                                      </p:tavLst>
                                    </p:anim>
                                    <p:anim calcmode="lin" valueType="num">
                                      <p:cBhvr>
                                        <p:cTn id="132" dur="250" fill="hold"/>
                                        <p:tgtEl>
                                          <p:spTgt spid="47"/>
                                        </p:tgtEl>
                                        <p:attrNameLst>
                                          <p:attrName>ppt_h</p:attrName>
                                        </p:attrNameLst>
                                      </p:cBhvr>
                                      <p:tavLst>
                                        <p:tav tm="0">
                                          <p:val>
                                            <p:fltVal val="0"/>
                                          </p:val>
                                        </p:tav>
                                        <p:tav tm="100000">
                                          <p:val>
                                            <p:strVal val="#ppt_h"/>
                                          </p:val>
                                        </p:tav>
                                      </p:tavLst>
                                    </p:anim>
                                    <p:animEffect transition="in" filter="fade">
                                      <p:cBhvr>
                                        <p:cTn id="133" dur="250"/>
                                        <p:tgtEl>
                                          <p:spTgt spid="47"/>
                                        </p:tgtEl>
                                      </p:cBhvr>
                                    </p:animEffect>
                                  </p:childTnLst>
                                </p:cTn>
                              </p:par>
                              <p:par>
                                <p:cTn id="134" presetID="1" presetClass="mediacall" presetSubtype="0" fill="hold" nodeType="withEffect">
                                  <p:stCondLst>
                                    <p:cond delay="2100"/>
                                  </p:stCondLst>
                                  <p:childTnLst>
                                    <p:cmd type="call" cmd="playFrom(0.0)">
                                      <p:cBhvr>
                                        <p:cTn id="135" dur="2455" fill="hold"/>
                                        <p:tgtEl>
                                          <p:spTgt spid="67"/>
                                        </p:tgtEl>
                                      </p:cBhvr>
                                    </p:cmd>
                                  </p:childTnLst>
                                </p:cTn>
                              </p:par>
                              <p:par>
                                <p:cTn id="136" presetID="6" presetClass="emph" presetSubtype="0" fill="hold" nodeType="withEffect">
                                  <p:stCondLst>
                                    <p:cond delay="2300"/>
                                  </p:stCondLst>
                                  <p:childTnLst>
                                    <p:animScale>
                                      <p:cBhvr>
                                        <p:cTn id="137" dur="250" fill="hold"/>
                                        <p:tgtEl>
                                          <p:spTgt spid="47"/>
                                        </p:tgtEl>
                                      </p:cBhvr>
                                      <p:by x="150000" y="150000"/>
                                    </p:animScale>
                                  </p:childTnLst>
                                </p:cTn>
                              </p:par>
                              <p:par>
                                <p:cTn id="138" presetID="10" presetClass="exit" presetSubtype="0" fill="hold" nodeType="withEffect">
                                  <p:stCondLst>
                                    <p:cond delay="2500"/>
                                  </p:stCondLst>
                                  <p:childTnLst>
                                    <p:animEffect transition="out" filter="fade">
                                      <p:cBhvr>
                                        <p:cTn id="139" dur="500"/>
                                        <p:tgtEl>
                                          <p:spTgt spid="47"/>
                                        </p:tgtEl>
                                      </p:cBhvr>
                                    </p:animEffect>
                                    <p:set>
                                      <p:cBhvr>
                                        <p:cTn id="140" dur="1" fill="hold">
                                          <p:stCondLst>
                                            <p:cond delay="499"/>
                                          </p:stCondLst>
                                        </p:cTn>
                                        <p:tgtEl>
                                          <p:spTgt spid="47"/>
                                        </p:tgtEl>
                                        <p:attrNameLst>
                                          <p:attrName>style.visibility</p:attrName>
                                        </p:attrNameLst>
                                      </p:cBhvr>
                                      <p:to>
                                        <p:strVal val="hidden"/>
                                      </p:to>
                                    </p:set>
                                  </p:childTnLst>
                                </p:cTn>
                              </p:par>
                              <p:par>
                                <p:cTn id="141" presetID="64" presetClass="path" presetSubtype="0" accel="100000" fill="hold" nodeType="withEffect">
                                  <p:stCondLst>
                                    <p:cond delay="300"/>
                                  </p:stCondLst>
                                  <p:childTnLst>
                                    <p:animMotion origin="layout" path="M 1.38889E-6 -5.3654E-7 L 1.38889E-6 -0.88575 " pathEditMode="relative" rAng="0" ptsTypes="AA">
                                      <p:cBhvr>
                                        <p:cTn id="142" dur="500" fill="hold"/>
                                        <p:tgtEl>
                                          <p:spTgt spid="48"/>
                                        </p:tgtEl>
                                        <p:attrNameLst>
                                          <p:attrName>ppt_x</p:attrName>
                                          <p:attrName>ppt_y</p:attrName>
                                        </p:attrNameLst>
                                      </p:cBhvr>
                                      <p:rCtr x="0" y="-44288"/>
                                    </p:animMotion>
                                  </p:childTnLst>
                                </p:cTn>
                              </p:par>
                              <p:par>
                                <p:cTn id="143" presetID="1" presetClass="mediacall" presetSubtype="0" fill="hold" nodeType="withEffect">
                                  <p:stCondLst>
                                    <p:cond delay="300"/>
                                  </p:stCondLst>
                                  <p:childTnLst>
                                    <p:cmd type="call" cmd="playFrom(0.0)">
                                      <p:cBhvr>
                                        <p:cTn id="144" dur="3023" fill="hold"/>
                                        <p:tgtEl>
                                          <p:spTgt spid="56"/>
                                        </p:tgtEl>
                                      </p:cBhvr>
                                    </p:cmd>
                                  </p:childTnLst>
                                </p:cTn>
                              </p:par>
                              <p:par>
                                <p:cTn id="145" presetID="10" presetClass="entr" presetSubtype="0" fill="hold" nodeType="withEffect">
                                  <p:stCondLst>
                                    <p:cond delay="300"/>
                                  </p:stCondLst>
                                  <p:childTnLst>
                                    <p:set>
                                      <p:cBhvr>
                                        <p:cTn id="146" dur="1" fill="hold">
                                          <p:stCondLst>
                                            <p:cond delay="0"/>
                                          </p:stCondLst>
                                        </p:cTn>
                                        <p:tgtEl>
                                          <p:spTgt spid="48"/>
                                        </p:tgtEl>
                                        <p:attrNameLst>
                                          <p:attrName>style.visibility</p:attrName>
                                        </p:attrNameLst>
                                      </p:cBhvr>
                                      <p:to>
                                        <p:strVal val="visible"/>
                                      </p:to>
                                    </p:set>
                                    <p:animEffect transition="in" filter="fade">
                                      <p:cBhvr>
                                        <p:cTn id="147" dur="250"/>
                                        <p:tgtEl>
                                          <p:spTgt spid="48"/>
                                        </p:tgtEl>
                                      </p:cBhvr>
                                    </p:animEffect>
                                  </p:childTnLst>
                                </p:cTn>
                              </p:par>
                              <p:par>
                                <p:cTn id="148" presetID="10" presetClass="exit" presetSubtype="0" fill="hold" nodeType="withEffect">
                                  <p:stCondLst>
                                    <p:cond delay="750"/>
                                  </p:stCondLst>
                                  <p:childTnLst>
                                    <p:animEffect transition="out" filter="fade">
                                      <p:cBhvr>
                                        <p:cTn id="149" dur="100"/>
                                        <p:tgtEl>
                                          <p:spTgt spid="48"/>
                                        </p:tgtEl>
                                      </p:cBhvr>
                                    </p:animEffect>
                                    <p:set>
                                      <p:cBhvr>
                                        <p:cTn id="150" dur="1" fill="hold">
                                          <p:stCondLst>
                                            <p:cond delay="99"/>
                                          </p:stCondLst>
                                        </p:cTn>
                                        <p:tgtEl>
                                          <p:spTgt spid="48"/>
                                        </p:tgtEl>
                                        <p:attrNameLst>
                                          <p:attrName>style.visibility</p:attrName>
                                        </p:attrNameLst>
                                      </p:cBhvr>
                                      <p:to>
                                        <p:strVal val="hidden"/>
                                      </p:to>
                                    </p:set>
                                  </p:childTnLst>
                                </p:cTn>
                              </p:par>
                              <p:par>
                                <p:cTn id="151" presetID="53" presetClass="entr" presetSubtype="16" fill="hold" nodeType="withEffect">
                                  <p:stCondLst>
                                    <p:cond delay="800"/>
                                  </p:stCondLst>
                                  <p:childTnLst>
                                    <p:set>
                                      <p:cBhvr>
                                        <p:cTn id="152" dur="1" fill="hold">
                                          <p:stCondLst>
                                            <p:cond delay="0"/>
                                          </p:stCondLst>
                                        </p:cTn>
                                        <p:tgtEl>
                                          <p:spTgt spid="49"/>
                                        </p:tgtEl>
                                        <p:attrNameLst>
                                          <p:attrName>style.visibility</p:attrName>
                                        </p:attrNameLst>
                                      </p:cBhvr>
                                      <p:to>
                                        <p:strVal val="visible"/>
                                      </p:to>
                                    </p:set>
                                    <p:anim calcmode="lin" valueType="num">
                                      <p:cBhvr>
                                        <p:cTn id="153" dur="250" fill="hold"/>
                                        <p:tgtEl>
                                          <p:spTgt spid="49"/>
                                        </p:tgtEl>
                                        <p:attrNameLst>
                                          <p:attrName>ppt_w</p:attrName>
                                        </p:attrNameLst>
                                      </p:cBhvr>
                                      <p:tavLst>
                                        <p:tav tm="0">
                                          <p:val>
                                            <p:fltVal val="0"/>
                                          </p:val>
                                        </p:tav>
                                        <p:tav tm="100000">
                                          <p:val>
                                            <p:strVal val="#ppt_w"/>
                                          </p:val>
                                        </p:tav>
                                      </p:tavLst>
                                    </p:anim>
                                    <p:anim calcmode="lin" valueType="num">
                                      <p:cBhvr>
                                        <p:cTn id="154" dur="250" fill="hold"/>
                                        <p:tgtEl>
                                          <p:spTgt spid="49"/>
                                        </p:tgtEl>
                                        <p:attrNameLst>
                                          <p:attrName>ppt_h</p:attrName>
                                        </p:attrNameLst>
                                      </p:cBhvr>
                                      <p:tavLst>
                                        <p:tav tm="0">
                                          <p:val>
                                            <p:fltVal val="0"/>
                                          </p:val>
                                        </p:tav>
                                        <p:tav tm="100000">
                                          <p:val>
                                            <p:strVal val="#ppt_h"/>
                                          </p:val>
                                        </p:tav>
                                      </p:tavLst>
                                    </p:anim>
                                    <p:animEffect transition="in" filter="fade">
                                      <p:cBhvr>
                                        <p:cTn id="155" dur="250"/>
                                        <p:tgtEl>
                                          <p:spTgt spid="49"/>
                                        </p:tgtEl>
                                      </p:cBhvr>
                                    </p:animEffect>
                                  </p:childTnLst>
                                </p:cTn>
                              </p:par>
                              <p:par>
                                <p:cTn id="156" presetID="1" presetClass="mediacall" presetSubtype="0" fill="hold" nodeType="withEffect">
                                  <p:stCondLst>
                                    <p:cond delay="600"/>
                                  </p:stCondLst>
                                  <p:childTnLst>
                                    <p:cmd type="call" cmd="playFrom(0.0)">
                                      <p:cBhvr>
                                        <p:cTn id="157" dur="2455" fill="hold"/>
                                        <p:tgtEl>
                                          <p:spTgt spid="57"/>
                                        </p:tgtEl>
                                      </p:cBhvr>
                                    </p:cmd>
                                  </p:childTnLst>
                                </p:cTn>
                              </p:par>
                              <p:par>
                                <p:cTn id="158" presetID="6" presetClass="emph" presetSubtype="0" fill="hold" nodeType="withEffect">
                                  <p:stCondLst>
                                    <p:cond delay="800"/>
                                  </p:stCondLst>
                                  <p:childTnLst>
                                    <p:animScale>
                                      <p:cBhvr>
                                        <p:cTn id="159" dur="250" fill="hold"/>
                                        <p:tgtEl>
                                          <p:spTgt spid="49"/>
                                        </p:tgtEl>
                                      </p:cBhvr>
                                      <p:by x="150000" y="150000"/>
                                    </p:animScale>
                                  </p:childTnLst>
                                </p:cTn>
                              </p:par>
                              <p:par>
                                <p:cTn id="160" presetID="10" presetClass="exit" presetSubtype="0" fill="hold" nodeType="withEffect">
                                  <p:stCondLst>
                                    <p:cond delay="1000"/>
                                  </p:stCondLst>
                                  <p:childTnLst>
                                    <p:animEffect transition="out" filter="fade">
                                      <p:cBhvr>
                                        <p:cTn id="161" dur="500"/>
                                        <p:tgtEl>
                                          <p:spTgt spid="49"/>
                                        </p:tgtEl>
                                      </p:cBhvr>
                                    </p:animEffect>
                                    <p:set>
                                      <p:cBhvr>
                                        <p:cTn id="162" dur="1" fill="hold">
                                          <p:stCondLst>
                                            <p:cond delay="499"/>
                                          </p:stCondLst>
                                        </p:cTn>
                                        <p:tgtEl>
                                          <p:spTgt spid="49"/>
                                        </p:tgtEl>
                                        <p:attrNameLst>
                                          <p:attrName>style.visibility</p:attrName>
                                        </p:attrNameLst>
                                      </p:cBhvr>
                                      <p:to>
                                        <p:strVal val="hidden"/>
                                      </p:to>
                                    </p:set>
                                  </p:childTnLst>
                                </p:cTn>
                              </p:par>
                              <p:par>
                                <p:cTn id="163" presetID="64" presetClass="path" presetSubtype="0" accel="100000" fill="hold" nodeType="withEffect">
                                  <p:stCondLst>
                                    <p:cond delay="1700"/>
                                  </p:stCondLst>
                                  <p:childTnLst>
                                    <p:animMotion origin="layout" path="M -2.5E-6 -5.3654E-7 L -2.5E-6 -0.69033 " pathEditMode="relative" rAng="0" ptsTypes="AA">
                                      <p:cBhvr>
                                        <p:cTn id="164" dur="500" fill="hold"/>
                                        <p:tgtEl>
                                          <p:spTgt spid="50"/>
                                        </p:tgtEl>
                                        <p:attrNameLst>
                                          <p:attrName>ppt_x</p:attrName>
                                          <p:attrName>ppt_y</p:attrName>
                                        </p:attrNameLst>
                                      </p:cBhvr>
                                      <p:rCtr x="0" y="-34528"/>
                                    </p:animMotion>
                                  </p:childTnLst>
                                </p:cTn>
                              </p:par>
                              <p:par>
                                <p:cTn id="165" presetID="1" presetClass="mediacall" presetSubtype="0" fill="hold" nodeType="withEffect">
                                  <p:stCondLst>
                                    <p:cond delay="1700"/>
                                  </p:stCondLst>
                                  <p:childTnLst>
                                    <p:cmd type="call" cmd="playFrom(0.0)">
                                      <p:cBhvr>
                                        <p:cTn id="166" dur="3023" fill="hold"/>
                                        <p:tgtEl>
                                          <p:spTgt spid="60"/>
                                        </p:tgtEl>
                                      </p:cBhvr>
                                    </p:cmd>
                                  </p:childTnLst>
                                </p:cTn>
                              </p:par>
                              <p:par>
                                <p:cTn id="167" presetID="10" presetClass="entr" presetSubtype="0" fill="hold" nodeType="withEffect">
                                  <p:stCondLst>
                                    <p:cond delay="1700"/>
                                  </p:stCondLst>
                                  <p:childTnLst>
                                    <p:set>
                                      <p:cBhvr>
                                        <p:cTn id="168" dur="1" fill="hold">
                                          <p:stCondLst>
                                            <p:cond delay="0"/>
                                          </p:stCondLst>
                                        </p:cTn>
                                        <p:tgtEl>
                                          <p:spTgt spid="50"/>
                                        </p:tgtEl>
                                        <p:attrNameLst>
                                          <p:attrName>style.visibility</p:attrName>
                                        </p:attrNameLst>
                                      </p:cBhvr>
                                      <p:to>
                                        <p:strVal val="visible"/>
                                      </p:to>
                                    </p:set>
                                    <p:animEffect transition="in" filter="fade">
                                      <p:cBhvr>
                                        <p:cTn id="169" dur="250"/>
                                        <p:tgtEl>
                                          <p:spTgt spid="50"/>
                                        </p:tgtEl>
                                      </p:cBhvr>
                                    </p:animEffect>
                                  </p:childTnLst>
                                </p:cTn>
                              </p:par>
                              <p:par>
                                <p:cTn id="170" presetID="10" presetClass="exit" presetSubtype="0" fill="hold" nodeType="withEffect">
                                  <p:stCondLst>
                                    <p:cond delay="2150"/>
                                  </p:stCondLst>
                                  <p:childTnLst>
                                    <p:animEffect transition="out" filter="fade">
                                      <p:cBhvr>
                                        <p:cTn id="171" dur="100"/>
                                        <p:tgtEl>
                                          <p:spTgt spid="50"/>
                                        </p:tgtEl>
                                      </p:cBhvr>
                                    </p:animEffect>
                                    <p:set>
                                      <p:cBhvr>
                                        <p:cTn id="172" dur="1" fill="hold">
                                          <p:stCondLst>
                                            <p:cond delay="99"/>
                                          </p:stCondLst>
                                        </p:cTn>
                                        <p:tgtEl>
                                          <p:spTgt spid="50"/>
                                        </p:tgtEl>
                                        <p:attrNameLst>
                                          <p:attrName>style.visibility</p:attrName>
                                        </p:attrNameLst>
                                      </p:cBhvr>
                                      <p:to>
                                        <p:strVal val="hidden"/>
                                      </p:to>
                                    </p:set>
                                  </p:childTnLst>
                                </p:cTn>
                              </p:par>
                              <p:par>
                                <p:cTn id="173" presetID="53" presetClass="entr" presetSubtype="16" fill="hold" nodeType="withEffect">
                                  <p:stCondLst>
                                    <p:cond delay="2200"/>
                                  </p:stCondLst>
                                  <p:childTnLst>
                                    <p:set>
                                      <p:cBhvr>
                                        <p:cTn id="174" dur="1" fill="hold">
                                          <p:stCondLst>
                                            <p:cond delay="0"/>
                                          </p:stCondLst>
                                        </p:cTn>
                                        <p:tgtEl>
                                          <p:spTgt spid="51"/>
                                        </p:tgtEl>
                                        <p:attrNameLst>
                                          <p:attrName>style.visibility</p:attrName>
                                        </p:attrNameLst>
                                      </p:cBhvr>
                                      <p:to>
                                        <p:strVal val="visible"/>
                                      </p:to>
                                    </p:set>
                                    <p:anim calcmode="lin" valueType="num">
                                      <p:cBhvr>
                                        <p:cTn id="175" dur="250" fill="hold"/>
                                        <p:tgtEl>
                                          <p:spTgt spid="51"/>
                                        </p:tgtEl>
                                        <p:attrNameLst>
                                          <p:attrName>ppt_w</p:attrName>
                                        </p:attrNameLst>
                                      </p:cBhvr>
                                      <p:tavLst>
                                        <p:tav tm="0">
                                          <p:val>
                                            <p:fltVal val="0"/>
                                          </p:val>
                                        </p:tav>
                                        <p:tav tm="100000">
                                          <p:val>
                                            <p:strVal val="#ppt_w"/>
                                          </p:val>
                                        </p:tav>
                                      </p:tavLst>
                                    </p:anim>
                                    <p:anim calcmode="lin" valueType="num">
                                      <p:cBhvr>
                                        <p:cTn id="176" dur="250" fill="hold"/>
                                        <p:tgtEl>
                                          <p:spTgt spid="51"/>
                                        </p:tgtEl>
                                        <p:attrNameLst>
                                          <p:attrName>ppt_h</p:attrName>
                                        </p:attrNameLst>
                                      </p:cBhvr>
                                      <p:tavLst>
                                        <p:tav tm="0">
                                          <p:val>
                                            <p:fltVal val="0"/>
                                          </p:val>
                                        </p:tav>
                                        <p:tav tm="100000">
                                          <p:val>
                                            <p:strVal val="#ppt_h"/>
                                          </p:val>
                                        </p:tav>
                                      </p:tavLst>
                                    </p:anim>
                                    <p:animEffect transition="in" filter="fade">
                                      <p:cBhvr>
                                        <p:cTn id="177" dur="250"/>
                                        <p:tgtEl>
                                          <p:spTgt spid="51"/>
                                        </p:tgtEl>
                                      </p:cBhvr>
                                    </p:animEffect>
                                  </p:childTnLst>
                                </p:cTn>
                              </p:par>
                              <p:par>
                                <p:cTn id="178" presetID="1" presetClass="mediacall" presetSubtype="0" fill="hold" nodeType="withEffect">
                                  <p:stCondLst>
                                    <p:cond delay="2000"/>
                                  </p:stCondLst>
                                  <p:childTnLst>
                                    <p:cmd type="call" cmd="playFrom(0.0)">
                                      <p:cBhvr>
                                        <p:cTn id="179" dur="2455" fill="hold"/>
                                        <p:tgtEl>
                                          <p:spTgt spid="61"/>
                                        </p:tgtEl>
                                      </p:cBhvr>
                                    </p:cmd>
                                  </p:childTnLst>
                                </p:cTn>
                              </p:par>
                              <p:par>
                                <p:cTn id="180" presetID="6" presetClass="emph" presetSubtype="0" fill="hold" nodeType="withEffect">
                                  <p:stCondLst>
                                    <p:cond delay="2200"/>
                                  </p:stCondLst>
                                  <p:childTnLst>
                                    <p:animScale>
                                      <p:cBhvr>
                                        <p:cTn id="181" dur="250" fill="hold"/>
                                        <p:tgtEl>
                                          <p:spTgt spid="51"/>
                                        </p:tgtEl>
                                      </p:cBhvr>
                                      <p:by x="150000" y="150000"/>
                                    </p:animScale>
                                  </p:childTnLst>
                                </p:cTn>
                              </p:par>
                              <p:par>
                                <p:cTn id="182" presetID="10" presetClass="exit" presetSubtype="0" fill="hold" nodeType="withEffect">
                                  <p:stCondLst>
                                    <p:cond delay="2400"/>
                                  </p:stCondLst>
                                  <p:childTnLst>
                                    <p:animEffect transition="out" filter="fade">
                                      <p:cBhvr>
                                        <p:cTn id="183" dur="500"/>
                                        <p:tgtEl>
                                          <p:spTgt spid="51"/>
                                        </p:tgtEl>
                                      </p:cBhvr>
                                    </p:animEffect>
                                    <p:set>
                                      <p:cBhvr>
                                        <p:cTn id="184"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85" fill="hold" display="0">
                  <p:stCondLst>
                    <p:cond delay="indefinite"/>
                  </p:stCondLst>
                  <p:endCondLst>
                    <p:cond evt="onStopAudio" delay="0">
                      <p:tgtEl>
                        <p:sldTgt/>
                      </p:tgtEl>
                    </p:cond>
                  </p:endCondLst>
                </p:cTn>
                <p:tgtEl>
                  <p:spTgt spid="52"/>
                </p:tgtEl>
              </p:cMediaNode>
            </p:audio>
            <p:audio>
              <p:cMediaNode vol="80000">
                <p:cTn id="186" fill="hold" display="0">
                  <p:stCondLst>
                    <p:cond delay="indefinite"/>
                  </p:stCondLst>
                  <p:endCondLst>
                    <p:cond evt="onStopAudio" delay="0">
                      <p:tgtEl>
                        <p:sldTgt/>
                      </p:tgtEl>
                    </p:cond>
                  </p:endCondLst>
                </p:cTn>
                <p:tgtEl>
                  <p:spTgt spid="53"/>
                </p:tgtEl>
              </p:cMediaNode>
            </p:audio>
            <p:audio>
              <p:cMediaNode vol="80000">
                <p:cTn id="187" fill="hold" display="0">
                  <p:stCondLst>
                    <p:cond delay="indefinite"/>
                  </p:stCondLst>
                  <p:endCondLst>
                    <p:cond evt="onStopAudio" delay="0">
                      <p:tgtEl>
                        <p:sldTgt/>
                      </p:tgtEl>
                    </p:cond>
                  </p:endCondLst>
                </p:cTn>
                <p:tgtEl>
                  <p:spTgt spid="54"/>
                </p:tgtEl>
              </p:cMediaNode>
            </p:audio>
            <p:audio>
              <p:cMediaNode vol="80000">
                <p:cTn id="188" fill="hold" display="0">
                  <p:stCondLst>
                    <p:cond delay="indefinite"/>
                  </p:stCondLst>
                  <p:endCondLst>
                    <p:cond evt="onStopAudio" delay="0">
                      <p:tgtEl>
                        <p:sldTgt/>
                      </p:tgtEl>
                    </p:cond>
                  </p:endCondLst>
                </p:cTn>
                <p:tgtEl>
                  <p:spTgt spid="55"/>
                </p:tgtEl>
              </p:cMediaNode>
            </p:audio>
            <p:audio>
              <p:cMediaNode vol="80000">
                <p:cTn id="189" fill="hold" display="0">
                  <p:stCondLst>
                    <p:cond delay="indefinite"/>
                  </p:stCondLst>
                  <p:endCondLst>
                    <p:cond evt="onStopAudio" delay="0">
                      <p:tgtEl>
                        <p:sldTgt/>
                      </p:tgtEl>
                    </p:cond>
                  </p:endCondLst>
                </p:cTn>
                <p:tgtEl>
                  <p:spTgt spid="56"/>
                </p:tgtEl>
              </p:cMediaNode>
            </p:audio>
            <p:audio>
              <p:cMediaNode vol="80000">
                <p:cTn id="190" fill="hold" display="0">
                  <p:stCondLst>
                    <p:cond delay="indefinite"/>
                  </p:stCondLst>
                  <p:endCondLst>
                    <p:cond evt="onStopAudio" delay="0">
                      <p:tgtEl>
                        <p:sldTgt/>
                      </p:tgtEl>
                    </p:cond>
                  </p:endCondLst>
                </p:cTn>
                <p:tgtEl>
                  <p:spTgt spid="57"/>
                </p:tgtEl>
              </p:cMediaNode>
            </p:audio>
            <p:audio>
              <p:cMediaNode vol="80000">
                <p:cTn id="191" fill="hold" display="0">
                  <p:stCondLst>
                    <p:cond delay="indefinite"/>
                  </p:stCondLst>
                  <p:endCondLst>
                    <p:cond evt="onStopAudio" delay="0">
                      <p:tgtEl>
                        <p:sldTgt/>
                      </p:tgtEl>
                    </p:cond>
                  </p:endCondLst>
                </p:cTn>
                <p:tgtEl>
                  <p:spTgt spid="58"/>
                </p:tgtEl>
              </p:cMediaNode>
            </p:audio>
            <p:audio>
              <p:cMediaNode vol="80000">
                <p:cTn id="192" fill="hold" display="0">
                  <p:stCondLst>
                    <p:cond delay="indefinite"/>
                  </p:stCondLst>
                  <p:endCondLst>
                    <p:cond evt="onStopAudio" delay="0">
                      <p:tgtEl>
                        <p:sldTgt/>
                      </p:tgtEl>
                    </p:cond>
                  </p:endCondLst>
                </p:cTn>
                <p:tgtEl>
                  <p:spTgt spid="59"/>
                </p:tgtEl>
              </p:cMediaNode>
            </p:audio>
            <p:audio>
              <p:cMediaNode vol="80000">
                <p:cTn id="193" fill="hold" display="0">
                  <p:stCondLst>
                    <p:cond delay="indefinite"/>
                  </p:stCondLst>
                  <p:endCondLst>
                    <p:cond evt="onStopAudio" delay="0">
                      <p:tgtEl>
                        <p:sldTgt/>
                      </p:tgtEl>
                    </p:cond>
                  </p:endCondLst>
                </p:cTn>
                <p:tgtEl>
                  <p:spTgt spid="60"/>
                </p:tgtEl>
              </p:cMediaNode>
            </p:audio>
            <p:audio>
              <p:cMediaNode vol="80000">
                <p:cTn id="194" fill="hold" display="0">
                  <p:stCondLst>
                    <p:cond delay="indefinite"/>
                  </p:stCondLst>
                  <p:endCondLst>
                    <p:cond evt="onStopAudio" delay="0">
                      <p:tgtEl>
                        <p:sldTgt/>
                      </p:tgtEl>
                    </p:cond>
                  </p:endCondLst>
                </p:cTn>
                <p:tgtEl>
                  <p:spTgt spid="61"/>
                </p:tgtEl>
              </p:cMediaNode>
            </p:audio>
            <p:audio>
              <p:cMediaNode vol="80000">
                <p:cTn id="195" fill="hold" display="0">
                  <p:stCondLst>
                    <p:cond delay="indefinite"/>
                  </p:stCondLst>
                  <p:endCondLst>
                    <p:cond evt="onStopAudio" delay="0">
                      <p:tgtEl>
                        <p:sldTgt/>
                      </p:tgtEl>
                    </p:cond>
                  </p:endCondLst>
                </p:cTn>
                <p:tgtEl>
                  <p:spTgt spid="62"/>
                </p:tgtEl>
              </p:cMediaNode>
            </p:audio>
            <p:audio>
              <p:cMediaNode vol="80000">
                <p:cTn id="196" fill="hold" display="0">
                  <p:stCondLst>
                    <p:cond delay="indefinite"/>
                  </p:stCondLst>
                  <p:endCondLst>
                    <p:cond evt="onStopAudio" delay="0">
                      <p:tgtEl>
                        <p:sldTgt/>
                      </p:tgtEl>
                    </p:cond>
                  </p:endCondLst>
                </p:cTn>
                <p:tgtEl>
                  <p:spTgt spid="63"/>
                </p:tgtEl>
              </p:cMediaNode>
            </p:audio>
            <p:audio>
              <p:cMediaNode vol="80000">
                <p:cTn id="197" fill="hold" display="0">
                  <p:stCondLst>
                    <p:cond delay="indefinite"/>
                  </p:stCondLst>
                  <p:endCondLst>
                    <p:cond evt="onStopAudio" delay="0">
                      <p:tgtEl>
                        <p:sldTgt/>
                      </p:tgtEl>
                    </p:cond>
                  </p:endCondLst>
                </p:cTn>
                <p:tgtEl>
                  <p:spTgt spid="64"/>
                </p:tgtEl>
              </p:cMediaNode>
            </p:audio>
            <p:audio>
              <p:cMediaNode vol="80000">
                <p:cTn id="198" fill="hold" display="0">
                  <p:stCondLst>
                    <p:cond delay="indefinite"/>
                  </p:stCondLst>
                  <p:endCondLst>
                    <p:cond evt="onStopAudio" delay="0">
                      <p:tgtEl>
                        <p:sldTgt/>
                      </p:tgtEl>
                    </p:cond>
                  </p:endCondLst>
                </p:cTn>
                <p:tgtEl>
                  <p:spTgt spid="65"/>
                </p:tgtEl>
              </p:cMediaNode>
            </p:audio>
            <p:audio>
              <p:cMediaNode vol="80000">
                <p:cTn id="199" fill="hold" display="0">
                  <p:stCondLst>
                    <p:cond delay="indefinite"/>
                  </p:stCondLst>
                  <p:endCondLst>
                    <p:cond evt="onStopAudio" delay="0">
                      <p:tgtEl>
                        <p:sldTgt/>
                      </p:tgtEl>
                    </p:cond>
                  </p:endCondLst>
                </p:cTn>
                <p:tgtEl>
                  <p:spTgt spid="66"/>
                </p:tgtEl>
              </p:cMediaNode>
            </p:audio>
            <p:audio>
              <p:cMediaNode vol="80000">
                <p:cTn id="200" fill="hold" display="0">
                  <p:stCondLst>
                    <p:cond delay="indefinite"/>
                  </p:stCondLst>
                  <p:endCondLst>
                    <p:cond evt="onStopAudio" delay="0">
                      <p:tgtEl>
                        <p:sldTgt/>
                      </p:tgtEl>
                    </p:cond>
                  </p:endCondLst>
                </p:cTn>
                <p:tgtEl>
                  <p:spTgt spid="67"/>
                </p:tgtEl>
              </p:cMediaNode>
            </p:audio>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0D20-67D2-4E87-B25C-7DCBAC62BD80}"/>
              </a:ext>
            </a:extLst>
          </p:cNvPr>
          <p:cNvSpPr>
            <a:spLocks noGrp="1"/>
          </p:cNvSpPr>
          <p:nvPr>
            <p:ph type="title"/>
          </p:nvPr>
        </p:nvSpPr>
        <p:spPr/>
        <p:txBody>
          <a:bodyPr/>
          <a:lstStyle/>
          <a:p>
            <a:pPr algn="ctr"/>
            <a:r>
              <a:rPr lang="en-US" dirty="0"/>
              <a:t>SUPERVISED LEARNING</a:t>
            </a:r>
          </a:p>
        </p:txBody>
      </p:sp>
    </p:spTree>
    <p:extLst>
      <p:ext uri="{BB962C8B-B14F-4D97-AF65-F5344CB8AC3E}">
        <p14:creationId xmlns:p14="http://schemas.microsoft.com/office/powerpoint/2010/main" val="207322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ACD5-1231-4912-A177-CF006C693941}"/>
              </a:ext>
            </a:extLst>
          </p:cNvPr>
          <p:cNvSpPr>
            <a:spLocks noGrp="1"/>
          </p:cNvSpPr>
          <p:nvPr>
            <p:ph type="title"/>
          </p:nvPr>
        </p:nvSpPr>
        <p:spPr/>
        <p:txBody>
          <a:bodyPr>
            <a:normAutofit/>
          </a:bodyPr>
          <a:lstStyle/>
          <a:p>
            <a:r>
              <a:rPr lang="en-US" sz="4000" dirty="0">
                <a:latin typeface="Nyala" panose="02000504070300020003" pitchFamily="2" charset="0"/>
              </a:rPr>
              <a:t>SUPERVISED LEARNING</a:t>
            </a:r>
          </a:p>
        </p:txBody>
      </p:sp>
      <p:sp>
        <p:nvSpPr>
          <p:cNvPr id="3" name="TextBox 2">
            <a:extLst>
              <a:ext uri="{FF2B5EF4-FFF2-40B4-BE49-F238E27FC236}">
                <a16:creationId xmlns:a16="http://schemas.microsoft.com/office/drawing/2014/main" id="{AD71EFAE-6B21-49A7-9B9A-DDCECE884644}"/>
              </a:ext>
            </a:extLst>
          </p:cNvPr>
          <p:cNvSpPr txBox="1"/>
          <p:nvPr/>
        </p:nvSpPr>
        <p:spPr>
          <a:xfrm>
            <a:off x="1522811" y="1634247"/>
            <a:ext cx="3739853" cy="5355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3200" dirty="0">
                <a:solidFill>
                  <a:prstClr val="white"/>
                </a:solidFill>
                <a:latin typeface="Nyala" panose="02000504070300020003" pitchFamily="2" charset="0"/>
              </a:rPr>
              <a:t>Feature Engineering</a:t>
            </a:r>
            <a:endPar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endParaRPr>
          </a:p>
        </p:txBody>
      </p:sp>
      <p:pic>
        <p:nvPicPr>
          <p:cNvPr id="4" name="Picture 3">
            <a:extLst>
              <a:ext uri="{FF2B5EF4-FFF2-40B4-BE49-F238E27FC236}">
                <a16:creationId xmlns:a16="http://schemas.microsoft.com/office/drawing/2014/main" id="{BF3E966A-344B-42B0-AB12-2097AB02856B}"/>
              </a:ext>
            </a:extLst>
          </p:cNvPr>
          <p:cNvPicPr>
            <a:picLocks noChangeAspect="1"/>
          </p:cNvPicPr>
          <p:nvPr/>
        </p:nvPicPr>
        <p:blipFill>
          <a:blip r:embed="rId2"/>
          <a:stretch>
            <a:fillRect/>
          </a:stretch>
        </p:blipFill>
        <p:spPr>
          <a:xfrm>
            <a:off x="1522811" y="2561650"/>
            <a:ext cx="3225165" cy="3986470"/>
          </a:xfrm>
          <a:prstGeom prst="rect">
            <a:avLst/>
          </a:prstGeom>
          <a:ln>
            <a:solidFill>
              <a:schemeClr val="accent5"/>
            </a:solidFill>
          </a:ln>
        </p:spPr>
      </p:pic>
      <p:sp>
        <p:nvSpPr>
          <p:cNvPr id="6" name="Rectangle 5">
            <a:extLst>
              <a:ext uri="{FF2B5EF4-FFF2-40B4-BE49-F238E27FC236}">
                <a16:creationId xmlns:a16="http://schemas.microsoft.com/office/drawing/2014/main" id="{1D4FE8DA-B6EA-4E95-B3CB-5C3EA5B9E9CF}"/>
              </a:ext>
            </a:extLst>
          </p:cNvPr>
          <p:cNvSpPr/>
          <p:nvPr/>
        </p:nvSpPr>
        <p:spPr>
          <a:xfrm>
            <a:off x="1522810" y="4554885"/>
            <a:ext cx="3225165" cy="281275"/>
          </a:xfrm>
          <a:prstGeom prst="rect">
            <a:avLst/>
          </a:prstGeom>
          <a:noFill/>
          <a:ln w="3810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0948328-9AEC-482B-9001-F65641AA89F3}"/>
              </a:ext>
            </a:extLst>
          </p:cNvPr>
          <p:cNvSpPr/>
          <p:nvPr/>
        </p:nvSpPr>
        <p:spPr>
          <a:xfrm>
            <a:off x="1522809" y="3714866"/>
            <a:ext cx="3225165" cy="281275"/>
          </a:xfrm>
          <a:prstGeom prst="rect">
            <a:avLst/>
          </a:prstGeom>
          <a:noFill/>
          <a:ln w="3810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D48EABC-A0AC-44D5-85E5-F8457785E09F}"/>
              </a:ext>
            </a:extLst>
          </p:cNvPr>
          <p:cNvSpPr/>
          <p:nvPr/>
        </p:nvSpPr>
        <p:spPr>
          <a:xfrm>
            <a:off x="1522809" y="4287557"/>
            <a:ext cx="3225165" cy="281275"/>
          </a:xfrm>
          <a:prstGeom prst="rect">
            <a:avLst/>
          </a:prstGeom>
          <a:noFill/>
          <a:ln w="3810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AE59A494-0A2B-48BE-9CF5-86DC07CF8447}"/>
              </a:ext>
            </a:extLst>
          </p:cNvPr>
          <p:cNvPicPr>
            <a:picLocks noChangeAspect="1"/>
          </p:cNvPicPr>
          <p:nvPr/>
        </p:nvPicPr>
        <p:blipFill>
          <a:blip r:embed="rId3"/>
          <a:stretch>
            <a:fillRect/>
          </a:stretch>
        </p:blipFill>
        <p:spPr>
          <a:xfrm>
            <a:off x="5538470" y="2561650"/>
            <a:ext cx="4936674" cy="2914590"/>
          </a:xfrm>
          <a:prstGeom prst="rect">
            <a:avLst/>
          </a:prstGeom>
          <a:noFill/>
          <a:ln w="19050">
            <a:solidFill>
              <a:srgbClr val="E35F5F"/>
            </a:solidFill>
            <a:miter lim="800000"/>
          </a:ln>
        </p:spPr>
      </p:pic>
      <p:sp>
        <p:nvSpPr>
          <p:cNvPr id="11" name="TextBox 10">
            <a:extLst>
              <a:ext uri="{FF2B5EF4-FFF2-40B4-BE49-F238E27FC236}">
                <a16:creationId xmlns:a16="http://schemas.microsoft.com/office/drawing/2014/main" id="{FD1157E7-27E6-4416-9845-FD64CB167BA3}"/>
              </a:ext>
            </a:extLst>
          </p:cNvPr>
          <p:cNvSpPr txBox="1"/>
          <p:nvPr/>
        </p:nvSpPr>
        <p:spPr>
          <a:xfrm>
            <a:off x="5538470" y="5622593"/>
            <a:ext cx="4936674" cy="1200329"/>
          </a:xfrm>
          <a:prstGeom prst="rect">
            <a:avLst/>
          </a:prstGeom>
          <a:noFill/>
        </p:spPr>
        <p:txBody>
          <a:bodyPr wrap="square">
            <a:spAutoFit/>
          </a:bodyPr>
          <a:lstStyle/>
          <a:p>
            <a:r>
              <a:rPr lang="en-US" sz="2400" dirty="0">
                <a:solidFill>
                  <a:prstClr val="white"/>
                </a:solidFill>
                <a:latin typeface="Nyala" panose="02000504070300020003" pitchFamily="2" charset="0"/>
              </a:rPr>
              <a:t>Both the scree plot and the eigenvalues &gt;1rule agree that we should keep only 6 </a:t>
            </a:r>
          </a:p>
          <a:p>
            <a:r>
              <a:rPr lang="en-US" sz="2400" dirty="0">
                <a:solidFill>
                  <a:prstClr val="white"/>
                </a:solidFill>
                <a:latin typeface="Nyala" panose="02000504070300020003" pitchFamily="2" charset="0"/>
              </a:rPr>
              <a:t>components.</a:t>
            </a:r>
          </a:p>
        </p:txBody>
      </p:sp>
      <p:sp>
        <p:nvSpPr>
          <p:cNvPr id="13" name="TextBox 12">
            <a:extLst>
              <a:ext uri="{FF2B5EF4-FFF2-40B4-BE49-F238E27FC236}">
                <a16:creationId xmlns:a16="http://schemas.microsoft.com/office/drawing/2014/main" id="{7FC189DA-3783-4BE6-AC47-5D6D54AE6A52}"/>
              </a:ext>
            </a:extLst>
          </p:cNvPr>
          <p:cNvSpPr txBox="1"/>
          <p:nvPr/>
        </p:nvSpPr>
        <p:spPr>
          <a:xfrm>
            <a:off x="5538470" y="2099985"/>
            <a:ext cx="4936674" cy="523220"/>
          </a:xfrm>
          <a:prstGeom prst="rect">
            <a:avLst/>
          </a:prstGeom>
          <a:noFill/>
        </p:spPr>
        <p:txBody>
          <a:bodyPr wrap="square">
            <a:spAutoFit/>
          </a:bodyPr>
          <a:lstStyle/>
          <a:p>
            <a:pPr algn="ctr"/>
            <a:r>
              <a:rPr lang="en-US" sz="2800" dirty="0" err="1">
                <a:solidFill>
                  <a:prstClr val="white"/>
                </a:solidFill>
                <a:latin typeface="Nyala" panose="02000504070300020003" pitchFamily="2" charset="0"/>
              </a:rPr>
              <a:t>Eig_val_cov</a:t>
            </a:r>
            <a:endParaRPr lang="en-US" sz="2800" dirty="0">
              <a:solidFill>
                <a:prstClr val="white"/>
              </a:solidFill>
              <a:latin typeface="Nyala" panose="02000504070300020003" pitchFamily="2" charset="0"/>
            </a:endParaRPr>
          </a:p>
        </p:txBody>
      </p:sp>
      <p:sp>
        <p:nvSpPr>
          <p:cNvPr id="15" name="TextBox 14">
            <a:extLst>
              <a:ext uri="{FF2B5EF4-FFF2-40B4-BE49-F238E27FC236}">
                <a16:creationId xmlns:a16="http://schemas.microsoft.com/office/drawing/2014/main" id="{B079693E-1A98-4F86-8985-FC2A803FFD6A}"/>
              </a:ext>
            </a:extLst>
          </p:cNvPr>
          <p:cNvSpPr txBox="1"/>
          <p:nvPr/>
        </p:nvSpPr>
        <p:spPr>
          <a:xfrm>
            <a:off x="1522808" y="2099985"/>
            <a:ext cx="3225165" cy="523220"/>
          </a:xfrm>
          <a:prstGeom prst="rect">
            <a:avLst/>
          </a:prstGeom>
          <a:noFill/>
        </p:spPr>
        <p:txBody>
          <a:bodyPr wrap="square">
            <a:spAutoFit/>
          </a:bodyPr>
          <a:lstStyle/>
          <a:p>
            <a:pPr algn="ctr"/>
            <a:r>
              <a:rPr lang="en-US" sz="2800" dirty="0">
                <a:solidFill>
                  <a:prstClr val="white"/>
                </a:solidFill>
                <a:latin typeface="Nyala" panose="02000504070300020003" pitchFamily="2" charset="0"/>
              </a:rPr>
              <a:t>Correlation</a:t>
            </a:r>
          </a:p>
        </p:txBody>
      </p:sp>
      <p:sp>
        <p:nvSpPr>
          <p:cNvPr id="16" name="Oval 15">
            <a:extLst>
              <a:ext uri="{FF2B5EF4-FFF2-40B4-BE49-F238E27FC236}">
                <a16:creationId xmlns:a16="http://schemas.microsoft.com/office/drawing/2014/main" id="{7EC631A6-9399-4C1A-A0CC-313782096454}"/>
              </a:ext>
            </a:extLst>
          </p:cNvPr>
          <p:cNvSpPr/>
          <p:nvPr/>
        </p:nvSpPr>
        <p:spPr>
          <a:xfrm>
            <a:off x="8777050" y="4937761"/>
            <a:ext cx="884104" cy="193040"/>
          </a:xfrm>
          <a:prstGeom prst="ellipse">
            <a:avLst/>
          </a:prstGeom>
          <a:noFill/>
          <a:ln w="19050">
            <a:solidFill>
              <a:srgbClr val="E35F5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30BD7C77-94FC-4A13-BF26-BE4883815C78}"/>
              </a:ext>
            </a:extLst>
          </p:cNvPr>
          <p:cNvSpPr/>
          <p:nvPr/>
        </p:nvSpPr>
        <p:spPr>
          <a:xfrm>
            <a:off x="9620329" y="4927601"/>
            <a:ext cx="946071" cy="203200"/>
          </a:xfrm>
          <a:prstGeom prst="ellipse">
            <a:avLst/>
          </a:prstGeom>
          <a:noFill/>
          <a:ln w="19050">
            <a:solidFill>
              <a:srgbClr val="E35F5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C04605BF-278B-4EF9-BDAE-523A328E6BBA}"/>
              </a:ext>
            </a:extLst>
          </p:cNvPr>
          <p:cNvSpPr/>
          <p:nvPr/>
        </p:nvSpPr>
        <p:spPr>
          <a:xfrm>
            <a:off x="5515688" y="5254777"/>
            <a:ext cx="946071" cy="203200"/>
          </a:xfrm>
          <a:prstGeom prst="ellipse">
            <a:avLst/>
          </a:prstGeom>
          <a:noFill/>
          <a:ln w="19050">
            <a:solidFill>
              <a:srgbClr val="E35F5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3B7C78D-800F-4270-8278-FF9AF3D9E7DC}"/>
              </a:ext>
            </a:extLst>
          </p:cNvPr>
          <p:cNvSpPr/>
          <p:nvPr/>
        </p:nvSpPr>
        <p:spPr>
          <a:xfrm>
            <a:off x="5515689" y="4937761"/>
            <a:ext cx="946071" cy="203200"/>
          </a:xfrm>
          <a:prstGeom prst="ellipse">
            <a:avLst/>
          </a:prstGeom>
          <a:noFill/>
          <a:ln w="19050">
            <a:solidFill>
              <a:srgbClr val="E35F5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835AB68-9909-44C1-8551-31ED7D1C4CC8}"/>
              </a:ext>
            </a:extLst>
          </p:cNvPr>
          <p:cNvSpPr/>
          <p:nvPr/>
        </p:nvSpPr>
        <p:spPr>
          <a:xfrm>
            <a:off x="7161609" y="5100321"/>
            <a:ext cx="946071" cy="203200"/>
          </a:xfrm>
          <a:prstGeom prst="ellipse">
            <a:avLst/>
          </a:prstGeom>
          <a:noFill/>
          <a:ln w="19050">
            <a:solidFill>
              <a:srgbClr val="E35F5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AF3AED7-FA7C-4527-8E71-100B7110A752}"/>
              </a:ext>
            </a:extLst>
          </p:cNvPr>
          <p:cNvSpPr/>
          <p:nvPr/>
        </p:nvSpPr>
        <p:spPr>
          <a:xfrm>
            <a:off x="9579689" y="5100321"/>
            <a:ext cx="946071" cy="203200"/>
          </a:xfrm>
          <a:prstGeom prst="ellipse">
            <a:avLst/>
          </a:prstGeom>
          <a:noFill/>
          <a:ln w="19050">
            <a:solidFill>
              <a:srgbClr val="E35F5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1487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00" fill="hold"/>
                                        <p:tgtEl>
                                          <p:spTgt spid="7"/>
                                        </p:tgtEl>
                                        <p:attrNameLst>
                                          <p:attrName>ppt_x</p:attrName>
                                        </p:attrNameLst>
                                      </p:cBhvr>
                                      <p:tavLst>
                                        <p:tav tm="0">
                                          <p:val>
                                            <p:strVal val="0-#ppt_w/2"/>
                                          </p:val>
                                        </p:tav>
                                        <p:tav tm="100000">
                                          <p:val>
                                            <p:strVal val="#ppt_x"/>
                                          </p:val>
                                        </p:tav>
                                      </p:tavLst>
                                    </p:anim>
                                    <p:anim calcmode="lin" valueType="num">
                                      <p:cBhvr additive="base">
                                        <p:cTn id="8" dur="7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700"/>
                            </p:stCondLst>
                            <p:childTnLst>
                              <p:par>
                                <p:cTn id="10" presetID="2" presetClass="entr" presetSubtype="8" fill="hold" grpId="0" nodeType="afterEffect">
                                  <p:stCondLst>
                                    <p:cond delay="40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00" fill="hold"/>
                                        <p:tgtEl>
                                          <p:spTgt spid="8"/>
                                        </p:tgtEl>
                                        <p:attrNameLst>
                                          <p:attrName>ppt_x</p:attrName>
                                        </p:attrNameLst>
                                      </p:cBhvr>
                                      <p:tavLst>
                                        <p:tav tm="0">
                                          <p:val>
                                            <p:strVal val="0-#ppt_w/2"/>
                                          </p:val>
                                        </p:tav>
                                        <p:tav tm="100000">
                                          <p:val>
                                            <p:strVal val="#ppt_x"/>
                                          </p:val>
                                        </p:tav>
                                      </p:tavLst>
                                    </p:anim>
                                    <p:anim calcmode="lin" valueType="num">
                                      <p:cBhvr additive="base">
                                        <p:cTn id="13" dur="7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800"/>
                            </p:stCondLst>
                            <p:childTnLst>
                              <p:par>
                                <p:cTn id="15" presetID="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700" fill="hold"/>
                                        <p:tgtEl>
                                          <p:spTgt spid="6"/>
                                        </p:tgtEl>
                                        <p:attrNameLst>
                                          <p:attrName>ppt_x</p:attrName>
                                        </p:attrNameLst>
                                      </p:cBhvr>
                                      <p:tavLst>
                                        <p:tav tm="0">
                                          <p:val>
                                            <p:strVal val="0-#ppt_w/2"/>
                                          </p:val>
                                        </p:tav>
                                        <p:tav tm="100000">
                                          <p:val>
                                            <p:strVal val="#ppt_x"/>
                                          </p:val>
                                        </p:tav>
                                      </p:tavLst>
                                    </p:anim>
                                    <p:anim calcmode="lin" valueType="num">
                                      <p:cBhvr additive="base">
                                        <p:cTn id="18" dur="7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2500"/>
                            </p:stCondLst>
                            <p:childTnLst>
                              <p:par>
                                <p:cTn id="20" presetID="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700" fill="hold"/>
                                        <p:tgtEl>
                                          <p:spTgt spid="16"/>
                                        </p:tgtEl>
                                        <p:attrNameLst>
                                          <p:attrName>ppt_x</p:attrName>
                                        </p:attrNameLst>
                                      </p:cBhvr>
                                      <p:tavLst>
                                        <p:tav tm="0">
                                          <p:val>
                                            <p:strVal val="0-#ppt_w/2"/>
                                          </p:val>
                                        </p:tav>
                                        <p:tav tm="100000">
                                          <p:val>
                                            <p:strVal val="#ppt_x"/>
                                          </p:val>
                                        </p:tav>
                                      </p:tavLst>
                                    </p:anim>
                                    <p:anim calcmode="lin" valueType="num">
                                      <p:cBhvr additive="base">
                                        <p:cTn id="23" dur="70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3200"/>
                            </p:stCondLst>
                            <p:childTnLst>
                              <p:par>
                                <p:cTn id="25" presetID="2" presetClass="entr" presetSubtype="8"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700" fill="hold"/>
                                        <p:tgtEl>
                                          <p:spTgt spid="17"/>
                                        </p:tgtEl>
                                        <p:attrNameLst>
                                          <p:attrName>ppt_x</p:attrName>
                                        </p:attrNameLst>
                                      </p:cBhvr>
                                      <p:tavLst>
                                        <p:tav tm="0">
                                          <p:val>
                                            <p:strVal val="0-#ppt_w/2"/>
                                          </p:val>
                                        </p:tav>
                                        <p:tav tm="100000">
                                          <p:val>
                                            <p:strVal val="#ppt_x"/>
                                          </p:val>
                                        </p:tav>
                                      </p:tavLst>
                                    </p:anim>
                                    <p:anim calcmode="lin" valueType="num">
                                      <p:cBhvr additive="base">
                                        <p:cTn id="28" dur="700" fill="hold"/>
                                        <p:tgtEl>
                                          <p:spTgt spid="17"/>
                                        </p:tgtEl>
                                        <p:attrNameLst>
                                          <p:attrName>ppt_y</p:attrName>
                                        </p:attrNameLst>
                                      </p:cBhvr>
                                      <p:tavLst>
                                        <p:tav tm="0">
                                          <p:val>
                                            <p:strVal val="#ppt_y"/>
                                          </p:val>
                                        </p:tav>
                                        <p:tav tm="100000">
                                          <p:val>
                                            <p:strVal val="#ppt_y"/>
                                          </p:val>
                                        </p:tav>
                                      </p:tavLst>
                                    </p:anim>
                                  </p:childTnLst>
                                </p:cTn>
                              </p:par>
                            </p:childTnLst>
                          </p:cTn>
                        </p:par>
                        <p:par>
                          <p:cTn id="29" fill="hold">
                            <p:stCondLst>
                              <p:cond delay="3900"/>
                            </p:stCondLst>
                            <p:childTnLst>
                              <p:par>
                                <p:cTn id="30" presetID="2" presetClass="entr" presetSubtype="8"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700" fill="hold"/>
                                        <p:tgtEl>
                                          <p:spTgt spid="18"/>
                                        </p:tgtEl>
                                        <p:attrNameLst>
                                          <p:attrName>ppt_x</p:attrName>
                                        </p:attrNameLst>
                                      </p:cBhvr>
                                      <p:tavLst>
                                        <p:tav tm="0">
                                          <p:val>
                                            <p:strVal val="0-#ppt_w/2"/>
                                          </p:val>
                                        </p:tav>
                                        <p:tav tm="100000">
                                          <p:val>
                                            <p:strVal val="#ppt_x"/>
                                          </p:val>
                                        </p:tav>
                                      </p:tavLst>
                                    </p:anim>
                                    <p:anim calcmode="lin" valueType="num">
                                      <p:cBhvr additive="base">
                                        <p:cTn id="33" dur="700" fill="hold"/>
                                        <p:tgtEl>
                                          <p:spTgt spid="18"/>
                                        </p:tgtEl>
                                        <p:attrNameLst>
                                          <p:attrName>ppt_y</p:attrName>
                                        </p:attrNameLst>
                                      </p:cBhvr>
                                      <p:tavLst>
                                        <p:tav tm="0">
                                          <p:val>
                                            <p:strVal val="#ppt_y"/>
                                          </p:val>
                                        </p:tav>
                                        <p:tav tm="100000">
                                          <p:val>
                                            <p:strVal val="#ppt_y"/>
                                          </p:val>
                                        </p:tav>
                                      </p:tavLst>
                                    </p:anim>
                                  </p:childTnLst>
                                </p:cTn>
                              </p:par>
                            </p:childTnLst>
                          </p:cTn>
                        </p:par>
                        <p:par>
                          <p:cTn id="34" fill="hold">
                            <p:stCondLst>
                              <p:cond delay="4600"/>
                            </p:stCondLst>
                            <p:childTnLst>
                              <p:par>
                                <p:cTn id="35" presetID="2" presetClass="entr" presetSubtype="8"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700" fill="hold"/>
                                        <p:tgtEl>
                                          <p:spTgt spid="19"/>
                                        </p:tgtEl>
                                        <p:attrNameLst>
                                          <p:attrName>ppt_x</p:attrName>
                                        </p:attrNameLst>
                                      </p:cBhvr>
                                      <p:tavLst>
                                        <p:tav tm="0">
                                          <p:val>
                                            <p:strVal val="0-#ppt_w/2"/>
                                          </p:val>
                                        </p:tav>
                                        <p:tav tm="100000">
                                          <p:val>
                                            <p:strVal val="#ppt_x"/>
                                          </p:val>
                                        </p:tav>
                                      </p:tavLst>
                                    </p:anim>
                                    <p:anim calcmode="lin" valueType="num">
                                      <p:cBhvr additive="base">
                                        <p:cTn id="38" dur="700" fill="hold"/>
                                        <p:tgtEl>
                                          <p:spTgt spid="19"/>
                                        </p:tgtEl>
                                        <p:attrNameLst>
                                          <p:attrName>ppt_y</p:attrName>
                                        </p:attrNameLst>
                                      </p:cBhvr>
                                      <p:tavLst>
                                        <p:tav tm="0">
                                          <p:val>
                                            <p:strVal val="#ppt_y"/>
                                          </p:val>
                                        </p:tav>
                                        <p:tav tm="100000">
                                          <p:val>
                                            <p:strVal val="#ppt_y"/>
                                          </p:val>
                                        </p:tav>
                                      </p:tavLst>
                                    </p:anim>
                                  </p:childTnLst>
                                </p:cTn>
                              </p:par>
                            </p:childTnLst>
                          </p:cTn>
                        </p:par>
                        <p:par>
                          <p:cTn id="39" fill="hold">
                            <p:stCondLst>
                              <p:cond delay="5300"/>
                            </p:stCondLst>
                            <p:childTnLst>
                              <p:par>
                                <p:cTn id="40" presetID="2" presetClass="entr" presetSubtype="8" fill="hold" grpId="0" nodeType="after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additive="base">
                                        <p:cTn id="42" dur="700" fill="hold"/>
                                        <p:tgtEl>
                                          <p:spTgt spid="20"/>
                                        </p:tgtEl>
                                        <p:attrNameLst>
                                          <p:attrName>ppt_x</p:attrName>
                                        </p:attrNameLst>
                                      </p:cBhvr>
                                      <p:tavLst>
                                        <p:tav tm="0">
                                          <p:val>
                                            <p:strVal val="0-#ppt_w/2"/>
                                          </p:val>
                                        </p:tav>
                                        <p:tav tm="100000">
                                          <p:val>
                                            <p:strVal val="#ppt_x"/>
                                          </p:val>
                                        </p:tav>
                                      </p:tavLst>
                                    </p:anim>
                                    <p:anim calcmode="lin" valueType="num">
                                      <p:cBhvr additive="base">
                                        <p:cTn id="43" dur="700" fill="hold"/>
                                        <p:tgtEl>
                                          <p:spTgt spid="20"/>
                                        </p:tgtEl>
                                        <p:attrNameLst>
                                          <p:attrName>ppt_y</p:attrName>
                                        </p:attrNameLst>
                                      </p:cBhvr>
                                      <p:tavLst>
                                        <p:tav tm="0">
                                          <p:val>
                                            <p:strVal val="#ppt_y"/>
                                          </p:val>
                                        </p:tav>
                                        <p:tav tm="100000">
                                          <p:val>
                                            <p:strVal val="#ppt_y"/>
                                          </p:val>
                                        </p:tav>
                                      </p:tavLst>
                                    </p:anim>
                                  </p:childTnLst>
                                </p:cTn>
                              </p:par>
                            </p:childTnLst>
                          </p:cTn>
                        </p:par>
                        <p:par>
                          <p:cTn id="44" fill="hold">
                            <p:stCondLst>
                              <p:cond delay="6000"/>
                            </p:stCondLst>
                            <p:childTnLst>
                              <p:par>
                                <p:cTn id="45" presetID="2" presetClass="entr" presetSubtype="8" fill="hold" grpId="0" nodeType="after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700" fill="hold"/>
                                        <p:tgtEl>
                                          <p:spTgt spid="21"/>
                                        </p:tgtEl>
                                        <p:attrNameLst>
                                          <p:attrName>ppt_x</p:attrName>
                                        </p:attrNameLst>
                                      </p:cBhvr>
                                      <p:tavLst>
                                        <p:tav tm="0">
                                          <p:val>
                                            <p:strVal val="0-#ppt_w/2"/>
                                          </p:val>
                                        </p:tav>
                                        <p:tav tm="100000">
                                          <p:val>
                                            <p:strVal val="#ppt_x"/>
                                          </p:val>
                                        </p:tav>
                                      </p:tavLst>
                                    </p:anim>
                                    <p:anim calcmode="lin" valueType="num">
                                      <p:cBhvr additive="base">
                                        <p:cTn id="48" dur="7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7" grpId="0" animBg="1"/>
      <p:bldP spid="18" grpId="0" animBg="1"/>
      <p:bldP spid="19" grpId="0" animBg="1"/>
      <p:bldP spid="20"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ACD5-1231-4912-A177-CF006C693941}"/>
              </a:ext>
            </a:extLst>
          </p:cNvPr>
          <p:cNvSpPr>
            <a:spLocks noGrp="1"/>
          </p:cNvSpPr>
          <p:nvPr>
            <p:ph type="title"/>
          </p:nvPr>
        </p:nvSpPr>
        <p:spPr/>
        <p:txBody>
          <a:bodyPr>
            <a:normAutofit/>
          </a:bodyPr>
          <a:lstStyle/>
          <a:p>
            <a:r>
              <a:rPr lang="en-US" sz="4000" dirty="0">
                <a:latin typeface="Nyala" panose="02000504070300020003" pitchFamily="2" charset="0"/>
              </a:rPr>
              <a:t>DATA IN A NUTSHELL</a:t>
            </a:r>
          </a:p>
        </p:txBody>
      </p:sp>
      <p:sp>
        <p:nvSpPr>
          <p:cNvPr id="16" name="AutoShape 3">
            <a:extLst>
              <a:ext uri="{FF2B5EF4-FFF2-40B4-BE49-F238E27FC236}">
                <a16:creationId xmlns:a16="http://schemas.microsoft.com/office/drawing/2014/main" id="{610C9D14-F90C-4E45-95D5-9C8A25D0B8BA}"/>
              </a:ext>
            </a:extLst>
          </p:cNvPr>
          <p:cNvSpPr/>
          <p:nvPr/>
        </p:nvSpPr>
        <p:spPr>
          <a:xfrm>
            <a:off x="1591769" y="4305339"/>
            <a:ext cx="2103120" cy="2010130"/>
          </a:xfrm>
          <a:prstGeom prst="rect">
            <a:avLst/>
          </a:prstGeom>
          <a:ln/>
          <a:effectLst>
            <a:glow rad="63500">
              <a:schemeClr val="accent5">
                <a:satMod val="175000"/>
                <a:alpha val="40000"/>
              </a:schemeClr>
            </a:glow>
          </a:effectLst>
        </p:spPr>
        <p:style>
          <a:lnRef idx="1">
            <a:schemeClr val="accent5"/>
          </a:lnRef>
          <a:fillRef idx="2">
            <a:schemeClr val="accent5"/>
          </a:fillRef>
          <a:effectRef idx="1">
            <a:schemeClr val="accent5"/>
          </a:effectRef>
          <a:fontRef idx="minor">
            <a:schemeClr val="dk1"/>
          </a:fontRef>
        </p:style>
        <p:txBody>
          <a:bodyPr/>
          <a:lstStyle/>
          <a:p>
            <a:endParaRPr lang="en-US" dirty="0">
              <a:latin typeface="Nyala" panose="02000504070300020003" pitchFamily="2" charset="0"/>
            </a:endParaRPr>
          </a:p>
        </p:txBody>
      </p:sp>
      <p:sp>
        <p:nvSpPr>
          <p:cNvPr id="18" name="AutoShape 20">
            <a:extLst>
              <a:ext uri="{FF2B5EF4-FFF2-40B4-BE49-F238E27FC236}">
                <a16:creationId xmlns:a16="http://schemas.microsoft.com/office/drawing/2014/main" id="{94743F27-7136-4046-84F7-3E765F22B501}"/>
              </a:ext>
            </a:extLst>
          </p:cNvPr>
          <p:cNvSpPr/>
          <p:nvPr/>
        </p:nvSpPr>
        <p:spPr>
          <a:xfrm>
            <a:off x="4015433" y="4305339"/>
            <a:ext cx="2103120" cy="2013058"/>
          </a:xfrm>
          <a:prstGeom prst="rect">
            <a:avLst/>
          </a:prstGeom>
          <a:ln/>
          <a:effectLst>
            <a:glow rad="63500">
              <a:schemeClr val="accent5">
                <a:satMod val="175000"/>
                <a:alpha val="40000"/>
              </a:schemeClr>
            </a:glow>
          </a:effectLst>
        </p:spPr>
        <p:style>
          <a:lnRef idx="1">
            <a:schemeClr val="accent5"/>
          </a:lnRef>
          <a:fillRef idx="2">
            <a:schemeClr val="accent5"/>
          </a:fillRef>
          <a:effectRef idx="1">
            <a:schemeClr val="accent5"/>
          </a:effectRef>
          <a:fontRef idx="minor">
            <a:schemeClr val="dk1"/>
          </a:fontRef>
        </p:style>
      </p:sp>
      <p:sp>
        <p:nvSpPr>
          <p:cNvPr id="20" name="AutoShape 8">
            <a:extLst>
              <a:ext uri="{FF2B5EF4-FFF2-40B4-BE49-F238E27FC236}">
                <a16:creationId xmlns:a16="http://schemas.microsoft.com/office/drawing/2014/main" id="{FFE0E687-47BA-4391-86AA-FA02347E6D3E}"/>
              </a:ext>
            </a:extLst>
          </p:cNvPr>
          <p:cNvSpPr/>
          <p:nvPr/>
        </p:nvSpPr>
        <p:spPr>
          <a:xfrm>
            <a:off x="1591765" y="2738914"/>
            <a:ext cx="9374472" cy="1200329"/>
          </a:xfrm>
          <a:prstGeom prst="rect">
            <a:avLst/>
          </a:prstGeom>
          <a:effectLst>
            <a:glow rad="63500">
              <a:schemeClr val="accent5">
                <a:satMod val="175000"/>
                <a:alpha val="40000"/>
              </a:schemeClr>
            </a:glow>
          </a:effectLst>
        </p:spPr>
        <p:style>
          <a:lnRef idx="1">
            <a:schemeClr val="accent5"/>
          </a:lnRef>
          <a:fillRef idx="2">
            <a:schemeClr val="accent5"/>
          </a:fillRef>
          <a:effectRef idx="1">
            <a:schemeClr val="accent5"/>
          </a:effectRef>
          <a:fontRef idx="minor">
            <a:schemeClr val="dk1"/>
          </a:fontRef>
        </p:style>
        <p:txBody>
          <a:bodyPr wrap="square">
            <a:spAutoFit/>
          </a:bodyPr>
          <a:lstStyle/>
          <a:p>
            <a:pPr algn="ctr" fontAlgn="base"/>
            <a:r>
              <a:rPr lang="en-US" sz="2400" dirty="0">
                <a:solidFill>
                  <a:schemeClr val="bg1"/>
                </a:solidFill>
                <a:latin typeface="Nyala" panose="02000504070300020003" pitchFamily="2" charset="0"/>
              </a:rPr>
              <a:t>This dataset contains current job postings available on the City of New York’s official jobs site. Internal postings available to city employees and external postings available to the general public are included.</a:t>
            </a:r>
          </a:p>
        </p:txBody>
      </p:sp>
      <p:sp>
        <p:nvSpPr>
          <p:cNvPr id="22" name="AutoShape 20">
            <a:extLst>
              <a:ext uri="{FF2B5EF4-FFF2-40B4-BE49-F238E27FC236}">
                <a16:creationId xmlns:a16="http://schemas.microsoft.com/office/drawing/2014/main" id="{95C0824A-56EA-4E04-96AE-C9C8CE640210}"/>
              </a:ext>
            </a:extLst>
          </p:cNvPr>
          <p:cNvSpPr/>
          <p:nvPr/>
        </p:nvSpPr>
        <p:spPr>
          <a:xfrm>
            <a:off x="6439097" y="4310666"/>
            <a:ext cx="2103120" cy="2013058"/>
          </a:xfrm>
          <a:prstGeom prst="rect">
            <a:avLst/>
          </a:prstGeom>
          <a:ln/>
          <a:effectLst>
            <a:glow rad="63500">
              <a:schemeClr val="accent5">
                <a:satMod val="175000"/>
                <a:alpha val="40000"/>
              </a:schemeClr>
            </a:glow>
          </a:effectLst>
        </p:spPr>
        <p:style>
          <a:lnRef idx="1">
            <a:schemeClr val="accent5"/>
          </a:lnRef>
          <a:fillRef idx="2">
            <a:schemeClr val="accent5"/>
          </a:fillRef>
          <a:effectRef idx="1">
            <a:schemeClr val="accent5"/>
          </a:effectRef>
          <a:fontRef idx="minor">
            <a:schemeClr val="dk1"/>
          </a:fontRef>
        </p:style>
      </p:sp>
      <p:sp>
        <p:nvSpPr>
          <p:cNvPr id="24" name="AutoShape 20">
            <a:extLst>
              <a:ext uri="{FF2B5EF4-FFF2-40B4-BE49-F238E27FC236}">
                <a16:creationId xmlns:a16="http://schemas.microsoft.com/office/drawing/2014/main" id="{E3C72C96-A340-4B0A-AB9D-8D9708332798}"/>
              </a:ext>
            </a:extLst>
          </p:cNvPr>
          <p:cNvSpPr/>
          <p:nvPr/>
        </p:nvSpPr>
        <p:spPr>
          <a:xfrm>
            <a:off x="8862761" y="4310666"/>
            <a:ext cx="2103120" cy="2013058"/>
          </a:xfrm>
          <a:prstGeom prst="rect">
            <a:avLst/>
          </a:prstGeom>
          <a:ln/>
          <a:effectLst>
            <a:glow rad="63500">
              <a:schemeClr val="accent5">
                <a:satMod val="175000"/>
                <a:alpha val="40000"/>
              </a:schemeClr>
            </a:glow>
          </a:effectLst>
        </p:spPr>
        <p:style>
          <a:lnRef idx="1">
            <a:schemeClr val="accent5"/>
          </a:lnRef>
          <a:fillRef idx="2">
            <a:schemeClr val="accent5"/>
          </a:fillRef>
          <a:effectRef idx="1">
            <a:schemeClr val="accent5"/>
          </a:effectRef>
          <a:fontRef idx="minor">
            <a:schemeClr val="dk1"/>
          </a:fontRef>
        </p:style>
      </p:sp>
      <p:sp>
        <p:nvSpPr>
          <p:cNvPr id="26" name="AutoShape 8">
            <a:extLst>
              <a:ext uri="{FF2B5EF4-FFF2-40B4-BE49-F238E27FC236}">
                <a16:creationId xmlns:a16="http://schemas.microsoft.com/office/drawing/2014/main" id="{29C8DCC3-FFC4-4AE5-838F-36742D3CAE78}"/>
              </a:ext>
            </a:extLst>
          </p:cNvPr>
          <p:cNvSpPr/>
          <p:nvPr/>
        </p:nvSpPr>
        <p:spPr>
          <a:xfrm>
            <a:off x="1591769" y="1849597"/>
            <a:ext cx="9374473" cy="523220"/>
          </a:xfrm>
          <a:prstGeom prst="rect">
            <a:avLst/>
          </a:prstGeom>
          <a:effectLst>
            <a:glow rad="63500">
              <a:schemeClr val="accent5">
                <a:satMod val="175000"/>
                <a:alpha val="40000"/>
              </a:schemeClr>
            </a:glow>
          </a:effectLst>
        </p:spPr>
        <p:style>
          <a:lnRef idx="1">
            <a:schemeClr val="accent5"/>
          </a:lnRef>
          <a:fillRef idx="2">
            <a:schemeClr val="accent5"/>
          </a:fillRef>
          <a:effectRef idx="1">
            <a:schemeClr val="accent5"/>
          </a:effectRef>
          <a:fontRef idx="minor">
            <a:schemeClr val="dk1"/>
          </a:fontRef>
        </p:style>
        <p:txBody>
          <a:bodyPr wrap="square">
            <a:spAutoFit/>
          </a:bodyPr>
          <a:lstStyle/>
          <a:p>
            <a:pPr algn="ctr" fontAlgn="base"/>
            <a:r>
              <a:rPr lang="en-US" sz="2800" dirty="0">
                <a:solidFill>
                  <a:schemeClr val="bg1"/>
                </a:solidFill>
                <a:latin typeface="Nyala" panose="02000504070300020003" pitchFamily="2" charset="0"/>
              </a:rPr>
              <a:t>NYC JOB APPLICATION RECOMMENDATION</a:t>
            </a:r>
          </a:p>
        </p:txBody>
      </p:sp>
      <p:sp>
        <p:nvSpPr>
          <p:cNvPr id="31" name="TextBox 11">
            <a:extLst>
              <a:ext uri="{FF2B5EF4-FFF2-40B4-BE49-F238E27FC236}">
                <a16:creationId xmlns:a16="http://schemas.microsoft.com/office/drawing/2014/main" id="{FFC51E57-45EB-4EFF-ACCF-575BBAD308D8}"/>
              </a:ext>
            </a:extLst>
          </p:cNvPr>
          <p:cNvSpPr txBox="1"/>
          <p:nvPr/>
        </p:nvSpPr>
        <p:spPr>
          <a:xfrm>
            <a:off x="1591768" y="4163694"/>
            <a:ext cx="2194560" cy="405688"/>
          </a:xfrm>
          <a:prstGeom prst="rect">
            <a:avLst/>
          </a:prstGeom>
        </p:spPr>
        <p:txBody>
          <a:bodyPr wrap="square" lIns="0" tIns="0" rIns="0" bIns="0" rtlCol="0" anchor="t">
            <a:spAutoFit/>
          </a:bodyPr>
          <a:lstStyle/>
          <a:p>
            <a:pPr marL="0" lvl="0" indent="0" algn="l">
              <a:lnSpc>
                <a:spcPts val="3500"/>
              </a:lnSpc>
              <a:spcBef>
                <a:spcPct val="0"/>
              </a:spcBef>
            </a:pPr>
            <a:r>
              <a:rPr lang="en-US" sz="2000" b="1" u="sng" dirty="0">
                <a:solidFill>
                  <a:srgbClr val="17161C"/>
                </a:solidFill>
                <a:latin typeface="Nyala" panose="02000504070300020003" pitchFamily="2" charset="0"/>
              </a:rPr>
              <a:t>Data Source</a:t>
            </a:r>
          </a:p>
        </p:txBody>
      </p:sp>
      <p:sp>
        <p:nvSpPr>
          <p:cNvPr id="32" name="TextBox 31">
            <a:hlinkClick r:id="rId2"/>
            <a:extLst>
              <a:ext uri="{FF2B5EF4-FFF2-40B4-BE49-F238E27FC236}">
                <a16:creationId xmlns:a16="http://schemas.microsoft.com/office/drawing/2014/main" id="{4A7E7CD6-A682-4524-A073-0C1253C20376}"/>
              </a:ext>
            </a:extLst>
          </p:cNvPr>
          <p:cNvSpPr txBox="1"/>
          <p:nvPr/>
        </p:nvSpPr>
        <p:spPr>
          <a:xfrm>
            <a:off x="1591768" y="4764175"/>
            <a:ext cx="2194560" cy="1089529"/>
          </a:xfrm>
          <a:prstGeom prst="rect">
            <a:avLst/>
          </a:prstGeom>
          <a:noFill/>
        </p:spPr>
        <p:txBody>
          <a:bodyPr wrap="square" rtlCol="0">
            <a:spAutoFit/>
          </a:bodyPr>
          <a:lstStyle/>
          <a:p>
            <a:pPr>
              <a:lnSpc>
                <a:spcPct val="90000"/>
              </a:lnSpc>
            </a:pPr>
            <a:r>
              <a:rPr lang="en-US" dirty="0">
                <a:solidFill>
                  <a:schemeClr val="bg1"/>
                </a:solidFill>
                <a:latin typeface="Nyala" panose="02000504070300020003" pitchFamily="2" charset="0"/>
                <a:hlinkClick r:id="rId2">
                  <a:extLst>
                    <a:ext uri="{A12FA001-AC4F-418D-AE19-62706E023703}">
                      <ahyp:hlinkClr xmlns:ahyp="http://schemas.microsoft.com/office/drawing/2018/hyperlinkcolor" val="tx"/>
                    </a:ext>
                  </a:extLst>
                </a:hlinkClick>
              </a:rPr>
              <a:t>https://data.cityofnewyork.us/City-Government/NYC-Jobs/kpav-sd4t/data</a:t>
            </a:r>
            <a:endParaRPr lang="en-US" dirty="0">
              <a:solidFill>
                <a:schemeClr val="bg1"/>
              </a:solidFill>
              <a:latin typeface="Nyala" panose="02000504070300020003" pitchFamily="2" charset="0"/>
            </a:endParaRPr>
          </a:p>
        </p:txBody>
      </p:sp>
      <p:sp>
        <p:nvSpPr>
          <p:cNvPr id="34" name="TextBox 33">
            <a:extLst>
              <a:ext uri="{FF2B5EF4-FFF2-40B4-BE49-F238E27FC236}">
                <a16:creationId xmlns:a16="http://schemas.microsoft.com/office/drawing/2014/main" id="{4DCB50F0-AE28-4E3D-A6BB-226C26B5BD2F}"/>
              </a:ext>
            </a:extLst>
          </p:cNvPr>
          <p:cNvSpPr txBox="1"/>
          <p:nvPr/>
        </p:nvSpPr>
        <p:spPr>
          <a:xfrm>
            <a:off x="3962391" y="4989514"/>
            <a:ext cx="2194560" cy="590931"/>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dirty="0">
                <a:solidFill>
                  <a:schemeClr val="bg1"/>
                </a:solidFill>
                <a:latin typeface="Nyala" panose="02000504070300020003" pitchFamily="2" charset="0"/>
              </a:rPr>
              <a:t>28 Columns</a:t>
            </a:r>
          </a:p>
          <a:p>
            <a:pPr marL="285750" indent="-285750">
              <a:lnSpc>
                <a:spcPct val="90000"/>
              </a:lnSpc>
              <a:buFont typeface="Arial" panose="020B0604020202020204" pitchFamily="34" charset="0"/>
              <a:buChar char="•"/>
            </a:pPr>
            <a:r>
              <a:rPr lang="en-US" dirty="0">
                <a:solidFill>
                  <a:schemeClr val="bg1"/>
                </a:solidFill>
                <a:latin typeface="Nyala" panose="02000504070300020003" pitchFamily="2" charset="0"/>
              </a:rPr>
              <a:t>3420 Rows</a:t>
            </a:r>
          </a:p>
        </p:txBody>
      </p:sp>
      <p:sp>
        <p:nvSpPr>
          <p:cNvPr id="36" name="TextBox 35">
            <a:extLst>
              <a:ext uri="{FF2B5EF4-FFF2-40B4-BE49-F238E27FC236}">
                <a16:creationId xmlns:a16="http://schemas.microsoft.com/office/drawing/2014/main" id="{88432D4C-6563-4F27-A37C-2EA4A6F82A1C}"/>
              </a:ext>
            </a:extLst>
          </p:cNvPr>
          <p:cNvSpPr txBox="1"/>
          <p:nvPr/>
        </p:nvSpPr>
        <p:spPr>
          <a:xfrm>
            <a:off x="6355691" y="4864864"/>
            <a:ext cx="2194560" cy="840230"/>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dirty="0">
                <a:solidFill>
                  <a:schemeClr val="bg1"/>
                </a:solidFill>
                <a:latin typeface="Nyala" panose="02000504070300020003" pitchFamily="2" charset="0"/>
              </a:rPr>
              <a:t>Float : 1</a:t>
            </a:r>
          </a:p>
          <a:p>
            <a:pPr marL="285750" indent="-285750">
              <a:lnSpc>
                <a:spcPct val="90000"/>
              </a:lnSpc>
              <a:buFont typeface="Arial" panose="020B0604020202020204" pitchFamily="34" charset="0"/>
              <a:buChar char="•"/>
            </a:pPr>
            <a:r>
              <a:rPr lang="en-US" dirty="0">
                <a:solidFill>
                  <a:schemeClr val="bg1"/>
                </a:solidFill>
                <a:latin typeface="Nyala" panose="02000504070300020003" pitchFamily="2" charset="0"/>
              </a:rPr>
              <a:t>Int : 2</a:t>
            </a:r>
          </a:p>
          <a:p>
            <a:pPr marL="285750" indent="-285750">
              <a:lnSpc>
                <a:spcPct val="90000"/>
              </a:lnSpc>
              <a:buFont typeface="Arial" panose="020B0604020202020204" pitchFamily="34" charset="0"/>
              <a:buChar char="•"/>
            </a:pPr>
            <a:r>
              <a:rPr lang="en-US" dirty="0">
                <a:solidFill>
                  <a:schemeClr val="bg1"/>
                </a:solidFill>
                <a:latin typeface="Nyala" panose="02000504070300020003" pitchFamily="2" charset="0"/>
              </a:rPr>
              <a:t>Object : 25</a:t>
            </a:r>
          </a:p>
        </p:txBody>
      </p:sp>
      <p:sp>
        <p:nvSpPr>
          <p:cNvPr id="38" name="TextBox 37">
            <a:extLst>
              <a:ext uri="{FF2B5EF4-FFF2-40B4-BE49-F238E27FC236}">
                <a16:creationId xmlns:a16="http://schemas.microsoft.com/office/drawing/2014/main" id="{C964483E-510C-4829-822A-0A1E48658D83}"/>
              </a:ext>
            </a:extLst>
          </p:cNvPr>
          <p:cNvSpPr txBox="1"/>
          <p:nvPr/>
        </p:nvSpPr>
        <p:spPr>
          <a:xfrm>
            <a:off x="8831375" y="4861559"/>
            <a:ext cx="2194560" cy="1061829"/>
          </a:xfrm>
          <a:prstGeom prst="rect">
            <a:avLst/>
          </a:prstGeom>
          <a:noFill/>
        </p:spPr>
        <p:txBody>
          <a:bodyPr wrap="square" rtlCol="0">
            <a:spAutoFit/>
          </a:bodyPr>
          <a:lstStyle/>
          <a:p>
            <a:pPr marL="285750" indent="-285750">
              <a:lnSpc>
                <a:spcPct val="90000"/>
              </a:lnSpc>
              <a:spcBef>
                <a:spcPct val="0"/>
              </a:spcBef>
              <a:buFont typeface="Arial" panose="020B0604020202020204" pitchFamily="34" charset="0"/>
              <a:buChar char="•"/>
            </a:pPr>
            <a:r>
              <a:rPr lang="en-US" dirty="0">
                <a:solidFill>
                  <a:srgbClr val="17161C"/>
                </a:solidFill>
                <a:latin typeface="Nyala" panose="02000504070300020003" pitchFamily="2" charset="0"/>
              </a:rPr>
              <a:t>Multivariate</a:t>
            </a:r>
          </a:p>
          <a:p>
            <a:pPr marL="285750" indent="-285750">
              <a:lnSpc>
                <a:spcPct val="90000"/>
              </a:lnSpc>
              <a:spcBef>
                <a:spcPct val="0"/>
              </a:spcBef>
              <a:buFont typeface="Arial" panose="020B0604020202020204" pitchFamily="34" charset="0"/>
              <a:buChar char="•"/>
            </a:pPr>
            <a:r>
              <a:rPr lang="en-US" dirty="0">
                <a:solidFill>
                  <a:srgbClr val="17161C"/>
                </a:solidFill>
                <a:latin typeface="Nyala" panose="02000504070300020003" pitchFamily="2" charset="0"/>
              </a:rPr>
              <a:t>Sequential</a:t>
            </a:r>
          </a:p>
          <a:p>
            <a:pPr marL="285750" indent="-285750">
              <a:lnSpc>
                <a:spcPct val="90000"/>
              </a:lnSpc>
              <a:spcBef>
                <a:spcPct val="0"/>
              </a:spcBef>
              <a:buFont typeface="Arial" panose="020B0604020202020204" pitchFamily="34" charset="0"/>
              <a:buChar char="•"/>
            </a:pPr>
            <a:r>
              <a:rPr lang="en-US" dirty="0">
                <a:solidFill>
                  <a:srgbClr val="17161C"/>
                </a:solidFill>
                <a:latin typeface="Nyala" panose="02000504070300020003" pitchFamily="2" charset="0"/>
              </a:rPr>
              <a:t>Time-Series</a:t>
            </a:r>
          </a:p>
          <a:p>
            <a:pPr>
              <a:lnSpc>
                <a:spcPct val="90000"/>
              </a:lnSpc>
              <a:spcBef>
                <a:spcPct val="0"/>
              </a:spcBef>
            </a:pPr>
            <a:endParaRPr lang="en-US" sz="1600" dirty="0">
              <a:solidFill>
                <a:schemeClr val="bg1"/>
              </a:solidFill>
              <a:latin typeface="Nyala" panose="02000504070300020003" pitchFamily="2" charset="0"/>
            </a:endParaRPr>
          </a:p>
        </p:txBody>
      </p:sp>
      <p:sp>
        <p:nvSpPr>
          <p:cNvPr id="40" name="TextBox 11">
            <a:extLst>
              <a:ext uri="{FF2B5EF4-FFF2-40B4-BE49-F238E27FC236}">
                <a16:creationId xmlns:a16="http://schemas.microsoft.com/office/drawing/2014/main" id="{280220D9-B94A-40DB-94CA-E5A3AF2AF839}"/>
              </a:ext>
            </a:extLst>
          </p:cNvPr>
          <p:cNvSpPr txBox="1"/>
          <p:nvPr/>
        </p:nvSpPr>
        <p:spPr>
          <a:xfrm>
            <a:off x="4007752" y="4171949"/>
            <a:ext cx="2194560" cy="405688"/>
          </a:xfrm>
          <a:prstGeom prst="rect">
            <a:avLst/>
          </a:prstGeom>
        </p:spPr>
        <p:txBody>
          <a:bodyPr wrap="square" lIns="0" tIns="0" rIns="0" bIns="0" rtlCol="0" anchor="t">
            <a:spAutoFit/>
          </a:bodyPr>
          <a:lstStyle/>
          <a:p>
            <a:pPr marL="0" lvl="0" indent="0" algn="l">
              <a:lnSpc>
                <a:spcPts val="3500"/>
              </a:lnSpc>
              <a:spcBef>
                <a:spcPct val="0"/>
              </a:spcBef>
            </a:pPr>
            <a:r>
              <a:rPr lang="en-US" sz="2000" b="1" u="sng" dirty="0">
                <a:solidFill>
                  <a:srgbClr val="17161C"/>
                </a:solidFill>
                <a:latin typeface="Nyala" panose="02000504070300020003" pitchFamily="2" charset="0"/>
              </a:rPr>
              <a:t>Data Shape</a:t>
            </a:r>
          </a:p>
        </p:txBody>
      </p:sp>
      <p:sp>
        <p:nvSpPr>
          <p:cNvPr id="42" name="TextBox 11">
            <a:extLst>
              <a:ext uri="{FF2B5EF4-FFF2-40B4-BE49-F238E27FC236}">
                <a16:creationId xmlns:a16="http://schemas.microsoft.com/office/drawing/2014/main" id="{88BBB580-A21C-45F1-B584-894E7F32F6AB}"/>
              </a:ext>
            </a:extLst>
          </p:cNvPr>
          <p:cNvSpPr txBox="1"/>
          <p:nvPr/>
        </p:nvSpPr>
        <p:spPr>
          <a:xfrm>
            <a:off x="6431062" y="4161168"/>
            <a:ext cx="2119189" cy="405688"/>
          </a:xfrm>
          <a:prstGeom prst="rect">
            <a:avLst/>
          </a:prstGeom>
        </p:spPr>
        <p:txBody>
          <a:bodyPr wrap="square" lIns="0" tIns="0" rIns="0" bIns="0" rtlCol="0" anchor="t">
            <a:spAutoFit/>
          </a:bodyPr>
          <a:lstStyle/>
          <a:p>
            <a:pPr marL="0" lvl="0" indent="0" algn="l">
              <a:lnSpc>
                <a:spcPts val="3500"/>
              </a:lnSpc>
              <a:spcBef>
                <a:spcPct val="0"/>
              </a:spcBef>
            </a:pPr>
            <a:r>
              <a:rPr lang="en-US" sz="2000" b="1" u="sng" dirty="0">
                <a:solidFill>
                  <a:srgbClr val="17161C"/>
                </a:solidFill>
                <a:latin typeface="Nyala" panose="02000504070300020003" pitchFamily="2" charset="0"/>
              </a:rPr>
              <a:t>Variable Types</a:t>
            </a:r>
          </a:p>
        </p:txBody>
      </p:sp>
      <p:sp>
        <p:nvSpPr>
          <p:cNvPr id="44" name="TextBox 11">
            <a:extLst>
              <a:ext uri="{FF2B5EF4-FFF2-40B4-BE49-F238E27FC236}">
                <a16:creationId xmlns:a16="http://schemas.microsoft.com/office/drawing/2014/main" id="{F86412C4-E86A-4156-B04B-1002885CB0EB}"/>
              </a:ext>
            </a:extLst>
          </p:cNvPr>
          <p:cNvSpPr txBox="1"/>
          <p:nvPr/>
        </p:nvSpPr>
        <p:spPr>
          <a:xfrm>
            <a:off x="8872151" y="4171949"/>
            <a:ext cx="2093730" cy="405688"/>
          </a:xfrm>
          <a:prstGeom prst="rect">
            <a:avLst/>
          </a:prstGeom>
        </p:spPr>
        <p:txBody>
          <a:bodyPr wrap="square" lIns="0" tIns="0" rIns="0" bIns="0" rtlCol="0" anchor="t">
            <a:spAutoFit/>
          </a:bodyPr>
          <a:lstStyle/>
          <a:p>
            <a:pPr marL="0" lvl="0" indent="0" algn="l">
              <a:lnSpc>
                <a:spcPts val="3500"/>
              </a:lnSpc>
              <a:spcBef>
                <a:spcPct val="0"/>
              </a:spcBef>
            </a:pPr>
            <a:r>
              <a:rPr lang="en-US" sz="2000" b="1" u="sng" dirty="0">
                <a:solidFill>
                  <a:srgbClr val="17161C"/>
                </a:solidFill>
                <a:latin typeface="Nyala" panose="02000504070300020003" pitchFamily="2" charset="0"/>
              </a:rPr>
              <a:t> Characteristics</a:t>
            </a:r>
          </a:p>
        </p:txBody>
      </p:sp>
    </p:spTree>
    <p:extLst>
      <p:ext uri="{BB962C8B-B14F-4D97-AF65-F5344CB8AC3E}">
        <p14:creationId xmlns:p14="http://schemas.microsoft.com/office/powerpoint/2010/main" val="73144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89000"/>
              </a:schemeClr>
            </a:gs>
            <a:gs pos="23000">
              <a:schemeClr val="accent6">
                <a:lumMod val="89000"/>
              </a:schemeClr>
            </a:gs>
            <a:gs pos="69000">
              <a:schemeClr val="accent6">
                <a:lumMod val="75000"/>
              </a:schemeClr>
            </a:gs>
            <a:gs pos="97000">
              <a:schemeClr val="accent6">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ACD5-1231-4912-A177-CF006C693941}"/>
              </a:ext>
            </a:extLst>
          </p:cNvPr>
          <p:cNvSpPr>
            <a:spLocks noGrp="1"/>
          </p:cNvSpPr>
          <p:nvPr>
            <p:ph type="title"/>
          </p:nvPr>
        </p:nvSpPr>
        <p:spPr/>
        <p:txBody>
          <a:bodyPr>
            <a:normAutofit/>
          </a:bodyPr>
          <a:lstStyle/>
          <a:p>
            <a:r>
              <a:rPr lang="en-US" sz="4000" dirty="0">
                <a:latin typeface="Nyala" panose="02000504070300020003" pitchFamily="2" charset="0"/>
              </a:rPr>
              <a:t>SUPERVISED LEARNING</a:t>
            </a:r>
          </a:p>
        </p:txBody>
      </p:sp>
      <p:sp>
        <p:nvSpPr>
          <p:cNvPr id="3" name="TextBox 2">
            <a:extLst>
              <a:ext uri="{FF2B5EF4-FFF2-40B4-BE49-F238E27FC236}">
                <a16:creationId xmlns:a16="http://schemas.microsoft.com/office/drawing/2014/main" id="{AD71EFAE-6B21-49A7-9B9A-DDCECE884644}"/>
              </a:ext>
            </a:extLst>
          </p:cNvPr>
          <p:cNvSpPr txBox="1"/>
          <p:nvPr/>
        </p:nvSpPr>
        <p:spPr>
          <a:xfrm>
            <a:off x="1522811" y="1634247"/>
            <a:ext cx="6810484" cy="5355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rPr>
              <a:t>Supervised </a:t>
            </a:r>
            <a:r>
              <a:rPr lang="en-US" sz="3200" dirty="0">
                <a:solidFill>
                  <a:prstClr val="white"/>
                </a:solidFill>
                <a:latin typeface="Nyala" panose="02000504070300020003" pitchFamily="2" charset="0"/>
              </a:rPr>
              <a:t>Learning Model Comparison</a:t>
            </a:r>
            <a:endPar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endParaRPr>
          </a:p>
        </p:txBody>
      </p:sp>
      <p:pic>
        <p:nvPicPr>
          <p:cNvPr id="4" name="Picture 3">
            <a:extLst>
              <a:ext uri="{FF2B5EF4-FFF2-40B4-BE49-F238E27FC236}">
                <a16:creationId xmlns:a16="http://schemas.microsoft.com/office/drawing/2014/main" id="{C93701B8-51D1-4DCA-BE6E-327DD8D6325E}"/>
              </a:ext>
            </a:extLst>
          </p:cNvPr>
          <p:cNvPicPr>
            <a:picLocks noChangeAspect="1"/>
          </p:cNvPicPr>
          <p:nvPr/>
        </p:nvPicPr>
        <p:blipFill rotWithShape="1">
          <a:blip r:embed="rId3"/>
          <a:srcRect t="1184"/>
          <a:stretch/>
        </p:blipFill>
        <p:spPr>
          <a:xfrm>
            <a:off x="2619788" y="2504661"/>
            <a:ext cx="7429500" cy="3802546"/>
          </a:xfrm>
          <a:prstGeom prst="rect">
            <a:avLst/>
          </a:prstGeom>
          <a:solidFill>
            <a:schemeClr val="accent2"/>
          </a:solidFill>
          <a:ln w="38100">
            <a:solidFill>
              <a:schemeClr val="accent5"/>
            </a:solidFill>
          </a:ln>
        </p:spPr>
      </p:pic>
      <p:sp>
        <p:nvSpPr>
          <p:cNvPr id="13" name="Rectangle 12">
            <a:extLst>
              <a:ext uri="{FF2B5EF4-FFF2-40B4-BE49-F238E27FC236}">
                <a16:creationId xmlns:a16="http://schemas.microsoft.com/office/drawing/2014/main" id="{05313FAC-A8EC-4B88-B01D-2B42096E932D}"/>
              </a:ext>
            </a:extLst>
          </p:cNvPr>
          <p:cNvSpPr/>
          <p:nvPr/>
        </p:nvSpPr>
        <p:spPr>
          <a:xfrm>
            <a:off x="2619788" y="2862470"/>
            <a:ext cx="7429500" cy="1198615"/>
          </a:xfrm>
          <a:prstGeom prst="rect">
            <a:avLst/>
          </a:prstGeom>
          <a:noFill/>
          <a:ln w="3810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55E2CB5-77FB-43C6-94AD-7300064E0A07}"/>
              </a:ext>
            </a:extLst>
          </p:cNvPr>
          <p:cNvSpPr/>
          <p:nvPr/>
        </p:nvSpPr>
        <p:spPr>
          <a:xfrm rot="5400000">
            <a:off x="8045918" y="3940232"/>
            <a:ext cx="3081129" cy="925608"/>
          </a:xfrm>
          <a:prstGeom prst="rect">
            <a:avLst/>
          </a:prstGeom>
          <a:noFill/>
          <a:ln w="3810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8276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8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1300"/>
                            </p:stCondLst>
                            <p:childTnLst>
                              <p:par>
                                <p:cTn id="10" presetID="2" presetClass="entr" presetSubtype="4" fill="hold" grpId="0" nodeType="afterEffect">
                                  <p:stCondLst>
                                    <p:cond delay="40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700" fill="hold"/>
                                        <p:tgtEl>
                                          <p:spTgt spid="6"/>
                                        </p:tgtEl>
                                        <p:attrNameLst>
                                          <p:attrName>ppt_x</p:attrName>
                                        </p:attrNameLst>
                                      </p:cBhvr>
                                      <p:tavLst>
                                        <p:tav tm="0">
                                          <p:val>
                                            <p:strVal val="#ppt_x"/>
                                          </p:val>
                                        </p:tav>
                                        <p:tav tm="100000">
                                          <p:val>
                                            <p:strVal val="#ppt_x"/>
                                          </p:val>
                                        </p:tav>
                                      </p:tavLst>
                                    </p:anim>
                                    <p:anim calcmode="lin" valueType="num">
                                      <p:cBhvr additive="base">
                                        <p:cTn id="13" dur="7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ACD5-1231-4912-A177-CF006C693941}"/>
              </a:ext>
            </a:extLst>
          </p:cNvPr>
          <p:cNvSpPr>
            <a:spLocks noGrp="1"/>
          </p:cNvSpPr>
          <p:nvPr>
            <p:ph type="title"/>
          </p:nvPr>
        </p:nvSpPr>
        <p:spPr/>
        <p:txBody>
          <a:bodyPr>
            <a:normAutofit/>
          </a:bodyPr>
          <a:lstStyle/>
          <a:p>
            <a:r>
              <a:rPr lang="en-US" sz="4000" dirty="0">
                <a:latin typeface="Nyala" panose="02000504070300020003" pitchFamily="2" charset="0"/>
              </a:rPr>
              <a:t>SUPERVISED LEARNING</a:t>
            </a:r>
          </a:p>
        </p:txBody>
      </p:sp>
      <p:sp>
        <p:nvSpPr>
          <p:cNvPr id="3" name="TextBox 2">
            <a:extLst>
              <a:ext uri="{FF2B5EF4-FFF2-40B4-BE49-F238E27FC236}">
                <a16:creationId xmlns:a16="http://schemas.microsoft.com/office/drawing/2014/main" id="{AD71EFAE-6B21-49A7-9B9A-DDCECE884644}"/>
              </a:ext>
            </a:extLst>
          </p:cNvPr>
          <p:cNvSpPr txBox="1"/>
          <p:nvPr/>
        </p:nvSpPr>
        <p:spPr>
          <a:xfrm>
            <a:off x="1522811" y="1634247"/>
            <a:ext cx="6810484" cy="5355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rPr>
              <a:t>Supervised </a:t>
            </a:r>
            <a:r>
              <a:rPr lang="en-US" sz="3200" dirty="0">
                <a:solidFill>
                  <a:prstClr val="white"/>
                </a:solidFill>
                <a:latin typeface="Nyala" panose="02000504070300020003" pitchFamily="2" charset="0"/>
              </a:rPr>
              <a:t>Learning Model Comparison</a:t>
            </a:r>
            <a:endParaRPr kumimoji="0" lang="en-US" sz="3200" b="0" i="0" u="none" strike="noStrike" kern="1200" cap="none" spc="0" normalizeH="0" baseline="0" noProof="0" dirty="0">
              <a:ln>
                <a:noFill/>
              </a:ln>
              <a:solidFill>
                <a:prstClr val="white"/>
              </a:solidFill>
              <a:effectLst/>
              <a:uLnTx/>
              <a:uFillTx/>
              <a:latin typeface="Nyala" panose="02000504070300020003" pitchFamily="2" charset="0"/>
              <a:ea typeface="+mn-ea"/>
              <a:cs typeface="+mn-cs"/>
            </a:endParaRPr>
          </a:p>
        </p:txBody>
      </p:sp>
      <p:graphicFrame>
        <p:nvGraphicFramePr>
          <p:cNvPr id="6" name="Content Placeholder 3">
            <a:extLst>
              <a:ext uri="{FF2B5EF4-FFF2-40B4-BE49-F238E27FC236}">
                <a16:creationId xmlns:a16="http://schemas.microsoft.com/office/drawing/2014/main" id="{F91F9B08-8C0B-40A9-9B20-0C1FE8D8DE8A}"/>
              </a:ext>
            </a:extLst>
          </p:cNvPr>
          <p:cNvGraphicFramePr>
            <a:graphicFrameLocks/>
          </p:cNvGraphicFramePr>
          <p:nvPr>
            <p:extLst>
              <p:ext uri="{D42A27DB-BD31-4B8C-83A1-F6EECF244321}">
                <p14:modId xmlns:p14="http://schemas.microsoft.com/office/powerpoint/2010/main" val="1838755483"/>
              </p:ext>
            </p:extLst>
          </p:nvPr>
        </p:nvGraphicFramePr>
        <p:xfrm>
          <a:off x="1600204" y="2403837"/>
          <a:ext cx="9728197" cy="3798175"/>
        </p:xfrm>
        <a:graphic>
          <a:graphicData uri="http://schemas.openxmlformats.org/drawingml/2006/table">
            <a:tbl>
              <a:tblPr firstRow="1" bandRow="1">
                <a:tableStyleId>{FABFCF23-3B69-468F-B69F-88F6DE6A72F2}</a:tableStyleId>
              </a:tblPr>
              <a:tblGrid>
                <a:gridCol w="2392923">
                  <a:extLst>
                    <a:ext uri="{9D8B030D-6E8A-4147-A177-3AD203B41FA5}">
                      <a16:colId xmlns:a16="http://schemas.microsoft.com/office/drawing/2014/main" val="20000"/>
                    </a:ext>
                  </a:extLst>
                </a:gridCol>
                <a:gridCol w="1144034">
                  <a:extLst>
                    <a:ext uri="{9D8B030D-6E8A-4147-A177-3AD203B41FA5}">
                      <a16:colId xmlns:a16="http://schemas.microsoft.com/office/drawing/2014/main" val="3941174411"/>
                    </a:ext>
                  </a:extLst>
                </a:gridCol>
                <a:gridCol w="1238248">
                  <a:extLst>
                    <a:ext uri="{9D8B030D-6E8A-4147-A177-3AD203B41FA5}">
                      <a16:colId xmlns:a16="http://schemas.microsoft.com/office/drawing/2014/main" val="3648631693"/>
                    </a:ext>
                  </a:extLst>
                </a:gridCol>
                <a:gridCol w="1238248">
                  <a:extLst>
                    <a:ext uri="{9D8B030D-6E8A-4147-A177-3AD203B41FA5}">
                      <a16:colId xmlns:a16="http://schemas.microsoft.com/office/drawing/2014/main" val="4114014381"/>
                    </a:ext>
                  </a:extLst>
                </a:gridCol>
                <a:gridCol w="1238248">
                  <a:extLst>
                    <a:ext uri="{9D8B030D-6E8A-4147-A177-3AD203B41FA5}">
                      <a16:colId xmlns:a16="http://schemas.microsoft.com/office/drawing/2014/main" val="3564632473"/>
                    </a:ext>
                  </a:extLst>
                </a:gridCol>
                <a:gridCol w="1238248">
                  <a:extLst>
                    <a:ext uri="{9D8B030D-6E8A-4147-A177-3AD203B41FA5}">
                      <a16:colId xmlns:a16="http://schemas.microsoft.com/office/drawing/2014/main" val="1459090847"/>
                    </a:ext>
                  </a:extLst>
                </a:gridCol>
                <a:gridCol w="1238248">
                  <a:extLst>
                    <a:ext uri="{9D8B030D-6E8A-4147-A177-3AD203B41FA5}">
                      <a16:colId xmlns:a16="http://schemas.microsoft.com/office/drawing/2014/main" val="3286355479"/>
                    </a:ext>
                  </a:extLst>
                </a:gridCol>
              </a:tblGrid>
              <a:tr h="1175430">
                <a:tc>
                  <a:txBody>
                    <a:bodyPr/>
                    <a:lstStyle/>
                    <a:p>
                      <a:r>
                        <a:rPr lang="en-US" sz="2000" dirty="0">
                          <a:solidFill>
                            <a:schemeClr val="tx1"/>
                          </a:solidFill>
                          <a:latin typeface="Nyala" panose="02000504070300020003" pitchFamily="2" charset="0"/>
                        </a:rPr>
                        <a:t>Models</a:t>
                      </a:r>
                    </a:p>
                  </a:txBody>
                  <a:tcPr anchor="ctr"/>
                </a:tc>
                <a:tc>
                  <a:txBody>
                    <a:bodyPr/>
                    <a:lstStyle/>
                    <a:p>
                      <a:pPr algn="ctr"/>
                      <a:r>
                        <a:rPr lang="en-US" sz="1800" dirty="0">
                          <a:solidFill>
                            <a:schemeClr val="tx1"/>
                          </a:solidFill>
                          <a:latin typeface="Nyala" panose="02000504070300020003" pitchFamily="2" charset="0"/>
                        </a:rPr>
                        <a:t>R^2</a:t>
                      </a:r>
                    </a:p>
                  </a:txBody>
                  <a:tcPr anchor="ctr"/>
                </a:tc>
                <a:tc>
                  <a:txBody>
                    <a:bodyPr/>
                    <a:lstStyle/>
                    <a:p>
                      <a:pPr algn="ctr"/>
                      <a:r>
                        <a:rPr lang="en-US" sz="1800" dirty="0">
                          <a:solidFill>
                            <a:schemeClr val="tx1"/>
                          </a:solidFill>
                          <a:latin typeface="Nyala" panose="02000504070300020003" pitchFamily="2" charset="0"/>
                        </a:rPr>
                        <a:t>Cross Validation Score Mean </a:t>
                      </a:r>
                    </a:p>
                  </a:txBody>
                  <a:tcPr anchor="ctr"/>
                </a:tc>
                <a:tc>
                  <a:txBody>
                    <a:bodyPr/>
                    <a:lstStyle/>
                    <a:p>
                      <a:pPr algn="ctr"/>
                      <a:r>
                        <a:rPr lang="en-US" sz="1800" dirty="0">
                          <a:solidFill>
                            <a:schemeClr val="tx1"/>
                          </a:solidFill>
                          <a:latin typeface="Nyala" panose="02000504070300020003" pitchFamily="2" charset="0"/>
                        </a:rPr>
                        <a:t>Cross Validation Score Std</a:t>
                      </a:r>
                    </a:p>
                  </a:txBody>
                  <a:tcPr anchor="ctr"/>
                </a:tc>
                <a:tc>
                  <a:txBody>
                    <a:bodyPr/>
                    <a:lstStyle/>
                    <a:p>
                      <a:pPr algn="ctr"/>
                      <a:r>
                        <a:rPr lang="en-US" sz="1800" dirty="0">
                          <a:solidFill>
                            <a:schemeClr val="tx1"/>
                          </a:solidFill>
                          <a:latin typeface="Nyala" panose="02000504070300020003" pitchFamily="2" charset="0"/>
                        </a:rPr>
                        <a:t>Precision Score</a:t>
                      </a:r>
                    </a:p>
                  </a:txBody>
                  <a:tcPr anchor="ctr"/>
                </a:tc>
                <a:tc>
                  <a:txBody>
                    <a:bodyPr/>
                    <a:lstStyle/>
                    <a:p>
                      <a:pPr algn="ctr"/>
                      <a:endParaRPr lang="en-US" sz="1800" dirty="0">
                        <a:solidFill>
                          <a:schemeClr val="tx1"/>
                        </a:solidFill>
                        <a:latin typeface="Nyala" panose="02000504070300020003" pitchFamily="2" charset="0"/>
                      </a:endParaRPr>
                    </a:p>
                    <a:p>
                      <a:pPr algn="ctr"/>
                      <a:r>
                        <a:rPr lang="en-US" sz="1800" dirty="0">
                          <a:solidFill>
                            <a:schemeClr val="tx1"/>
                          </a:solidFill>
                          <a:latin typeface="Nyala" panose="02000504070300020003" pitchFamily="2" charset="0"/>
                        </a:rPr>
                        <a:t>Recall Score</a:t>
                      </a:r>
                    </a:p>
                  </a:txBody>
                  <a:tcPr anchor="ctr"/>
                </a:tc>
                <a:tc>
                  <a:txBody>
                    <a:bodyPr/>
                    <a:lstStyle/>
                    <a:p>
                      <a:pPr algn="ctr"/>
                      <a:r>
                        <a:rPr lang="en-US" sz="1800" dirty="0">
                          <a:solidFill>
                            <a:schemeClr val="tx1"/>
                          </a:solidFill>
                          <a:latin typeface="Nyala" panose="02000504070300020003" pitchFamily="2" charset="0"/>
                        </a:rPr>
                        <a:t>F1 Score</a:t>
                      </a:r>
                    </a:p>
                  </a:txBody>
                  <a:tcPr anchor="ctr"/>
                </a:tc>
                <a:extLst>
                  <a:ext uri="{0D108BD9-81ED-4DB2-BD59-A6C34878D82A}">
                    <a16:rowId xmlns:a16="http://schemas.microsoft.com/office/drawing/2014/main" val="10000"/>
                  </a:ext>
                </a:extLst>
              </a:tr>
              <a:tr h="484675">
                <a:tc>
                  <a:txBody>
                    <a:bodyPr/>
                    <a:lstStyle/>
                    <a:p>
                      <a:r>
                        <a:rPr lang="en-US" sz="1800" dirty="0">
                          <a:latin typeface="Nyala" panose="02000504070300020003" pitchFamily="2" charset="0"/>
                        </a:rPr>
                        <a:t>Logistic Regression</a:t>
                      </a:r>
                    </a:p>
                  </a:txBody>
                  <a:tcPr anchor="ctr"/>
                </a:tc>
                <a:tc>
                  <a:txBody>
                    <a:bodyPr/>
                    <a:lstStyle/>
                    <a:p>
                      <a:pPr algn="ctr"/>
                      <a:r>
                        <a:rPr lang="en-US" sz="1800" dirty="0">
                          <a:latin typeface="Nyala" panose="02000504070300020003" pitchFamily="2" charset="0"/>
                        </a:rPr>
                        <a:t>0.54</a:t>
                      </a:r>
                    </a:p>
                  </a:txBody>
                  <a:tcPr anchor="ctr"/>
                </a:tc>
                <a:tc>
                  <a:txBody>
                    <a:bodyPr/>
                    <a:lstStyle/>
                    <a:p>
                      <a:pPr algn="ctr"/>
                      <a:r>
                        <a:rPr lang="en-US" sz="1800" dirty="0">
                          <a:latin typeface="Nyala" panose="02000504070300020003" pitchFamily="2" charset="0"/>
                        </a:rPr>
                        <a:t>0.53</a:t>
                      </a:r>
                    </a:p>
                  </a:txBody>
                  <a:tcPr anchor="ctr"/>
                </a:tc>
                <a:tc>
                  <a:txBody>
                    <a:bodyPr/>
                    <a:lstStyle/>
                    <a:p>
                      <a:pPr algn="ctr"/>
                      <a:r>
                        <a:rPr lang="en-US" sz="1800" dirty="0">
                          <a:latin typeface="Nyala" panose="02000504070300020003" pitchFamily="2" charset="0"/>
                        </a:rPr>
                        <a:t>0.03</a:t>
                      </a:r>
                    </a:p>
                  </a:txBody>
                  <a:tcPr anchor="ctr"/>
                </a:tc>
                <a:tc>
                  <a:txBody>
                    <a:bodyPr/>
                    <a:lstStyle/>
                    <a:p>
                      <a:pPr algn="ctr"/>
                      <a:r>
                        <a:rPr lang="en-US" sz="1800" dirty="0">
                          <a:latin typeface="Nyala" panose="02000504070300020003" pitchFamily="2" charset="0"/>
                        </a:rPr>
                        <a:t>0.34</a:t>
                      </a:r>
                    </a:p>
                  </a:txBody>
                  <a:tcPr anchor="ctr"/>
                </a:tc>
                <a:tc>
                  <a:txBody>
                    <a:bodyPr/>
                    <a:lstStyle/>
                    <a:p>
                      <a:pPr algn="ctr"/>
                      <a:r>
                        <a:rPr lang="en-US" sz="1800" dirty="0">
                          <a:latin typeface="Nyala" panose="02000504070300020003" pitchFamily="2" charset="0"/>
                        </a:rPr>
                        <a:t>0.34</a:t>
                      </a:r>
                    </a:p>
                  </a:txBody>
                  <a:tcPr anchor="ctr"/>
                </a:tc>
                <a:tc>
                  <a:txBody>
                    <a:bodyPr/>
                    <a:lstStyle/>
                    <a:p>
                      <a:pPr algn="ctr"/>
                      <a:r>
                        <a:rPr lang="en-US" sz="1800" dirty="0">
                          <a:latin typeface="Nyala" panose="02000504070300020003" pitchFamily="2" charset="0"/>
                        </a:rPr>
                        <a:t>0.31</a:t>
                      </a:r>
                    </a:p>
                  </a:txBody>
                  <a:tcPr anchor="ctr"/>
                </a:tc>
                <a:extLst>
                  <a:ext uri="{0D108BD9-81ED-4DB2-BD59-A6C34878D82A}">
                    <a16:rowId xmlns:a16="http://schemas.microsoft.com/office/drawing/2014/main" val="10001"/>
                  </a:ext>
                </a:extLst>
              </a:tr>
              <a:tr h="63292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Nyala" panose="02000504070300020003" pitchFamily="2" charset="0"/>
                        </a:rPr>
                        <a:t>Decision Tree Regression</a:t>
                      </a:r>
                    </a:p>
                  </a:txBody>
                  <a:tcPr anchor="ctr"/>
                </a:tc>
                <a:tc>
                  <a:txBody>
                    <a:bodyPr/>
                    <a:lstStyle/>
                    <a:p>
                      <a:pPr algn="ctr"/>
                      <a:r>
                        <a:rPr lang="en-US" sz="1800" dirty="0">
                          <a:latin typeface="Nyala" panose="02000504070300020003" pitchFamily="2" charset="0"/>
                        </a:rPr>
                        <a:t>0.55</a:t>
                      </a:r>
                    </a:p>
                  </a:txBody>
                  <a:tcPr anchor="ctr"/>
                </a:tc>
                <a:tc>
                  <a:txBody>
                    <a:bodyPr/>
                    <a:lstStyle/>
                    <a:p>
                      <a:pPr algn="ctr"/>
                      <a:r>
                        <a:rPr lang="en-US" sz="1800" dirty="0">
                          <a:latin typeface="Nyala" panose="02000504070300020003" pitchFamily="2" charset="0"/>
                        </a:rPr>
                        <a:t>0.56</a:t>
                      </a:r>
                    </a:p>
                  </a:txBody>
                  <a:tcPr anchor="ctr"/>
                </a:tc>
                <a:tc>
                  <a:txBody>
                    <a:bodyPr/>
                    <a:lstStyle/>
                    <a:p>
                      <a:pPr algn="ctr"/>
                      <a:r>
                        <a:rPr lang="en-US" sz="1800" dirty="0">
                          <a:latin typeface="Nyala" panose="02000504070300020003" pitchFamily="2" charset="0"/>
                        </a:rPr>
                        <a:t>0.02</a:t>
                      </a:r>
                    </a:p>
                  </a:txBody>
                  <a:tcPr anchor="ctr"/>
                </a:tc>
                <a:tc>
                  <a:txBody>
                    <a:bodyPr/>
                    <a:lstStyle/>
                    <a:p>
                      <a:pPr algn="ctr"/>
                      <a:r>
                        <a:rPr lang="en-US" sz="1800" dirty="0">
                          <a:latin typeface="Nyala" panose="02000504070300020003" pitchFamily="2" charset="0"/>
                        </a:rPr>
                        <a:t>0.29</a:t>
                      </a:r>
                    </a:p>
                  </a:txBody>
                  <a:tcPr anchor="ctr"/>
                </a:tc>
                <a:tc>
                  <a:txBody>
                    <a:bodyPr/>
                    <a:lstStyle/>
                    <a:p>
                      <a:pPr algn="ctr"/>
                      <a:r>
                        <a:rPr lang="en-US" sz="1800" dirty="0">
                          <a:latin typeface="Nyala" panose="02000504070300020003" pitchFamily="2" charset="0"/>
                        </a:rPr>
                        <a:t>0.32</a:t>
                      </a:r>
                    </a:p>
                  </a:txBody>
                  <a:tcPr anchor="ctr"/>
                </a:tc>
                <a:tc>
                  <a:txBody>
                    <a:bodyPr/>
                    <a:lstStyle/>
                    <a:p>
                      <a:pPr algn="ctr"/>
                      <a:r>
                        <a:rPr lang="en-US" sz="1800" dirty="0">
                          <a:latin typeface="Nyala" panose="02000504070300020003" pitchFamily="2" charset="0"/>
                        </a:rPr>
                        <a:t>0.27</a:t>
                      </a:r>
                    </a:p>
                  </a:txBody>
                  <a:tcPr anchor="ctr"/>
                </a:tc>
                <a:extLst>
                  <a:ext uri="{0D108BD9-81ED-4DB2-BD59-A6C34878D82A}">
                    <a16:rowId xmlns:a16="http://schemas.microsoft.com/office/drawing/2014/main" val="10002"/>
                  </a:ext>
                </a:extLst>
              </a:tr>
              <a:tr h="632924">
                <a:tc>
                  <a:txBody>
                    <a:bodyPr/>
                    <a:lstStyle/>
                    <a:p>
                      <a:r>
                        <a:rPr lang="en-US" sz="1800" dirty="0">
                          <a:latin typeface="Nyala" panose="02000504070300020003" pitchFamily="2" charset="0"/>
                        </a:rPr>
                        <a:t>Support Vector Machine</a:t>
                      </a:r>
                    </a:p>
                  </a:txBody>
                  <a:tcPr anchor="ctr"/>
                </a:tc>
                <a:tc>
                  <a:txBody>
                    <a:bodyPr/>
                    <a:lstStyle/>
                    <a:p>
                      <a:pPr algn="ctr"/>
                      <a:r>
                        <a:rPr lang="en-US" sz="1800" dirty="0">
                          <a:latin typeface="Nyala" panose="02000504070300020003" pitchFamily="2" charset="0"/>
                        </a:rPr>
                        <a:t>0.30</a:t>
                      </a:r>
                    </a:p>
                  </a:txBody>
                  <a:tcPr anchor="ctr"/>
                </a:tc>
                <a:tc>
                  <a:txBody>
                    <a:bodyPr/>
                    <a:lstStyle/>
                    <a:p>
                      <a:pPr algn="ctr"/>
                      <a:r>
                        <a:rPr lang="en-US" sz="1800" dirty="0">
                          <a:latin typeface="Nyala" panose="02000504070300020003" pitchFamily="2" charset="0"/>
                        </a:rPr>
                        <a:t>0.22</a:t>
                      </a:r>
                    </a:p>
                  </a:txBody>
                  <a:tcPr anchor="ctr"/>
                </a:tc>
                <a:tc>
                  <a:txBody>
                    <a:bodyPr/>
                    <a:lstStyle/>
                    <a:p>
                      <a:pPr algn="ctr"/>
                      <a:r>
                        <a:rPr lang="en-US" sz="1800" dirty="0">
                          <a:latin typeface="Nyala" panose="02000504070300020003" pitchFamily="2" charset="0"/>
                        </a:rPr>
                        <a:t>0.07</a:t>
                      </a:r>
                    </a:p>
                  </a:txBody>
                  <a:tcPr anchor="ctr"/>
                </a:tc>
                <a:tc>
                  <a:txBody>
                    <a:bodyPr/>
                    <a:lstStyle/>
                    <a:p>
                      <a:pPr algn="ctr"/>
                      <a:r>
                        <a:rPr lang="en-US" sz="1800" dirty="0">
                          <a:latin typeface="Nyala" panose="02000504070300020003" pitchFamily="2" charset="0"/>
                        </a:rPr>
                        <a:t>Not Supported</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Nyala" panose="02000504070300020003" pitchFamily="2" charset="0"/>
                        </a:rPr>
                        <a:t>Not Supported</a:t>
                      </a:r>
                      <a:endParaRPr kumimoji="0" lang="en-US" sz="1800" b="0" i="0" u="none" strike="noStrike" kern="1200" cap="none" spc="0" normalizeH="0" baseline="0" noProof="0" dirty="0">
                        <a:ln>
                          <a:noFill/>
                        </a:ln>
                        <a:solidFill>
                          <a:prstClr val="black"/>
                        </a:solidFill>
                        <a:effectLst/>
                        <a:uLnTx/>
                        <a:uFillTx/>
                        <a:latin typeface="Nyala" panose="02000504070300020003" pitchFamily="2" charset="0"/>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Nyala" panose="02000504070300020003" pitchFamily="2" charset="0"/>
                        </a:rPr>
                        <a:t>Not Supported</a:t>
                      </a:r>
                      <a:endParaRPr kumimoji="0" lang="en-US" sz="1800" b="0" i="0" u="none" strike="noStrike" kern="1200" cap="none" spc="0" normalizeH="0" baseline="0" noProof="0" dirty="0">
                        <a:ln>
                          <a:noFill/>
                        </a:ln>
                        <a:solidFill>
                          <a:prstClr val="black"/>
                        </a:solidFill>
                        <a:effectLst/>
                        <a:uLnTx/>
                        <a:uFillTx/>
                        <a:latin typeface="Nyala" panose="02000504070300020003" pitchFamily="2" charset="0"/>
                        <a:ea typeface="+mn-ea"/>
                        <a:cs typeface="+mn-cs"/>
                      </a:endParaRPr>
                    </a:p>
                  </a:txBody>
                  <a:tcPr anchor="ctr"/>
                </a:tc>
                <a:extLst>
                  <a:ext uri="{0D108BD9-81ED-4DB2-BD59-A6C34878D82A}">
                    <a16:rowId xmlns:a16="http://schemas.microsoft.com/office/drawing/2014/main" val="10003"/>
                  </a:ext>
                </a:extLst>
              </a:tr>
              <a:tr h="4325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Nyala" panose="02000504070300020003" pitchFamily="2" charset="0"/>
                        </a:rPr>
                        <a:t>Gradient Boosting</a:t>
                      </a:r>
                    </a:p>
                  </a:txBody>
                  <a:tcPr anchor="ctr"/>
                </a:tc>
                <a:tc>
                  <a:txBody>
                    <a:bodyPr/>
                    <a:lstStyle/>
                    <a:p>
                      <a:pPr algn="ctr"/>
                      <a:r>
                        <a:rPr lang="en-US" sz="1800" dirty="0">
                          <a:latin typeface="Nyala" panose="02000504070300020003" pitchFamily="2" charset="0"/>
                        </a:rPr>
                        <a:t>0.72</a:t>
                      </a:r>
                    </a:p>
                  </a:txBody>
                  <a:tcPr anchor="ctr"/>
                </a:tc>
                <a:tc>
                  <a:txBody>
                    <a:bodyPr/>
                    <a:lstStyle/>
                    <a:p>
                      <a:pPr algn="ctr"/>
                      <a:r>
                        <a:rPr lang="en-US" sz="1800" dirty="0">
                          <a:latin typeface="Nyala" panose="02000504070300020003" pitchFamily="2" charset="0"/>
                        </a:rPr>
                        <a:t>0.64</a:t>
                      </a:r>
                    </a:p>
                  </a:txBody>
                  <a:tcPr anchor="ctr"/>
                </a:tc>
                <a:tc>
                  <a:txBody>
                    <a:bodyPr/>
                    <a:lstStyle/>
                    <a:p>
                      <a:pPr algn="ctr"/>
                      <a:r>
                        <a:rPr lang="en-US" sz="1800" dirty="0">
                          <a:latin typeface="Nyala" panose="02000504070300020003" pitchFamily="2" charset="0"/>
                        </a:rPr>
                        <a:t>0.01</a:t>
                      </a:r>
                    </a:p>
                  </a:txBody>
                  <a:tcPr anchor="ctr"/>
                </a:tc>
                <a:tc>
                  <a:txBody>
                    <a:bodyPr/>
                    <a:lstStyle/>
                    <a:p>
                      <a:pPr algn="ctr"/>
                      <a:r>
                        <a:rPr lang="en-US" sz="1800" dirty="0">
                          <a:latin typeface="Nyala" panose="02000504070300020003" pitchFamily="2" charset="0"/>
                        </a:rPr>
                        <a:t>0.34</a:t>
                      </a:r>
                    </a:p>
                  </a:txBody>
                  <a:tcPr anchor="ctr"/>
                </a:tc>
                <a:tc>
                  <a:txBody>
                    <a:bodyPr/>
                    <a:lstStyle/>
                    <a:p>
                      <a:pPr algn="ctr"/>
                      <a:r>
                        <a:rPr lang="en-US" sz="1800" dirty="0">
                          <a:latin typeface="Nyala" panose="02000504070300020003" pitchFamily="2" charset="0"/>
                        </a:rPr>
                        <a:t>0.34</a:t>
                      </a:r>
                    </a:p>
                  </a:txBody>
                  <a:tcPr anchor="ctr"/>
                </a:tc>
                <a:tc>
                  <a:txBody>
                    <a:bodyPr/>
                    <a:lstStyle/>
                    <a:p>
                      <a:pPr algn="ctr"/>
                      <a:r>
                        <a:rPr lang="en-US" sz="1800" dirty="0">
                          <a:latin typeface="Nyala" panose="02000504070300020003" pitchFamily="2" charset="0"/>
                        </a:rPr>
                        <a:t>0.34</a:t>
                      </a:r>
                    </a:p>
                  </a:txBody>
                  <a:tcPr anchor="ctr"/>
                </a:tc>
                <a:extLst>
                  <a:ext uri="{0D108BD9-81ED-4DB2-BD59-A6C34878D82A}">
                    <a16:rowId xmlns:a16="http://schemas.microsoft.com/office/drawing/2014/main" val="4040561946"/>
                  </a:ext>
                </a:extLst>
              </a:tr>
              <a:tr h="432533">
                <a:tc>
                  <a:txBody>
                    <a:bodyPr/>
                    <a:lstStyle/>
                    <a:p>
                      <a:r>
                        <a:rPr lang="en-US" sz="1800" dirty="0">
                          <a:latin typeface="Nyala" panose="02000504070300020003" pitchFamily="2" charset="0"/>
                        </a:rPr>
                        <a:t>Random Forest</a:t>
                      </a:r>
                    </a:p>
                  </a:txBody>
                  <a:tcPr anchor="ctr"/>
                </a:tc>
                <a:tc>
                  <a:txBody>
                    <a:bodyPr/>
                    <a:lstStyle/>
                    <a:p>
                      <a:pPr algn="ctr"/>
                      <a:r>
                        <a:rPr lang="en-US" sz="1800" dirty="0">
                          <a:latin typeface="Nyala" panose="02000504070300020003" pitchFamily="2" charset="0"/>
                        </a:rPr>
                        <a:t>0.76</a:t>
                      </a:r>
                    </a:p>
                  </a:txBody>
                  <a:tcPr anchor="ctr"/>
                </a:tc>
                <a:tc>
                  <a:txBody>
                    <a:bodyPr/>
                    <a:lstStyle/>
                    <a:p>
                      <a:pPr algn="ctr"/>
                      <a:r>
                        <a:rPr lang="en-US" sz="1800" dirty="0">
                          <a:latin typeface="Nyala" panose="02000504070300020003" pitchFamily="2" charset="0"/>
                        </a:rPr>
                        <a:t>0.62</a:t>
                      </a:r>
                    </a:p>
                  </a:txBody>
                  <a:tcPr anchor="ctr"/>
                </a:tc>
                <a:tc>
                  <a:txBody>
                    <a:bodyPr/>
                    <a:lstStyle/>
                    <a:p>
                      <a:pPr algn="ctr"/>
                      <a:r>
                        <a:rPr lang="en-US" sz="1800" dirty="0">
                          <a:latin typeface="Nyala" panose="02000504070300020003" pitchFamily="2" charset="0"/>
                        </a:rPr>
                        <a:t>0.02</a:t>
                      </a:r>
                    </a:p>
                  </a:txBody>
                  <a:tcPr anchor="ctr"/>
                </a:tc>
                <a:tc>
                  <a:txBody>
                    <a:bodyPr/>
                    <a:lstStyle/>
                    <a:p>
                      <a:pPr algn="ctr"/>
                      <a:r>
                        <a:rPr lang="en-US" sz="1800" dirty="0">
                          <a:latin typeface="Nyala" panose="02000504070300020003" pitchFamily="2" charset="0"/>
                        </a:rPr>
                        <a:t>0.32</a:t>
                      </a:r>
                    </a:p>
                  </a:txBody>
                  <a:tcPr anchor="ctr"/>
                </a:tc>
                <a:tc>
                  <a:txBody>
                    <a:bodyPr/>
                    <a:lstStyle/>
                    <a:p>
                      <a:pPr algn="ctr"/>
                      <a:r>
                        <a:rPr lang="en-US" sz="1800" dirty="0">
                          <a:latin typeface="Nyala" panose="02000504070300020003" pitchFamily="2" charset="0"/>
                        </a:rPr>
                        <a:t>0.32</a:t>
                      </a:r>
                    </a:p>
                  </a:txBody>
                  <a:tcPr anchor="ctr"/>
                </a:tc>
                <a:tc>
                  <a:txBody>
                    <a:bodyPr/>
                    <a:lstStyle/>
                    <a:p>
                      <a:pPr algn="ctr"/>
                      <a:r>
                        <a:rPr lang="en-US" sz="1800" dirty="0">
                          <a:latin typeface="Nyala" panose="02000504070300020003" pitchFamily="2" charset="0"/>
                        </a:rPr>
                        <a:t>0.32</a:t>
                      </a:r>
                    </a:p>
                  </a:txBody>
                  <a:tcPr anchor="ctr"/>
                </a:tc>
                <a:extLst>
                  <a:ext uri="{0D108BD9-81ED-4DB2-BD59-A6C34878D82A}">
                    <a16:rowId xmlns:a16="http://schemas.microsoft.com/office/drawing/2014/main" val="1517310760"/>
                  </a:ext>
                </a:extLst>
              </a:tr>
            </a:tbl>
          </a:graphicData>
        </a:graphic>
      </p:graphicFrame>
      <p:pic>
        <p:nvPicPr>
          <p:cNvPr id="7" name="Graphic 6" descr="Magnifying glass">
            <a:extLst>
              <a:ext uri="{FF2B5EF4-FFF2-40B4-BE49-F238E27FC236}">
                <a16:creationId xmlns:a16="http://schemas.microsoft.com/office/drawing/2014/main" id="{C357E5E4-9C9C-4C82-967E-F3F1E0C5FF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83236" y="5709775"/>
            <a:ext cx="731520" cy="731520"/>
          </a:xfrm>
          <a:prstGeom prst="rect">
            <a:avLst/>
          </a:prstGeom>
        </p:spPr>
      </p:pic>
      <p:pic>
        <p:nvPicPr>
          <p:cNvPr id="8" name="Graphic 7" descr="Magnifying glass">
            <a:extLst>
              <a:ext uri="{FF2B5EF4-FFF2-40B4-BE49-F238E27FC236}">
                <a16:creationId xmlns:a16="http://schemas.microsoft.com/office/drawing/2014/main" id="{6525D1FB-9D2C-429F-9E24-62A7ADC3C8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7276" y="5283886"/>
            <a:ext cx="731520" cy="731520"/>
          </a:xfrm>
          <a:prstGeom prst="rect">
            <a:avLst/>
          </a:prstGeom>
        </p:spPr>
      </p:pic>
      <p:pic>
        <p:nvPicPr>
          <p:cNvPr id="11" name="Graphic 10" descr="Magnifying glass">
            <a:extLst>
              <a:ext uri="{FF2B5EF4-FFF2-40B4-BE49-F238E27FC236}">
                <a16:creationId xmlns:a16="http://schemas.microsoft.com/office/drawing/2014/main" id="{5FD0F639-B5C4-4C50-929F-394400B0C6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81938" y="5289650"/>
            <a:ext cx="731520" cy="731520"/>
          </a:xfrm>
          <a:prstGeom prst="rect">
            <a:avLst/>
          </a:prstGeom>
        </p:spPr>
      </p:pic>
      <p:pic>
        <p:nvPicPr>
          <p:cNvPr id="9" name="Graphic 8" descr="Magnifying glass">
            <a:extLst>
              <a:ext uri="{FF2B5EF4-FFF2-40B4-BE49-F238E27FC236}">
                <a16:creationId xmlns:a16="http://schemas.microsoft.com/office/drawing/2014/main" id="{70BD0810-E220-4AF8-AC4C-142FDC1CCB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47610" y="5285810"/>
            <a:ext cx="731520" cy="731520"/>
          </a:xfrm>
          <a:prstGeom prst="rect">
            <a:avLst/>
          </a:prstGeom>
        </p:spPr>
      </p:pic>
      <p:pic>
        <p:nvPicPr>
          <p:cNvPr id="10" name="Graphic 9" descr="Magnifying glass">
            <a:extLst>
              <a:ext uri="{FF2B5EF4-FFF2-40B4-BE49-F238E27FC236}">
                <a16:creationId xmlns:a16="http://schemas.microsoft.com/office/drawing/2014/main" id="{FA339CAF-A61B-4B38-AFB7-8961A85DBAE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98104" y="5283887"/>
            <a:ext cx="731520" cy="731520"/>
          </a:xfrm>
          <a:prstGeom prst="rect">
            <a:avLst/>
          </a:prstGeom>
        </p:spPr>
      </p:pic>
      <p:pic>
        <p:nvPicPr>
          <p:cNvPr id="12" name="Graphic 11" descr="Magnifying glass">
            <a:extLst>
              <a:ext uri="{FF2B5EF4-FFF2-40B4-BE49-F238E27FC236}">
                <a16:creationId xmlns:a16="http://schemas.microsoft.com/office/drawing/2014/main" id="{778335B1-39B5-49BB-84AA-3F9F8CD19C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38438" y="5285810"/>
            <a:ext cx="731520" cy="731520"/>
          </a:xfrm>
          <a:prstGeom prst="rect">
            <a:avLst/>
          </a:prstGeom>
        </p:spPr>
      </p:pic>
      <p:sp>
        <p:nvSpPr>
          <p:cNvPr id="13" name="Rectangle 12">
            <a:extLst>
              <a:ext uri="{FF2B5EF4-FFF2-40B4-BE49-F238E27FC236}">
                <a16:creationId xmlns:a16="http://schemas.microsoft.com/office/drawing/2014/main" id="{72288099-5615-427E-B12B-EFA9A0E03032}"/>
              </a:ext>
            </a:extLst>
          </p:cNvPr>
          <p:cNvSpPr/>
          <p:nvPr/>
        </p:nvSpPr>
        <p:spPr>
          <a:xfrm>
            <a:off x="1600204" y="5347315"/>
            <a:ext cx="9728197" cy="875144"/>
          </a:xfrm>
          <a:prstGeom prst="rect">
            <a:avLst/>
          </a:prstGeom>
          <a:noFill/>
          <a:ln w="3810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035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100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par>
                          <p:cTn id="26" fill="hold">
                            <p:stCondLst>
                              <p:cond delay="3000"/>
                            </p:stCondLst>
                            <p:childTnLst>
                              <p:par>
                                <p:cTn id="27" presetID="2" presetClass="entr" presetSubtype="4"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par>
                          <p:cTn id="31" fill="hold">
                            <p:stCondLst>
                              <p:cond delay="3500"/>
                            </p:stCondLst>
                            <p:childTnLst>
                              <p:par>
                                <p:cTn id="32" presetID="2" presetClass="entr" presetSubtype="4" fill="hold" grpId="0" nodeType="afterEffect">
                                  <p:stCondLst>
                                    <p:cond delay="2700"/>
                                  </p:stCondLst>
                                  <p:childTnLst>
                                    <p:set>
                                      <p:cBhvr>
                                        <p:cTn id="33" dur="1" fill="hold">
                                          <p:stCondLst>
                                            <p:cond delay="0"/>
                                          </p:stCondLst>
                                        </p:cTn>
                                        <p:tgtEl>
                                          <p:spTgt spid="13"/>
                                        </p:tgtEl>
                                        <p:attrNameLst>
                                          <p:attrName>style.visibility</p:attrName>
                                        </p:attrNameLst>
                                      </p:cBhvr>
                                      <p:to>
                                        <p:strVal val="visible"/>
                                      </p:to>
                                    </p:set>
                                    <p:anim calcmode="lin" valueType="num">
                                      <p:cBhvr additive="base">
                                        <p:cTn id="34" dur="500" fill="hold"/>
                                        <p:tgtEl>
                                          <p:spTgt spid="13"/>
                                        </p:tgtEl>
                                        <p:attrNameLst>
                                          <p:attrName>ppt_x</p:attrName>
                                        </p:attrNameLst>
                                      </p:cBhvr>
                                      <p:tavLst>
                                        <p:tav tm="0">
                                          <p:val>
                                            <p:strVal val="#ppt_x"/>
                                          </p:val>
                                        </p:tav>
                                        <p:tav tm="100000">
                                          <p:val>
                                            <p:strVal val="#ppt_x"/>
                                          </p:val>
                                        </p:tav>
                                      </p:tavLst>
                                    </p:anim>
                                    <p:anim calcmode="lin" valueType="num">
                                      <p:cBhvr additive="base">
                                        <p:cTn id="35"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26E77F2-3553-4684-87D2-64BD7A0EE587}"/>
              </a:ext>
            </a:extLst>
          </p:cNvPr>
          <p:cNvGrpSpPr/>
          <p:nvPr/>
        </p:nvGrpSpPr>
        <p:grpSpPr>
          <a:xfrm>
            <a:off x="2104848" y="1821231"/>
            <a:ext cx="8619732" cy="4511884"/>
            <a:chOff x="2104848" y="2175460"/>
            <a:chExt cx="8619732" cy="4511884"/>
          </a:xfrm>
        </p:grpSpPr>
        <p:sp>
          <p:nvSpPr>
            <p:cNvPr id="4" name="Half Frame 3">
              <a:extLst>
                <a:ext uri="{FF2B5EF4-FFF2-40B4-BE49-F238E27FC236}">
                  <a16:creationId xmlns:a16="http://schemas.microsoft.com/office/drawing/2014/main" id="{374B5684-469B-4F59-BA95-2AD08C8C52CF}"/>
                </a:ext>
              </a:extLst>
            </p:cNvPr>
            <p:cNvSpPr/>
            <p:nvPr/>
          </p:nvSpPr>
          <p:spPr>
            <a:xfrm>
              <a:off x="2104848" y="2175460"/>
              <a:ext cx="1645920" cy="1645920"/>
            </a:xfrm>
            <a:prstGeom prst="halfFrame">
              <a:avLst/>
            </a:prstGeom>
            <a:solidFill>
              <a:schemeClr val="accent5">
                <a:lumMod val="60000"/>
                <a:lumOff val="40000"/>
              </a:schemeClr>
            </a:solidFill>
            <a:ln/>
            <a:effectLst>
              <a:glow rad="63500">
                <a:schemeClr val="accent5">
                  <a:satMod val="175000"/>
                  <a:alpha val="40000"/>
                </a:schemeClr>
              </a:glow>
              <a:outerShdw blurRad="57150" dist="19050" dir="5400000" algn="ctr" rotWithShape="0">
                <a:srgbClr val="000000">
                  <a:alpha val="63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n>
                  <a:solidFill>
                    <a:srgbClr val="E35F5F"/>
                  </a:solidFill>
                </a:ln>
                <a:solidFill>
                  <a:schemeClr val="tx1"/>
                </a:solidFill>
                <a:latin typeface="Nyala" panose="02000504070300020003" pitchFamily="2" charset="0"/>
              </a:endParaRPr>
            </a:p>
          </p:txBody>
        </p:sp>
        <p:sp>
          <p:nvSpPr>
            <p:cNvPr id="5" name="Half Frame 4">
              <a:extLst>
                <a:ext uri="{FF2B5EF4-FFF2-40B4-BE49-F238E27FC236}">
                  <a16:creationId xmlns:a16="http://schemas.microsoft.com/office/drawing/2014/main" id="{DB9F83CA-7DF2-4690-8336-9AAE2AA0A4EB}"/>
                </a:ext>
              </a:extLst>
            </p:cNvPr>
            <p:cNvSpPr/>
            <p:nvPr/>
          </p:nvSpPr>
          <p:spPr>
            <a:xfrm rot="10800000">
              <a:off x="9078660" y="5041424"/>
              <a:ext cx="1645920" cy="1645920"/>
            </a:xfrm>
            <a:prstGeom prst="halfFrame">
              <a:avLst/>
            </a:prstGeom>
            <a:solidFill>
              <a:schemeClr val="accent5">
                <a:lumMod val="60000"/>
                <a:lumOff val="40000"/>
              </a:schemeClr>
            </a:solidFill>
            <a:ln/>
            <a:effectLst>
              <a:glow rad="63500">
                <a:schemeClr val="accent5">
                  <a:satMod val="175000"/>
                  <a:alpha val="40000"/>
                </a:schemeClr>
              </a:glow>
              <a:outerShdw blurRad="57150" dist="19050" dir="5400000" algn="ctr" rotWithShape="0">
                <a:srgbClr val="000000">
                  <a:alpha val="63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ln>
                  <a:solidFill>
                    <a:srgbClr val="E35F5F"/>
                  </a:solidFill>
                </a:ln>
                <a:solidFill>
                  <a:schemeClr val="tx1"/>
                </a:solidFill>
                <a:latin typeface="Nyala" panose="02000504070300020003" pitchFamily="2" charset="0"/>
              </a:endParaRPr>
            </a:p>
          </p:txBody>
        </p:sp>
        <p:sp>
          <p:nvSpPr>
            <p:cNvPr id="6" name="TextBox 5">
              <a:extLst>
                <a:ext uri="{FF2B5EF4-FFF2-40B4-BE49-F238E27FC236}">
                  <a16:creationId xmlns:a16="http://schemas.microsoft.com/office/drawing/2014/main" id="{CEF598B7-2F99-454B-8BE2-91099E8C874D}"/>
                </a:ext>
              </a:extLst>
            </p:cNvPr>
            <p:cNvSpPr txBox="1"/>
            <p:nvPr/>
          </p:nvSpPr>
          <p:spPr>
            <a:xfrm>
              <a:off x="2710249" y="2778295"/>
              <a:ext cx="7405816" cy="3293209"/>
            </a:xfrm>
            <a:prstGeom prst="rect">
              <a:avLst/>
            </a:prstGeom>
            <a:solidFill>
              <a:schemeClr val="accent5">
                <a:lumMod val="60000"/>
                <a:lumOff val="40000"/>
              </a:schemeClr>
            </a:solidFill>
            <a:effectLst>
              <a:glow rad="63500">
                <a:schemeClr val="accent5">
                  <a:satMod val="175000"/>
                  <a:alpha val="40000"/>
                </a:schemeClr>
              </a:glow>
            </a:effectLst>
          </p:spPr>
          <p:style>
            <a:lnRef idx="1">
              <a:schemeClr val="accent2"/>
            </a:lnRef>
            <a:fillRef idx="3">
              <a:schemeClr val="accent2"/>
            </a:fillRef>
            <a:effectRef idx="2">
              <a:schemeClr val="accent2"/>
            </a:effectRef>
            <a:fontRef idx="minor">
              <a:schemeClr val="lt1"/>
            </a:fontRef>
          </p:style>
          <p:txBody>
            <a:bodyPr wrap="square" anchor="ctr">
              <a:spAutoFit/>
            </a:bodyPr>
            <a:lstStyle/>
            <a:p>
              <a:pPr algn="ctr" rtl="0" fontAlgn="base">
                <a:spcBef>
                  <a:spcPts val="0"/>
                </a:spcBef>
                <a:spcAft>
                  <a:spcPts val="0"/>
                </a:spcAft>
              </a:pPr>
              <a:r>
                <a:rPr lang="en-US" sz="2600" b="1" u="sng" dirty="0">
                  <a:solidFill>
                    <a:schemeClr val="bg1"/>
                  </a:solidFill>
                  <a:latin typeface="Nyala" panose="02000504070300020003" pitchFamily="2" charset="0"/>
                </a:rPr>
                <a:t>RESULT</a:t>
              </a:r>
            </a:p>
            <a:p>
              <a:pPr algn="l"/>
              <a:r>
                <a:rPr lang="en-US" sz="2600" dirty="0">
                  <a:solidFill>
                    <a:schemeClr val="bg1"/>
                  </a:solidFill>
                  <a:latin typeface="Nyala" panose="02000504070300020003" pitchFamily="2" charset="0"/>
                </a:rPr>
                <a:t>Based on selected scores, Random Forest and Gradient Boosting models are the best performing models. I prefer to move with Random Forest model as it's R^2 is slightly higher than Gradient Boosting.</a:t>
              </a:r>
            </a:p>
            <a:p>
              <a:pPr algn="l"/>
              <a:r>
                <a:rPr lang="en-US" sz="2600" dirty="0">
                  <a:solidFill>
                    <a:schemeClr val="bg1"/>
                  </a:solidFill>
                  <a:latin typeface="Nyala" panose="02000504070300020003" pitchFamily="2" charset="0"/>
                </a:rPr>
                <a:t>Although it is less interpretable, the predictive performance of Random Forest model is always on top and it also provides a reliable feature importance estimate.</a:t>
              </a:r>
              <a:endParaRPr lang="en-US" sz="2600" b="0" i="0" u="none" strike="noStrike" dirty="0">
                <a:solidFill>
                  <a:schemeClr val="bg1"/>
                </a:solidFill>
                <a:effectLst/>
                <a:latin typeface="Nyala" panose="02000504070300020003" pitchFamily="2" charset="0"/>
              </a:endParaRPr>
            </a:p>
          </p:txBody>
        </p:sp>
      </p:grpSp>
      <p:sp>
        <p:nvSpPr>
          <p:cNvPr id="7" name="Title 1">
            <a:extLst>
              <a:ext uri="{FF2B5EF4-FFF2-40B4-BE49-F238E27FC236}">
                <a16:creationId xmlns:a16="http://schemas.microsoft.com/office/drawing/2014/main" id="{30C5A029-CCB9-4790-8D35-D031A9EBF6FF}"/>
              </a:ext>
            </a:extLst>
          </p:cNvPr>
          <p:cNvSpPr>
            <a:spLocks noGrp="1"/>
          </p:cNvSpPr>
          <p:nvPr>
            <p:ph type="title"/>
          </p:nvPr>
        </p:nvSpPr>
        <p:spPr>
          <a:xfrm>
            <a:off x="1522811" y="173038"/>
            <a:ext cx="9146380" cy="1020762"/>
          </a:xfrm>
        </p:spPr>
        <p:txBody>
          <a:bodyPr>
            <a:normAutofit/>
          </a:bodyPr>
          <a:lstStyle/>
          <a:p>
            <a:r>
              <a:rPr lang="en-US" sz="4000" dirty="0">
                <a:latin typeface="Nyala" panose="02000504070300020003" pitchFamily="2" charset="0"/>
              </a:rPr>
              <a:t>SUPERVISED LEARNING</a:t>
            </a:r>
          </a:p>
        </p:txBody>
      </p:sp>
    </p:spTree>
    <p:extLst>
      <p:ext uri="{BB962C8B-B14F-4D97-AF65-F5344CB8AC3E}">
        <p14:creationId xmlns:p14="http://schemas.microsoft.com/office/powerpoint/2010/main" val="105577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burst 1"/>
          <p:cNvCxnSpPr/>
          <p:nvPr/>
        </p:nvCxnSpPr>
        <p:spPr>
          <a:xfrm>
            <a:off x="7356538" y="7177639"/>
            <a:ext cx="0" cy="241540"/>
          </a:xfrm>
          <a:prstGeom prst="line">
            <a:avLst/>
          </a:prstGeom>
          <a:noFill/>
          <a:ln w="34925" cap="rnd" cmpd="sng" algn="ctr">
            <a:solidFill>
              <a:sysClr val="window" lastClr="FFFFFF"/>
            </a:solidFill>
            <a:prstDash val="solid"/>
          </a:ln>
          <a:effectLst>
            <a:glow rad="50800">
              <a:sysClr val="window" lastClr="FFFFFF">
                <a:alpha val="40000"/>
              </a:sysClr>
            </a:glow>
          </a:effectLst>
        </p:spPr>
      </p:cxnSp>
      <p:pic>
        <p:nvPicPr>
          <p:cNvPr id="37" name="firework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3129" y="2104277"/>
            <a:ext cx="5426823" cy="4562633"/>
          </a:xfrm>
          <a:prstGeom prst="rect">
            <a:avLst/>
          </a:prstGeom>
        </p:spPr>
      </p:pic>
      <p:cxnSp>
        <p:nvCxnSpPr>
          <p:cNvPr id="38" name="burst 2"/>
          <p:cNvCxnSpPr/>
          <p:nvPr/>
        </p:nvCxnSpPr>
        <p:spPr>
          <a:xfrm>
            <a:off x="3867876" y="7177639"/>
            <a:ext cx="0" cy="241540"/>
          </a:xfrm>
          <a:prstGeom prst="line">
            <a:avLst/>
          </a:prstGeom>
          <a:noFill/>
          <a:ln w="34925" cap="rnd" cmpd="sng" algn="ctr">
            <a:solidFill>
              <a:sysClr val="window" lastClr="FFFFFF"/>
            </a:solidFill>
            <a:prstDash val="solid"/>
          </a:ln>
          <a:effectLst>
            <a:glow rad="50800">
              <a:sysClr val="window" lastClr="FFFFFF">
                <a:alpha val="40000"/>
              </a:sysClr>
            </a:glow>
          </a:effectLst>
        </p:spPr>
      </p:cxnSp>
      <p:pic>
        <p:nvPicPr>
          <p:cNvPr id="39" name="firework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79120" y="105685"/>
            <a:ext cx="3767661" cy="3236190"/>
          </a:xfrm>
          <a:prstGeom prst="rect">
            <a:avLst/>
          </a:prstGeom>
        </p:spPr>
      </p:pic>
      <p:cxnSp>
        <p:nvCxnSpPr>
          <p:cNvPr id="40" name="burst 3"/>
          <p:cNvCxnSpPr/>
          <p:nvPr/>
        </p:nvCxnSpPr>
        <p:spPr>
          <a:xfrm>
            <a:off x="6393301" y="7177639"/>
            <a:ext cx="0" cy="241540"/>
          </a:xfrm>
          <a:prstGeom prst="line">
            <a:avLst/>
          </a:prstGeom>
          <a:noFill/>
          <a:ln w="34925" cap="rnd" cmpd="sng" algn="ctr">
            <a:solidFill>
              <a:sysClr val="window" lastClr="FFFFFF"/>
            </a:solidFill>
            <a:prstDash val="solid"/>
          </a:ln>
          <a:effectLst>
            <a:glow rad="50800">
              <a:sysClr val="window" lastClr="FFFFFF">
                <a:alpha val="40000"/>
              </a:sysClr>
            </a:glow>
          </a:effectLst>
        </p:spPr>
      </p:cxnSp>
      <p:pic>
        <p:nvPicPr>
          <p:cNvPr id="41" name="firework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23779" y="1054247"/>
            <a:ext cx="2739044" cy="3647176"/>
          </a:xfrm>
          <a:prstGeom prst="rect">
            <a:avLst/>
          </a:prstGeom>
        </p:spPr>
      </p:pic>
      <p:cxnSp>
        <p:nvCxnSpPr>
          <p:cNvPr id="42" name="burst 4"/>
          <p:cNvCxnSpPr/>
          <p:nvPr/>
        </p:nvCxnSpPr>
        <p:spPr>
          <a:xfrm>
            <a:off x="4806578" y="7177639"/>
            <a:ext cx="0" cy="241540"/>
          </a:xfrm>
          <a:prstGeom prst="line">
            <a:avLst/>
          </a:prstGeom>
          <a:noFill/>
          <a:ln w="34925" cap="rnd" cmpd="sng" algn="ctr">
            <a:solidFill>
              <a:sysClr val="window" lastClr="FFFFFF"/>
            </a:solidFill>
            <a:prstDash val="solid"/>
          </a:ln>
          <a:effectLst>
            <a:glow rad="50800">
              <a:sysClr val="window" lastClr="FFFFFF">
                <a:alpha val="40000"/>
              </a:sysClr>
            </a:glow>
          </a:effectLst>
        </p:spPr>
      </p:cxnSp>
      <p:pic>
        <p:nvPicPr>
          <p:cNvPr id="43" name="firework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19926" y="2660388"/>
            <a:ext cx="2973307" cy="3677654"/>
          </a:xfrm>
          <a:prstGeom prst="rect">
            <a:avLst/>
          </a:prstGeom>
        </p:spPr>
      </p:pic>
      <p:cxnSp>
        <p:nvCxnSpPr>
          <p:cNvPr id="44" name="burst 5"/>
          <p:cNvCxnSpPr/>
          <p:nvPr/>
        </p:nvCxnSpPr>
        <p:spPr>
          <a:xfrm>
            <a:off x="8539510" y="7177639"/>
            <a:ext cx="0" cy="241540"/>
          </a:xfrm>
          <a:prstGeom prst="line">
            <a:avLst/>
          </a:prstGeom>
          <a:noFill/>
          <a:ln w="34925" cap="rnd" cmpd="sng" algn="ctr">
            <a:solidFill>
              <a:sysClr val="window" lastClr="FFFFFF"/>
            </a:solidFill>
            <a:prstDash val="solid"/>
          </a:ln>
          <a:effectLst>
            <a:glow rad="50800">
              <a:sysClr val="window" lastClr="FFFFFF">
                <a:alpha val="40000"/>
              </a:sysClr>
            </a:glow>
          </a:effectLst>
        </p:spPr>
      </p:cxnSp>
      <p:pic>
        <p:nvPicPr>
          <p:cNvPr id="45" name="firework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34231" y="1920940"/>
            <a:ext cx="3610558" cy="4020682"/>
          </a:xfrm>
          <a:prstGeom prst="rect">
            <a:avLst/>
          </a:prstGeom>
        </p:spPr>
      </p:pic>
      <p:cxnSp>
        <p:nvCxnSpPr>
          <p:cNvPr id="46" name="burst 6"/>
          <p:cNvCxnSpPr/>
          <p:nvPr/>
        </p:nvCxnSpPr>
        <p:spPr>
          <a:xfrm>
            <a:off x="3383619" y="7177639"/>
            <a:ext cx="0" cy="241540"/>
          </a:xfrm>
          <a:prstGeom prst="line">
            <a:avLst/>
          </a:prstGeom>
          <a:noFill/>
          <a:ln w="34925" cap="rnd" cmpd="sng" algn="ctr">
            <a:solidFill>
              <a:sysClr val="window" lastClr="FFFFFF"/>
            </a:solidFill>
            <a:prstDash val="solid"/>
          </a:ln>
          <a:effectLst>
            <a:glow rad="50800">
              <a:sysClr val="window" lastClr="FFFFFF">
                <a:alpha val="40000"/>
              </a:sysClr>
            </a:glow>
          </a:effectLst>
        </p:spPr>
      </p:cxnSp>
      <p:pic>
        <p:nvPicPr>
          <p:cNvPr id="47" name="firework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12966" y="2286151"/>
            <a:ext cx="2541306" cy="2826928"/>
          </a:xfrm>
          <a:prstGeom prst="rect">
            <a:avLst/>
          </a:prstGeom>
        </p:spPr>
      </p:pic>
      <p:cxnSp>
        <p:nvCxnSpPr>
          <p:cNvPr id="48" name="burst 7"/>
          <p:cNvCxnSpPr/>
          <p:nvPr/>
        </p:nvCxnSpPr>
        <p:spPr>
          <a:xfrm>
            <a:off x="6457260" y="7177639"/>
            <a:ext cx="0" cy="241540"/>
          </a:xfrm>
          <a:prstGeom prst="line">
            <a:avLst/>
          </a:prstGeom>
          <a:noFill/>
          <a:ln w="34925" cap="rnd" cmpd="sng" algn="ctr">
            <a:solidFill>
              <a:sysClr val="window" lastClr="FFFFFF"/>
            </a:solidFill>
            <a:prstDash val="solid"/>
          </a:ln>
          <a:effectLst>
            <a:glow rad="50800">
              <a:sysClr val="window" lastClr="FFFFFF">
                <a:alpha val="40000"/>
              </a:sysClr>
            </a:glow>
          </a:effectLst>
        </p:spPr>
      </p:cxnSp>
      <p:pic>
        <p:nvPicPr>
          <p:cNvPr id="49" name="firework 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36203" y="201540"/>
            <a:ext cx="3442114" cy="2907488"/>
          </a:xfrm>
          <a:prstGeom prst="rect">
            <a:avLst/>
          </a:prstGeom>
        </p:spPr>
      </p:pic>
      <p:cxnSp>
        <p:nvCxnSpPr>
          <p:cNvPr id="50" name="burst 8"/>
          <p:cNvCxnSpPr/>
          <p:nvPr/>
        </p:nvCxnSpPr>
        <p:spPr>
          <a:xfrm>
            <a:off x="5298272" y="7177639"/>
            <a:ext cx="0" cy="241540"/>
          </a:xfrm>
          <a:prstGeom prst="line">
            <a:avLst/>
          </a:prstGeom>
          <a:noFill/>
          <a:ln w="34925" cap="rnd" cmpd="sng" algn="ctr">
            <a:solidFill>
              <a:sysClr val="window" lastClr="FFFFFF"/>
            </a:solidFill>
            <a:prstDash val="solid"/>
          </a:ln>
          <a:effectLst>
            <a:glow rad="50800">
              <a:sysClr val="window" lastClr="FFFFFF">
                <a:alpha val="40000"/>
              </a:sysClr>
            </a:glow>
          </a:effectLst>
        </p:spPr>
      </p:cxnSp>
      <p:pic>
        <p:nvPicPr>
          <p:cNvPr id="51" name="firework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53652" y="1155306"/>
            <a:ext cx="4313629" cy="4181803"/>
          </a:xfrm>
          <a:prstGeom prst="rect">
            <a:avLst/>
          </a:prstGeom>
        </p:spPr>
      </p:pic>
      <p:pic>
        <p:nvPicPr>
          <p:cNvPr id="52" name="burst noi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7065194" y="7610455"/>
            <a:ext cx="609600" cy="609600"/>
          </a:xfrm>
          <a:prstGeom prst="rect">
            <a:avLst/>
          </a:prstGeom>
        </p:spPr>
      </p:pic>
      <p:pic>
        <p:nvPicPr>
          <p:cNvPr id="53" name="crackle nois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7089578" y="8320639"/>
            <a:ext cx="609600" cy="609600"/>
          </a:xfrm>
          <a:prstGeom prst="rect">
            <a:avLst/>
          </a:prstGeom>
        </p:spPr>
      </p:pic>
      <p:pic>
        <p:nvPicPr>
          <p:cNvPr id="54" name="burst noi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174666" y="7610455"/>
            <a:ext cx="609600" cy="609600"/>
          </a:xfrm>
          <a:prstGeom prst="rect">
            <a:avLst/>
          </a:prstGeom>
        </p:spPr>
      </p:pic>
      <p:pic>
        <p:nvPicPr>
          <p:cNvPr id="55" name="crackle nois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8199050" y="8320639"/>
            <a:ext cx="609600" cy="609600"/>
          </a:xfrm>
          <a:prstGeom prst="rect">
            <a:avLst/>
          </a:prstGeom>
        </p:spPr>
      </p:pic>
      <p:pic>
        <p:nvPicPr>
          <p:cNvPr id="56" name="burst noi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6114218" y="7610455"/>
            <a:ext cx="609600" cy="609600"/>
          </a:xfrm>
          <a:prstGeom prst="rect">
            <a:avLst/>
          </a:prstGeom>
        </p:spPr>
      </p:pic>
      <p:pic>
        <p:nvPicPr>
          <p:cNvPr id="57" name="crackle nois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6138602" y="8320639"/>
            <a:ext cx="609600" cy="609600"/>
          </a:xfrm>
          <a:prstGeom prst="rect">
            <a:avLst/>
          </a:prstGeom>
        </p:spPr>
      </p:pic>
      <p:pic>
        <p:nvPicPr>
          <p:cNvPr id="58" name="burst noi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5407082" y="7610455"/>
            <a:ext cx="609600" cy="609600"/>
          </a:xfrm>
          <a:prstGeom prst="rect">
            <a:avLst/>
          </a:prstGeom>
        </p:spPr>
      </p:pic>
      <p:pic>
        <p:nvPicPr>
          <p:cNvPr id="59" name="crackle nois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5431466" y="8320639"/>
            <a:ext cx="609600" cy="609600"/>
          </a:xfrm>
          <a:prstGeom prst="rect">
            <a:avLst/>
          </a:prstGeom>
        </p:spPr>
      </p:pic>
      <p:pic>
        <p:nvPicPr>
          <p:cNvPr id="60" name="burst noi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4955978" y="7610455"/>
            <a:ext cx="609600" cy="609600"/>
          </a:xfrm>
          <a:prstGeom prst="rect">
            <a:avLst/>
          </a:prstGeom>
        </p:spPr>
      </p:pic>
      <p:pic>
        <p:nvPicPr>
          <p:cNvPr id="61" name="crackle nois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4980362" y="8320639"/>
            <a:ext cx="609600" cy="609600"/>
          </a:xfrm>
          <a:prstGeom prst="rect">
            <a:avLst/>
          </a:prstGeom>
        </p:spPr>
      </p:pic>
      <p:pic>
        <p:nvPicPr>
          <p:cNvPr id="62" name="burst noi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4346378" y="7610455"/>
            <a:ext cx="609600" cy="609600"/>
          </a:xfrm>
          <a:prstGeom prst="rect">
            <a:avLst/>
          </a:prstGeom>
        </p:spPr>
      </p:pic>
      <p:pic>
        <p:nvPicPr>
          <p:cNvPr id="63" name="crackle nois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4370762" y="8320639"/>
            <a:ext cx="609600" cy="609600"/>
          </a:xfrm>
          <a:prstGeom prst="rect">
            <a:avLst/>
          </a:prstGeom>
        </p:spPr>
      </p:pic>
      <p:pic>
        <p:nvPicPr>
          <p:cNvPr id="64" name="burst noi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3566090" y="7610455"/>
            <a:ext cx="609600" cy="609600"/>
          </a:xfrm>
          <a:prstGeom prst="rect">
            <a:avLst/>
          </a:prstGeom>
        </p:spPr>
      </p:pic>
      <p:pic>
        <p:nvPicPr>
          <p:cNvPr id="65" name="crackle nois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3590474" y="8320639"/>
            <a:ext cx="609600" cy="609600"/>
          </a:xfrm>
          <a:prstGeom prst="rect">
            <a:avLst/>
          </a:prstGeom>
        </p:spPr>
      </p:pic>
      <p:pic>
        <p:nvPicPr>
          <p:cNvPr id="66" name="burst noi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2968682" y="7610455"/>
            <a:ext cx="609600" cy="609600"/>
          </a:xfrm>
          <a:prstGeom prst="rect">
            <a:avLst/>
          </a:prstGeom>
        </p:spPr>
      </p:pic>
      <p:pic>
        <p:nvPicPr>
          <p:cNvPr id="67" name="crackle noise">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2993066" y="8320639"/>
            <a:ext cx="609600" cy="609600"/>
          </a:xfrm>
          <a:prstGeom prst="rect">
            <a:avLst/>
          </a:prstGeom>
        </p:spPr>
      </p:pic>
      <p:sp>
        <p:nvSpPr>
          <p:cNvPr id="3" name="Title 2">
            <a:extLst>
              <a:ext uri="{FF2B5EF4-FFF2-40B4-BE49-F238E27FC236}">
                <a16:creationId xmlns:a16="http://schemas.microsoft.com/office/drawing/2014/main" id="{D26BF197-0195-4E16-AB9A-C2297BE2DB7A}"/>
              </a:ext>
            </a:extLst>
          </p:cNvPr>
          <p:cNvSpPr>
            <a:spLocks noGrp="1"/>
          </p:cNvSpPr>
          <p:nvPr>
            <p:ph type="title"/>
          </p:nvPr>
        </p:nvSpPr>
        <p:spPr/>
        <p:txBody>
          <a:bodyPr/>
          <a:lstStyle/>
          <a:p>
            <a:pPr algn="ctr"/>
            <a:r>
              <a:rPr lang="en-US" dirty="0">
                <a:latin typeface="Nyala" panose="02000504070300020003" pitchFamily="2" charset="0"/>
              </a:rPr>
              <a:t>Winner is RANDOM FOREST MODEL</a:t>
            </a:r>
          </a:p>
        </p:txBody>
      </p:sp>
    </p:spTree>
    <p:extLst>
      <p:ext uri="{BB962C8B-B14F-4D97-AF65-F5344CB8AC3E}">
        <p14:creationId xmlns:p14="http://schemas.microsoft.com/office/powerpoint/2010/main" val="2184610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64" presetClass="path" presetSubtype="0" accel="100000" fill="hold" nodeType="withEffect">
                                  <p:stCondLst>
                                    <p:cond delay="0"/>
                                  </p:stCondLst>
                                  <p:childTnLst>
                                    <p:animMotion origin="layout" path="M 3.88889E-6 -5.3654E-7 L 3.88889E-6 -0.534 " pathEditMode="relative" rAng="0" ptsTypes="AA">
                                      <p:cBhvr>
                                        <p:cTn id="10" dur="500" fill="hold"/>
                                        <p:tgtEl>
                                          <p:spTgt spid="36"/>
                                        </p:tgtEl>
                                        <p:attrNameLst>
                                          <p:attrName>ppt_x</p:attrName>
                                          <p:attrName>ppt_y</p:attrName>
                                        </p:attrNameLst>
                                      </p:cBhvr>
                                      <p:rCtr x="0" y="-26711"/>
                                    </p:animMotion>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250"/>
                                        <p:tgtEl>
                                          <p:spTgt spid="36"/>
                                        </p:tgtEl>
                                      </p:cBhvr>
                                    </p:animEffect>
                                  </p:childTnLst>
                                </p:cTn>
                              </p:par>
                              <p:par>
                                <p:cTn id="14" presetID="1" presetClass="mediacall" presetSubtype="0" fill="hold" nodeType="withEffect">
                                  <p:stCondLst>
                                    <p:cond delay="0"/>
                                  </p:stCondLst>
                                  <p:childTnLst>
                                    <p:cmd type="call" cmd="playFrom(0.0)">
                                      <p:cBhvr>
                                        <p:cTn id="15" dur="3023" fill="hold"/>
                                        <p:tgtEl>
                                          <p:spTgt spid="52"/>
                                        </p:tgtEl>
                                      </p:cBhvr>
                                    </p:cmd>
                                  </p:childTnLst>
                                </p:cTn>
                              </p:par>
                              <p:par>
                                <p:cTn id="16" presetID="10" presetClass="exit" presetSubtype="0" fill="hold" nodeType="withEffect">
                                  <p:stCondLst>
                                    <p:cond delay="450"/>
                                  </p:stCondLst>
                                  <p:childTnLst>
                                    <p:animEffect transition="out" filter="fade">
                                      <p:cBhvr>
                                        <p:cTn id="17" dur="100"/>
                                        <p:tgtEl>
                                          <p:spTgt spid="36"/>
                                        </p:tgtEl>
                                      </p:cBhvr>
                                    </p:animEffect>
                                    <p:set>
                                      <p:cBhvr>
                                        <p:cTn id="18" dur="1" fill="hold">
                                          <p:stCondLst>
                                            <p:cond delay="99"/>
                                          </p:stCondLst>
                                        </p:cTn>
                                        <p:tgtEl>
                                          <p:spTgt spid="36"/>
                                        </p:tgtEl>
                                        <p:attrNameLst>
                                          <p:attrName>style.visibility</p:attrName>
                                        </p:attrNameLst>
                                      </p:cBhvr>
                                      <p:to>
                                        <p:strVal val="hidden"/>
                                      </p:to>
                                    </p:set>
                                  </p:childTnLst>
                                </p:cTn>
                              </p:par>
                              <p:par>
                                <p:cTn id="19" presetID="53" presetClass="entr" presetSubtype="16" fill="hold" nodeType="withEffect">
                                  <p:stCondLst>
                                    <p:cond delay="500"/>
                                  </p:stCondLst>
                                  <p:childTnLst>
                                    <p:set>
                                      <p:cBhvr>
                                        <p:cTn id="20" dur="1" fill="hold">
                                          <p:stCondLst>
                                            <p:cond delay="0"/>
                                          </p:stCondLst>
                                        </p:cTn>
                                        <p:tgtEl>
                                          <p:spTgt spid="37"/>
                                        </p:tgtEl>
                                        <p:attrNameLst>
                                          <p:attrName>style.visibility</p:attrName>
                                        </p:attrNameLst>
                                      </p:cBhvr>
                                      <p:to>
                                        <p:strVal val="visible"/>
                                      </p:to>
                                    </p:set>
                                    <p:anim calcmode="lin" valueType="num">
                                      <p:cBhvr>
                                        <p:cTn id="21" dur="250" fill="hold"/>
                                        <p:tgtEl>
                                          <p:spTgt spid="37"/>
                                        </p:tgtEl>
                                        <p:attrNameLst>
                                          <p:attrName>ppt_w</p:attrName>
                                        </p:attrNameLst>
                                      </p:cBhvr>
                                      <p:tavLst>
                                        <p:tav tm="0">
                                          <p:val>
                                            <p:fltVal val="0"/>
                                          </p:val>
                                        </p:tav>
                                        <p:tav tm="100000">
                                          <p:val>
                                            <p:strVal val="#ppt_w"/>
                                          </p:val>
                                        </p:tav>
                                      </p:tavLst>
                                    </p:anim>
                                    <p:anim calcmode="lin" valueType="num">
                                      <p:cBhvr>
                                        <p:cTn id="22" dur="250" fill="hold"/>
                                        <p:tgtEl>
                                          <p:spTgt spid="37"/>
                                        </p:tgtEl>
                                        <p:attrNameLst>
                                          <p:attrName>ppt_h</p:attrName>
                                        </p:attrNameLst>
                                      </p:cBhvr>
                                      <p:tavLst>
                                        <p:tav tm="0">
                                          <p:val>
                                            <p:fltVal val="0"/>
                                          </p:val>
                                        </p:tav>
                                        <p:tav tm="100000">
                                          <p:val>
                                            <p:strVal val="#ppt_h"/>
                                          </p:val>
                                        </p:tav>
                                      </p:tavLst>
                                    </p:anim>
                                    <p:animEffect transition="in" filter="fade">
                                      <p:cBhvr>
                                        <p:cTn id="23" dur="250"/>
                                        <p:tgtEl>
                                          <p:spTgt spid="37"/>
                                        </p:tgtEl>
                                      </p:cBhvr>
                                    </p:animEffect>
                                  </p:childTnLst>
                                </p:cTn>
                              </p:par>
                              <p:par>
                                <p:cTn id="24" presetID="1" presetClass="mediacall" presetSubtype="0" fill="hold" nodeType="withEffect">
                                  <p:stCondLst>
                                    <p:cond delay="300"/>
                                  </p:stCondLst>
                                  <p:childTnLst>
                                    <p:cmd type="call" cmd="playFrom(0.0)">
                                      <p:cBhvr>
                                        <p:cTn id="25" dur="2455" fill="hold"/>
                                        <p:tgtEl>
                                          <p:spTgt spid="53"/>
                                        </p:tgtEl>
                                      </p:cBhvr>
                                    </p:cmd>
                                  </p:childTnLst>
                                </p:cTn>
                              </p:par>
                              <p:par>
                                <p:cTn id="26" presetID="6" presetClass="emph" presetSubtype="0" fill="hold" nodeType="withEffect">
                                  <p:stCondLst>
                                    <p:cond delay="500"/>
                                  </p:stCondLst>
                                  <p:childTnLst>
                                    <p:animScale>
                                      <p:cBhvr>
                                        <p:cTn id="27" dur="250" fill="hold"/>
                                        <p:tgtEl>
                                          <p:spTgt spid="37"/>
                                        </p:tgtEl>
                                      </p:cBhvr>
                                      <p:by x="150000" y="150000"/>
                                    </p:animScale>
                                  </p:childTnLst>
                                </p:cTn>
                              </p:par>
                              <p:par>
                                <p:cTn id="28" presetID="10" presetClass="exit" presetSubtype="0" fill="hold" nodeType="withEffect">
                                  <p:stCondLst>
                                    <p:cond delay="750"/>
                                  </p:stCondLst>
                                  <p:childTnLst>
                                    <p:animEffect transition="out" filter="fade">
                                      <p:cBhvr>
                                        <p:cTn id="29" dur="500"/>
                                        <p:tgtEl>
                                          <p:spTgt spid="37"/>
                                        </p:tgtEl>
                                      </p:cBhvr>
                                    </p:animEffect>
                                    <p:set>
                                      <p:cBhvr>
                                        <p:cTn id="30" dur="1" fill="hold">
                                          <p:stCondLst>
                                            <p:cond delay="499"/>
                                          </p:stCondLst>
                                        </p:cTn>
                                        <p:tgtEl>
                                          <p:spTgt spid="37"/>
                                        </p:tgtEl>
                                        <p:attrNameLst>
                                          <p:attrName>style.visibility</p:attrName>
                                        </p:attrNameLst>
                                      </p:cBhvr>
                                      <p:to>
                                        <p:strVal val="hidden"/>
                                      </p:to>
                                    </p:set>
                                  </p:childTnLst>
                                </p:cTn>
                              </p:par>
                              <p:par>
                                <p:cTn id="31" presetID="64" presetClass="path" presetSubtype="0" accel="100000" fill="hold" nodeType="withEffect">
                                  <p:stCondLst>
                                    <p:cond delay="600"/>
                                  </p:stCondLst>
                                  <p:childTnLst>
                                    <p:animMotion origin="layout" path="M -3.05556E-6 -5.3654E-7 L -3.05556E-6 -0.82007 " pathEditMode="relative" rAng="0" ptsTypes="AA">
                                      <p:cBhvr>
                                        <p:cTn id="32" dur="500" fill="hold"/>
                                        <p:tgtEl>
                                          <p:spTgt spid="38"/>
                                        </p:tgtEl>
                                        <p:attrNameLst>
                                          <p:attrName>ppt_x</p:attrName>
                                          <p:attrName>ppt_y</p:attrName>
                                        </p:attrNameLst>
                                      </p:cBhvr>
                                      <p:rCtr x="0" y="-41004"/>
                                    </p:animMotion>
                                  </p:childTnLst>
                                </p:cTn>
                              </p:par>
                              <p:par>
                                <p:cTn id="33" presetID="1" presetClass="mediacall" presetSubtype="0" fill="hold" nodeType="withEffect">
                                  <p:stCondLst>
                                    <p:cond delay="600"/>
                                  </p:stCondLst>
                                  <p:childTnLst>
                                    <p:cmd type="call" cmd="playFrom(0.0)">
                                      <p:cBhvr>
                                        <p:cTn id="34" dur="3023" fill="hold"/>
                                        <p:tgtEl>
                                          <p:spTgt spid="64"/>
                                        </p:tgtEl>
                                      </p:cBhvr>
                                    </p:cmd>
                                  </p:childTnLst>
                                </p:cTn>
                              </p:par>
                              <p:par>
                                <p:cTn id="35" presetID="10" presetClass="entr" presetSubtype="0" fill="hold" nodeType="withEffect">
                                  <p:stCondLst>
                                    <p:cond delay="60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250"/>
                                        <p:tgtEl>
                                          <p:spTgt spid="38"/>
                                        </p:tgtEl>
                                      </p:cBhvr>
                                    </p:animEffect>
                                  </p:childTnLst>
                                </p:cTn>
                              </p:par>
                              <p:par>
                                <p:cTn id="38" presetID="10" presetClass="exit" presetSubtype="0" fill="hold" nodeType="withEffect">
                                  <p:stCondLst>
                                    <p:cond delay="1000"/>
                                  </p:stCondLst>
                                  <p:childTnLst>
                                    <p:animEffect transition="out" filter="fade">
                                      <p:cBhvr>
                                        <p:cTn id="39" dur="100"/>
                                        <p:tgtEl>
                                          <p:spTgt spid="38"/>
                                        </p:tgtEl>
                                      </p:cBhvr>
                                    </p:animEffect>
                                    <p:set>
                                      <p:cBhvr>
                                        <p:cTn id="40" dur="1" fill="hold">
                                          <p:stCondLst>
                                            <p:cond delay="99"/>
                                          </p:stCondLst>
                                        </p:cTn>
                                        <p:tgtEl>
                                          <p:spTgt spid="38"/>
                                        </p:tgtEl>
                                        <p:attrNameLst>
                                          <p:attrName>style.visibility</p:attrName>
                                        </p:attrNameLst>
                                      </p:cBhvr>
                                      <p:to>
                                        <p:strVal val="hidden"/>
                                      </p:to>
                                    </p:set>
                                  </p:childTnLst>
                                </p:cTn>
                              </p:par>
                              <p:par>
                                <p:cTn id="41" presetID="53" presetClass="entr" presetSubtype="16" fill="hold" nodeType="withEffect">
                                  <p:stCondLst>
                                    <p:cond delay="1000"/>
                                  </p:stCondLst>
                                  <p:childTnLst>
                                    <p:set>
                                      <p:cBhvr>
                                        <p:cTn id="42" dur="1" fill="hold">
                                          <p:stCondLst>
                                            <p:cond delay="0"/>
                                          </p:stCondLst>
                                        </p:cTn>
                                        <p:tgtEl>
                                          <p:spTgt spid="39"/>
                                        </p:tgtEl>
                                        <p:attrNameLst>
                                          <p:attrName>style.visibility</p:attrName>
                                        </p:attrNameLst>
                                      </p:cBhvr>
                                      <p:to>
                                        <p:strVal val="visible"/>
                                      </p:to>
                                    </p:set>
                                    <p:anim calcmode="lin" valueType="num">
                                      <p:cBhvr>
                                        <p:cTn id="43" dur="250" fill="hold"/>
                                        <p:tgtEl>
                                          <p:spTgt spid="39"/>
                                        </p:tgtEl>
                                        <p:attrNameLst>
                                          <p:attrName>ppt_w</p:attrName>
                                        </p:attrNameLst>
                                      </p:cBhvr>
                                      <p:tavLst>
                                        <p:tav tm="0">
                                          <p:val>
                                            <p:fltVal val="0"/>
                                          </p:val>
                                        </p:tav>
                                        <p:tav tm="100000">
                                          <p:val>
                                            <p:strVal val="#ppt_w"/>
                                          </p:val>
                                        </p:tav>
                                      </p:tavLst>
                                    </p:anim>
                                    <p:anim calcmode="lin" valueType="num">
                                      <p:cBhvr>
                                        <p:cTn id="44" dur="250" fill="hold"/>
                                        <p:tgtEl>
                                          <p:spTgt spid="39"/>
                                        </p:tgtEl>
                                        <p:attrNameLst>
                                          <p:attrName>ppt_h</p:attrName>
                                        </p:attrNameLst>
                                      </p:cBhvr>
                                      <p:tavLst>
                                        <p:tav tm="0">
                                          <p:val>
                                            <p:fltVal val="0"/>
                                          </p:val>
                                        </p:tav>
                                        <p:tav tm="100000">
                                          <p:val>
                                            <p:strVal val="#ppt_h"/>
                                          </p:val>
                                        </p:tav>
                                      </p:tavLst>
                                    </p:anim>
                                    <p:animEffect transition="in" filter="fade">
                                      <p:cBhvr>
                                        <p:cTn id="45" dur="250"/>
                                        <p:tgtEl>
                                          <p:spTgt spid="39"/>
                                        </p:tgtEl>
                                      </p:cBhvr>
                                    </p:animEffect>
                                  </p:childTnLst>
                                </p:cTn>
                              </p:par>
                              <p:par>
                                <p:cTn id="46" presetID="1" presetClass="mediacall" presetSubtype="0" fill="hold" nodeType="withEffect">
                                  <p:stCondLst>
                                    <p:cond delay="800"/>
                                  </p:stCondLst>
                                  <p:childTnLst>
                                    <p:cmd type="call" cmd="playFrom(0.0)">
                                      <p:cBhvr>
                                        <p:cTn id="47" dur="2455" fill="hold"/>
                                        <p:tgtEl>
                                          <p:spTgt spid="65"/>
                                        </p:tgtEl>
                                      </p:cBhvr>
                                    </p:cmd>
                                  </p:childTnLst>
                                </p:cTn>
                              </p:par>
                              <p:par>
                                <p:cTn id="48" presetID="6" presetClass="emph" presetSubtype="0" fill="hold" nodeType="withEffect">
                                  <p:stCondLst>
                                    <p:cond delay="1000"/>
                                  </p:stCondLst>
                                  <p:childTnLst>
                                    <p:animScale>
                                      <p:cBhvr>
                                        <p:cTn id="49" dur="250" fill="hold"/>
                                        <p:tgtEl>
                                          <p:spTgt spid="39"/>
                                        </p:tgtEl>
                                      </p:cBhvr>
                                      <p:by x="150000" y="150000"/>
                                    </p:animScale>
                                  </p:childTnLst>
                                </p:cTn>
                              </p:par>
                              <p:par>
                                <p:cTn id="50" presetID="10" presetClass="exit" presetSubtype="0" fill="hold" nodeType="withEffect">
                                  <p:stCondLst>
                                    <p:cond delay="1250"/>
                                  </p:stCondLst>
                                  <p:childTnLst>
                                    <p:animEffect transition="out" filter="fade">
                                      <p:cBhvr>
                                        <p:cTn id="51" dur="500"/>
                                        <p:tgtEl>
                                          <p:spTgt spid="39"/>
                                        </p:tgtEl>
                                      </p:cBhvr>
                                    </p:animEffect>
                                    <p:set>
                                      <p:cBhvr>
                                        <p:cTn id="52" dur="1" fill="hold">
                                          <p:stCondLst>
                                            <p:cond delay="499"/>
                                          </p:stCondLst>
                                        </p:cTn>
                                        <p:tgtEl>
                                          <p:spTgt spid="39"/>
                                        </p:tgtEl>
                                        <p:attrNameLst>
                                          <p:attrName>style.visibility</p:attrName>
                                        </p:attrNameLst>
                                      </p:cBhvr>
                                      <p:to>
                                        <p:strVal val="hidden"/>
                                      </p:to>
                                    </p:set>
                                  </p:childTnLst>
                                </p:cTn>
                              </p:par>
                              <p:par>
                                <p:cTn id="53" presetID="64" presetClass="path" presetSubtype="0" accel="100000" fill="hold" nodeType="withEffect">
                                  <p:stCondLst>
                                    <p:cond delay="800"/>
                                  </p:stCondLst>
                                  <p:childTnLst>
                                    <p:animMotion origin="layout" path="M -4.16667E-6 -5.3654E-7 L -4.16667E-6 -0.72248 " pathEditMode="relative" rAng="0" ptsTypes="AA">
                                      <p:cBhvr>
                                        <p:cTn id="54" dur="500" fill="hold"/>
                                        <p:tgtEl>
                                          <p:spTgt spid="40"/>
                                        </p:tgtEl>
                                        <p:attrNameLst>
                                          <p:attrName>ppt_x</p:attrName>
                                          <p:attrName>ppt_y</p:attrName>
                                        </p:attrNameLst>
                                      </p:cBhvr>
                                      <p:rCtr x="0" y="-36124"/>
                                    </p:animMotion>
                                  </p:childTnLst>
                                </p:cTn>
                              </p:par>
                              <p:par>
                                <p:cTn id="55" presetID="1" presetClass="mediacall" presetSubtype="0" fill="hold" nodeType="withEffect">
                                  <p:stCondLst>
                                    <p:cond delay="800"/>
                                  </p:stCondLst>
                                  <p:childTnLst>
                                    <p:cmd type="call" cmd="playFrom(0.0)">
                                      <p:cBhvr>
                                        <p:cTn id="56" dur="3023" fill="hold"/>
                                        <p:tgtEl>
                                          <p:spTgt spid="58"/>
                                        </p:tgtEl>
                                      </p:cBhvr>
                                    </p:cmd>
                                  </p:childTnLst>
                                </p:cTn>
                              </p:par>
                              <p:par>
                                <p:cTn id="57" presetID="10" presetClass="entr" presetSubtype="0" fill="hold" nodeType="withEffect">
                                  <p:stCondLst>
                                    <p:cond delay="80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250"/>
                                        <p:tgtEl>
                                          <p:spTgt spid="40"/>
                                        </p:tgtEl>
                                      </p:cBhvr>
                                    </p:animEffect>
                                  </p:childTnLst>
                                </p:cTn>
                              </p:par>
                              <p:par>
                                <p:cTn id="60" presetID="10" presetClass="exit" presetSubtype="0" fill="hold" nodeType="withEffect">
                                  <p:stCondLst>
                                    <p:cond delay="1250"/>
                                  </p:stCondLst>
                                  <p:childTnLst>
                                    <p:animEffect transition="out" filter="fade">
                                      <p:cBhvr>
                                        <p:cTn id="61" dur="100"/>
                                        <p:tgtEl>
                                          <p:spTgt spid="40"/>
                                        </p:tgtEl>
                                      </p:cBhvr>
                                    </p:animEffect>
                                    <p:set>
                                      <p:cBhvr>
                                        <p:cTn id="62" dur="1" fill="hold">
                                          <p:stCondLst>
                                            <p:cond delay="99"/>
                                          </p:stCondLst>
                                        </p:cTn>
                                        <p:tgtEl>
                                          <p:spTgt spid="40"/>
                                        </p:tgtEl>
                                        <p:attrNameLst>
                                          <p:attrName>style.visibility</p:attrName>
                                        </p:attrNameLst>
                                      </p:cBhvr>
                                      <p:to>
                                        <p:strVal val="hidden"/>
                                      </p:to>
                                    </p:set>
                                  </p:childTnLst>
                                </p:cTn>
                              </p:par>
                              <p:par>
                                <p:cTn id="63" presetID="53" presetClass="entr" presetSubtype="16" fill="hold" nodeType="withEffect">
                                  <p:stCondLst>
                                    <p:cond delay="1300"/>
                                  </p:stCondLst>
                                  <p:childTnLst>
                                    <p:set>
                                      <p:cBhvr>
                                        <p:cTn id="64" dur="1" fill="hold">
                                          <p:stCondLst>
                                            <p:cond delay="0"/>
                                          </p:stCondLst>
                                        </p:cTn>
                                        <p:tgtEl>
                                          <p:spTgt spid="41"/>
                                        </p:tgtEl>
                                        <p:attrNameLst>
                                          <p:attrName>style.visibility</p:attrName>
                                        </p:attrNameLst>
                                      </p:cBhvr>
                                      <p:to>
                                        <p:strVal val="visible"/>
                                      </p:to>
                                    </p:set>
                                    <p:anim calcmode="lin" valueType="num">
                                      <p:cBhvr>
                                        <p:cTn id="65" dur="250" fill="hold"/>
                                        <p:tgtEl>
                                          <p:spTgt spid="41"/>
                                        </p:tgtEl>
                                        <p:attrNameLst>
                                          <p:attrName>ppt_w</p:attrName>
                                        </p:attrNameLst>
                                      </p:cBhvr>
                                      <p:tavLst>
                                        <p:tav tm="0">
                                          <p:val>
                                            <p:fltVal val="0"/>
                                          </p:val>
                                        </p:tav>
                                        <p:tav tm="100000">
                                          <p:val>
                                            <p:strVal val="#ppt_w"/>
                                          </p:val>
                                        </p:tav>
                                      </p:tavLst>
                                    </p:anim>
                                    <p:anim calcmode="lin" valueType="num">
                                      <p:cBhvr>
                                        <p:cTn id="66" dur="250" fill="hold"/>
                                        <p:tgtEl>
                                          <p:spTgt spid="41"/>
                                        </p:tgtEl>
                                        <p:attrNameLst>
                                          <p:attrName>ppt_h</p:attrName>
                                        </p:attrNameLst>
                                      </p:cBhvr>
                                      <p:tavLst>
                                        <p:tav tm="0">
                                          <p:val>
                                            <p:fltVal val="0"/>
                                          </p:val>
                                        </p:tav>
                                        <p:tav tm="100000">
                                          <p:val>
                                            <p:strVal val="#ppt_h"/>
                                          </p:val>
                                        </p:tav>
                                      </p:tavLst>
                                    </p:anim>
                                    <p:animEffect transition="in" filter="fade">
                                      <p:cBhvr>
                                        <p:cTn id="67" dur="250"/>
                                        <p:tgtEl>
                                          <p:spTgt spid="41"/>
                                        </p:tgtEl>
                                      </p:cBhvr>
                                    </p:animEffect>
                                  </p:childTnLst>
                                </p:cTn>
                              </p:par>
                              <p:par>
                                <p:cTn id="68" presetID="1" presetClass="mediacall" presetSubtype="0" fill="hold" nodeType="withEffect">
                                  <p:stCondLst>
                                    <p:cond delay="1100"/>
                                  </p:stCondLst>
                                  <p:childTnLst>
                                    <p:cmd type="call" cmd="playFrom(0.0)">
                                      <p:cBhvr>
                                        <p:cTn id="69" dur="2455" fill="hold"/>
                                        <p:tgtEl>
                                          <p:spTgt spid="59"/>
                                        </p:tgtEl>
                                      </p:cBhvr>
                                    </p:cmd>
                                  </p:childTnLst>
                                </p:cTn>
                              </p:par>
                              <p:par>
                                <p:cTn id="70" presetID="6" presetClass="emph" presetSubtype="0" fill="hold" nodeType="withEffect">
                                  <p:stCondLst>
                                    <p:cond delay="1300"/>
                                  </p:stCondLst>
                                  <p:childTnLst>
                                    <p:animScale>
                                      <p:cBhvr>
                                        <p:cTn id="71" dur="250" fill="hold"/>
                                        <p:tgtEl>
                                          <p:spTgt spid="41"/>
                                        </p:tgtEl>
                                      </p:cBhvr>
                                      <p:by x="150000" y="150000"/>
                                    </p:animScale>
                                  </p:childTnLst>
                                </p:cTn>
                              </p:par>
                              <p:par>
                                <p:cTn id="72" presetID="10" presetClass="exit" presetSubtype="0" fill="hold" nodeType="withEffect">
                                  <p:stCondLst>
                                    <p:cond delay="1400"/>
                                  </p:stCondLst>
                                  <p:childTnLst>
                                    <p:animEffect transition="out" filter="fade">
                                      <p:cBhvr>
                                        <p:cTn id="73" dur="500"/>
                                        <p:tgtEl>
                                          <p:spTgt spid="41"/>
                                        </p:tgtEl>
                                      </p:cBhvr>
                                    </p:animEffect>
                                    <p:set>
                                      <p:cBhvr>
                                        <p:cTn id="74" dur="1" fill="hold">
                                          <p:stCondLst>
                                            <p:cond delay="499"/>
                                          </p:stCondLst>
                                        </p:cTn>
                                        <p:tgtEl>
                                          <p:spTgt spid="41"/>
                                        </p:tgtEl>
                                        <p:attrNameLst>
                                          <p:attrName>style.visibility</p:attrName>
                                        </p:attrNameLst>
                                      </p:cBhvr>
                                      <p:to>
                                        <p:strVal val="hidden"/>
                                      </p:to>
                                    </p:set>
                                  </p:childTnLst>
                                </p:cTn>
                              </p:par>
                              <p:par>
                                <p:cTn id="75" presetID="64" presetClass="path" presetSubtype="0" accel="100000" fill="hold" nodeType="withEffect">
                                  <p:stCondLst>
                                    <p:cond delay="2000"/>
                                  </p:stCondLst>
                                  <p:childTnLst>
                                    <p:animMotion origin="layout" path="M -3.05556E-6 -5.3654E-7 L -3.05556E-6 -0.47549 " pathEditMode="relative" rAng="0" ptsTypes="AA">
                                      <p:cBhvr>
                                        <p:cTn id="76" dur="500" fill="hold"/>
                                        <p:tgtEl>
                                          <p:spTgt spid="42"/>
                                        </p:tgtEl>
                                        <p:attrNameLst>
                                          <p:attrName>ppt_x</p:attrName>
                                          <p:attrName>ppt_y</p:attrName>
                                        </p:attrNameLst>
                                      </p:cBhvr>
                                      <p:rCtr x="0" y="-23774"/>
                                    </p:animMotion>
                                  </p:childTnLst>
                                </p:cTn>
                              </p:par>
                              <p:par>
                                <p:cTn id="77" presetID="1" presetClass="mediacall" presetSubtype="0" fill="hold" nodeType="withEffect">
                                  <p:stCondLst>
                                    <p:cond delay="2000"/>
                                  </p:stCondLst>
                                  <p:childTnLst>
                                    <p:cmd type="call" cmd="playFrom(0.0)">
                                      <p:cBhvr>
                                        <p:cTn id="78" dur="3023" fill="hold"/>
                                        <p:tgtEl>
                                          <p:spTgt spid="62"/>
                                        </p:tgtEl>
                                      </p:cBhvr>
                                    </p:cmd>
                                  </p:childTnLst>
                                </p:cTn>
                              </p:par>
                              <p:par>
                                <p:cTn id="79" presetID="10" presetClass="entr" presetSubtype="0" fill="hold" nodeType="withEffect">
                                  <p:stCondLst>
                                    <p:cond delay="200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250"/>
                                        <p:tgtEl>
                                          <p:spTgt spid="42"/>
                                        </p:tgtEl>
                                      </p:cBhvr>
                                    </p:animEffect>
                                  </p:childTnLst>
                                </p:cTn>
                              </p:par>
                              <p:par>
                                <p:cTn id="82" presetID="10" presetClass="exit" presetSubtype="0" fill="hold" nodeType="withEffect">
                                  <p:stCondLst>
                                    <p:cond delay="2450"/>
                                  </p:stCondLst>
                                  <p:childTnLst>
                                    <p:animEffect transition="out" filter="fade">
                                      <p:cBhvr>
                                        <p:cTn id="83" dur="100"/>
                                        <p:tgtEl>
                                          <p:spTgt spid="42"/>
                                        </p:tgtEl>
                                      </p:cBhvr>
                                    </p:animEffect>
                                    <p:set>
                                      <p:cBhvr>
                                        <p:cTn id="84" dur="1" fill="hold">
                                          <p:stCondLst>
                                            <p:cond delay="99"/>
                                          </p:stCondLst>
                                        </p:cTn>
                                        <p:tgtEl>
                                          <p:spTgt spid="42"/>
                                        </p:tgtEl>
                                        <p:attrNameLst>
                                          <p:attrName>style.visibility</p:attrName>
                                        </p:attrNameLst>
                                      </p:cBhvr>
                                      <p:to>
                                        <p:strVal val="hidden"/>
                                      </p:to>
                                    </p:set>
                                  </p:childTnLst>
                                </p:cTn>
                              </p:par>
                              <p:par>
                                <p:cTn id="85" presetID="53" presetClass="entr" presetSubtype="16" fill="hold" nodeType="withEffect">
                                  <p:stCondLst>
                                    <p:cond delay="2500"/>
                                  </p:stCondLst>
                                  <p:childTnLst>
                                    <p:set>
                                      <p:cBhvr>
                                        <p:cTn id="86" dur="1" fill="hold">
                                          <p:stCondLst>
                                            <p:cond delay="0"/>
                                          </p:stCondLst>
                                        </p:cTn>
                                        <p:tgtEl>
                                          <p:spTgt spid="43"/>
                                        </p:tgtEl>
                                        <p:attrNameLst>
                                          <p:attrName>style.visibility</p:attrName>
                                        </p:attrNameLst>
                                      </p:cBhvr>
                                      <p:to>
                                        <p:strVal val="visible"/>
                                      </p:to>
                                    </p:set>
                                    <p:anim calcmode="lin" valueType="num">
                                      <p:cBhvr>
                                        <p:cTn id="87" dur="250" fill="hold"/>
                                        <p:tgtEl>
                                          <p:spTgt spid="43"/>
                                        </p:tgtEl>
                                        <p:attrNameLst>
                                          <p:attrName>ppt_w</p:attrName>
                                        </p:attrNameLst>
                                      </p:cBhvr>
                                      <p:tavLst>
                                        <p:tav tm="0">
                                          <p:val>
                                            <p:fltVal val="0"/>
                                          </p:val>
                                        </p:tav>
                                        <p:tav tm="100000">
                                          <p:val>
                                            <p:strVal val="#ppt_w"/>
                                          </p:val>
                                        </p:tav>
                                      </p:tavLst>
                                    </p:anim>
                                    <p:anim calcmode="lin" valueType="num">
                                      <p:cBhvr>
                                        <p:cTn id="88" dur="250" fill="hold"/>
                                        <p:tgtEl>
                                          <p:spTgt spid="43"/>
                                        </p:tgtEl>
                                        <p:attrNameLst>
                                          <p:attrName>ppt_h</p:attrName>
                                        </p:attrNameLst>
                                      </p:cBhvr>
                                      <p:tavLst>
                                        <p:tav tm="0">
                                          <p:val>
                                            <p:fltVal val="0"/>
                                          </p:val>
                                        </p:tav>
                                        <p:tav tm="100000">
                                          <p:val>
                                            <p:strVal val="#ppt_h"/>
                                          </p:val>
                                        </p:tav>
                                      </p:tavLst>
                                    </p:anim>
                                    <p:animEffect transition="in" filter="fade">
                                      <p:cBhvr>
                                        <p:cTn id="89" dur="250"/>
                                        <p:tgtEl>
                                          <p:spTgt spid="43"/>
                                        </p:tgtEl>
                                      </p:cBhvr>
                                    </p:animEffect>
                                  </p:childTnLst>
                                </p:cTn>
                              </p:par>
                              <p:par>
                                <p:cTn id="90" presetID="1" presetClass="mediacall" presetSubtype="0" fill="hold" nodeType="withEffect">
                                  <p:stCondLst>
                                    <p:cond delay="2300"/>
                                  </p:stCondLst>
                                  <p:childTnLst>
                                    <p:cmd type="call" cmd="playFrom(0.0)">
                                      <p:cBhvr>
                                        <p:cTn id="91" dur="2455" fill="hold"/>
                                        <p:tgtEl>
                                          <p:spTgt spid="63"/>
                                        </p:tgtEl>
                                      </p:cBhvr>
                                    </p:cmd>
                                  </p:childTnLst>
                                </p:cTn>
                              </p:par>
                              <p:par>
                                <p:cTn id="92" presetID="6" presetClass="emph" presetSubtype="0" fill="hold" nodeType="withEffect">
                                  <p:stCondLst>
                                    <p:cond delay="2500"/>
                                  </p:stCondLst>
                                  <p:childTnLst>
                                    <p:animScale>
                                      <p:cBhvr>
                                        <p:cTn id="93" dur="250" fill="hold"/>
                                        <p:tgtEl>
                                          <p:spTgt spid="43"/>
                                        </p:tgtEl>
                                      </p:cBhvr>
                                      <p:by x="150000" y="150000"/>
                                    </p:animScale>
                                  </p:childTnLst>
                                </p:cTn>
                              </p:par>
                              <p:par>
                                <p:cTn id="94" presetID="10" presetClass="exit" presetSubtype="0" fill="hold" nodeType="withEffect">
                                  <p:stCondLst>
                                    <p:cond delay="2600"/>
                                  </p:stCondLst>
                                  <p:childTnLst>
                                    <p:animEffect transition="out" filter="fade">
                                      <p:cBhvr>
                                        <p:cTn id="95" dur="500"/>
                                        <p:tgtEl>
                                          <p:spTgt spid="43"/>
                                        </p:tgtEl>
                                      </p:cBhvr>
                                    </p:animEffect>
                                    <p:set>
                                      <p:cBhvr>
                                        <p:cTn id="96" dur="1" fill="hold">
                                          <p:stCondLst>
                                            <p:cond delay="499"/>
                                          </p:stCondLst>
                                        </p:cTn>
                                        <p:tgtEl>
                                          <p:spTgt spid="43"/>
                                        </p:tgtEl>
                                        <p:attrNameLst>
                                          <p:attrName>style.visibility</p:attrName>
                                        </p:attrNameLst>
                                      </p:cBhvr>
                                      <p:to>
                                        <p:strVal val="hidden"/>
                                      </p:to>
                                    </p:set>
                                  </p:childTnLst>
                                </p:cTn>
                              </p:par>
                              <p:par>
                                <p:cTn id="97" presetID="64" presetClass="path" presetSubtype="0" accel="100000" fill="hold" nodeType="withEffect">
                                  <p:stCondLst>
                                    <p:cond delay="1500"/>
                                  </p:stCondLst>
                                  <p:childTnLst>
                                    <p:animMotion origin="layout" path="M 3.61111E-6 -5.3654E-7 L 3.61111E-6 -0.54487 " pathEditMode="relative" rAng="0" ptsTypes="AA">
                                      <p:cBhvr>
                                        <p:cTn id="98" dur="500" fill="hold"/>
                                        <p:tgtEl>
                                          <p:spTgt spid="44"/>
                                        </p:tgtEl>
                                        <p:attrNameLst>
                                          <p:attrName>ppt_x</p:attrName>
                                          <p:attrName>ppt_y</p:attrName>
                                        </p:attrNameLst>
                                      </p:cBhvr>
                                      <p:rCtr x="0" y="-27243"/>
                                    </p:animMotion>
                                  </p:childTnLst>
                                </p:cTn>
                              </p:par>
                              <p:par>
                                <p:cTn id="99" presetID="1" presetClass="mediacall" presetSubtype="0" fill="hold" nodeType="withEffect">
                                  <p:stCondLst>
                                    <p:cond delay="1500"/>
                                  </p:stCondLst>
                                  <p:childTnLst>
                                    <p:cmd type="call" cmd="playFrom(0.0)">
                                      <p:cBhvr>
                                        <p:cTn id="100" dur="3023" fill="hold"/>
                                        <p:tgtEl>
                                          <p:spTgt spid="54"/>
                                        </p:tgtEl>
                                      </p:cBhvr>
                                    </p:cmd>
                                  </p:childTnLst>
                                </p:cTn>
                              </p:par>
                              <p:par>
                                <p:cTn id="101" presetID="10" presetClass="entr" presetSubtype="0" fill="hold" nodeType="withEffect">
                                  <p:stCondLst>
                                    <p:cond delay="1500"/>
                                  </p:stCondLst>
                                  <p:childTnLst>
                                    <p:set>
                                      <p:cBhvr>
                                        <p:cTn id="102" dur="1" fill="hold">
                                          <p:stCondLst>
                                            <p:cond delay="0"/>
                                          </p:stCondLst>
                                        </p:cTn>
                                        <p:tgtEl>
                                          <p:spTgt spid="44"/>
                                        </p:tgtEl>
                                        <p:attrNameLst>
                                          <p:attrName>style.visibility</p:attrName>
                                        </p:attrNameLst>
                                      </p:cBhvr>
                                      <p:to>
                                        <p:strVal val="visible"/>
                                      </p:to>
                                    </p:set>
                                    <p:animEffect transition="in" filter="fade">
                                      <p:cBhvr>
                                        <p:cTn id="103" dur="250"/>
                                        <p:tgtEl>
                                          <p:spTgt spid="44"/>
                                        </p:tgtEl>
                                      </p:cBhvr>
                                    </p:animEffect>
                                  </p:childTnLst>
                                </p:cTn>
                              </p:par>
                              <p:par>
                                <p:cTn id="104" presetID="10" presetClass="exit" presetSubtype="0" fill="hold" nodeType="withEffect">
                                  <p:stCondLst>
                                    <p:cond delay="1950"/>
                                  </p:stCondLst>
                                  <p:childTnLst>
                                    <p:animEffect transition="out" filter="fade">
                                      <p:cBhvr>
                                        <p:cTn id="105" dur="100"/>
                                        <p:tgtEl>
                                          <p:spTgt spid="44"/>
                                        </p:tgtEl>
                                      </p:cBhvr>
                                    </p:animEffect>
                                    <p:set>
                                      <p:cBhvr>
                                        <p:cTn id="106" dur="1" fill="hold">
                                          <p:stCondLst>
                                            <p:cond delay="99"/>
                                          </p:stCondLst>
                                        </p:cTn>
                                        <p:tgtEl>
                                          <p:spTgt spid="44"/>
                                        </p:tgtEl>
                                        <p:attrNameLst>
                                          <p:attrName>style.visibility</p:attrName>
                                        </p:attrNameLst>
                                      </p:cBhvr>
                                      <p:to>
                                        <p:strVal val="hidden"/>
                                      </p:to>
                                    </p:set>
                                  </p:childTnLst>
                                </p:cTn>
                              </p:par>
                              <p:par>
                                <p:cTn id="107" presetID="53" presetClass="entr" presetSubtype="16" fill="hold" nodeType="withEffect">
                                  <p:stCondLst>
                                    <p:cond delay="2000"/>
                                  </p:stCondLst>
                                  <p:childTnLst>
                                    <p:set>
                                      <p:cBhvr>
                                        <p:cTn id="108" dur="1" fill="hold">
                                          <p:stCondLst>
                                            <p:cond delay="0"/>
                                          </p:stCondLst>
                                        </p:cTn>
                                        <p:tgtEl>
                                          <p:spTgt spid="45"/>
                                        </p:tgtEl>
                                        <p:attrNameLst>
                                          <p:attrName>style.visibility</p:attrName>
                                        </p:attrNameLst>
                                      </p:cBhvr>
                                      <p:to>
                                        <p:strVal val="visible"/>
                                      </p:to>
                                    </p:set>
                                    <p:anim calcmode="lin" valueType="num">
                                      <p:cBhvr>
                                        <p:cTn id="109" dur="250" fill="hold"/>
                                        <p:tgtEl>
                                          <p:spTgt spid="45"/>
                                        </p:tgtEl>
                                        <p:attrNameLst>
                                          <p:attrName>ppt_w</p:attrName>
                                        </p:attrNameLst>
                                      </p:cBhvr>
                                      <p:tavLst>
                                        <p:tav tm="0">
                                          <p:val>
                                            <p:fltVal val="0"/>
                                          </p:val>
                                        </p:tav>
                                        <p:tav tm="100000">
                                          <p:val>
                                            <p:strVal val="#ppt_w"/>
                                          </p:val>
                                        </p:tav>
                                      </p:tavLst>
                                    </p:anim>
                                    <p:anim calcmode="lin" valueType="num">
                                      <p:cBhvr>
                                        <p:cTn id="110" dur="250" fill="hold"/>
                                        <p:tgtEl>
                                          <p:spTgt spid="45"/>
                                        </p:tgtEl>
                                        <p:attrNameLst>
                                          <p:attrName>ppt_h</p:attrName>
                                        </p:attrNameLst>
                                      </p:cBhvr>
                                      <p:tavLst>
                                        <p:tav tm="0">
                                          <p:val>
                                            <p:fltVal val="0"/>
                                          </p:val>
                                        </p:tav>
                                        <p:tav tm="100000">
                                          <p:val>
                                            <p:strVal val="#ppt_h"/>
                                          </p:val>
                                        </p:tav>
                                      </p:tavLst>
                                    </p:anim>
                                    <p:animEffect transition="in" filter="fade">
                                      <p:cBhvr>
                                        <p:cTn id="111" dur="250"/>
                                        <p:tgtEl>
                                          <p:spTgt spid="45"/>
                                        </p:tgtEl>
                                      </p:cBhvr>
                                    </p:animEffect>
                                  </p:childTnLst>
                                </p:cTn>
                              </p:par>
                              <p:par>
                                <p:cTn id="112" presetID="1" presetClass="mediacall" presetSubtype="0" fill="hold" nodeType="withEffect">
                                  <p:stCondLst>
                                    <p:cond delay="1800"/>
                                  </p:stCondLst>
                                  <p:childTnLst>
                                    <p:cmd type="call" cmd="playFrom(0.0)">
                                      <p:cBhvr>
                                        <p:cTn id="113" dur="2455" fill="hold"/>
                                        <p:tgtEl>
                                          <p:spTgt spid="55"/>
                                        </p:tgtEl>
                                      </p:cBhvr>
                                    </p:cmd>
                                  </p:childTnLst>
                                </p:cTn>
                              </p:par>
                              <p:par>
                                <p:cTn id="114" presetID="6" presetClass="emph" presetSubtype="0" fill="hold" nodeType="withEffect">
                                  <p:stCondLst>
                                    <p:cond delay="2000"/>
                                  </p:stCondLst>
                                  <p:childTnLst>
                                    <p:animScale>
                                      <p:cBhvr>
                                        <p:cTn id="115" dur="250" fill="hold"/>
                                        <p:tgtEl>
                                          <p:spTgt spid="45"/>
                                        </p:tgtEl>
                                      </p:cBhvr>
                                      <p:by x="150000" y="150000"/>
                                    </p:animScale>
                                  </p:childTnLst>
                                </p:cTn>
                              </p:par>
                              <p:par>
                                <p:cTn id="116" presetID="10" presetClass="exit" presetSubtype="0" fill="hold" nodeType="withEffect">
                                  <p:stCondLst>
                                    <p:cond delay="2250"/>
                                  </p:stCondLst>
                                  <p:childTnLst>
                                    <p:animEffect transition="out" filter="fade">
                                      <p:cBhvr>
                                        <p:cTn id="117" dur="250"/>
                                        <p:tgtEl>
                                          <p:spTgt spid="45"/>
                                        </p:tgtEl>
                                      </p:cBhvr>
                                    </p:animEffect>
                                    <p:set>
                                      <p:cBhvr>
                                        <p:cTn id="118" dur="1" fill="hold">
                                          <p:stCondLst>
                                            <p:cond delay="249"/>
                                          </p:stCondLst>
                                        </p:cTn>
                                        <p:tgtEl>
                                          <p:spTgt spid="45"/>
                                        </p:tgtEl>
                                        <p:attrNameLst>
                                          <p:attrName>style.visibility</p:attrName>
                                        </p:attrNameLst>
                                      </p:cBhvr>
                                      <p:to>
                                        <p:strVal val="hidden"/>
                                      </p:to>
                                    </p:set>
                                  </p:childTnLst>
                                </p:cTn>
                              </p:par>
                              <p:par>
                                <p:cTn id="119" presetID="64" presetClass="path" presetSubtype="0" accel="100000" fill="hold" nodeType="withEffect">
                                  <p:stCondLst>
                                    <p:cond delay="1800"/>
                                  </p:stCondLst>
                                  <p:childTnLst>
                                    <p:animMotion origin="layout" path="M 2.5E-6 -5.3654E-7 L 2.5E-6 -0.55527 " pathEditMode="relative" rAng="0" ptsTypes="AA">
                                      <p:cBhvr>
                                        <p:cTn id="120" dur="500" fill="hold"/>
                                        <p:tgtEl>
                                          <p:spTgt spid="46"/>
                                        </p:tgtEl>
                                        <p:attrNameLst>
                                          <p:attrName>ppt_x</p:attrName>
                                          <p:attrName>ppt_y</p:attrName>
                                        </p:attrNameLst>
                                      </p:cBhvr>
                                      <p:rCtr x="0" y="-27775"/>
                                    </p:animMotion>
                                  </p:childTnLst>
                                </p:cTn>
                              </p:par>
                              <p:par>
                                <p:cTn id="121" presetID="1" presetClass="mediacall" presetSubtype="0" fill="hold" nodeType="withEffect">
                                  <p:stCondLst>
                                    <p:cond delay="1800"/>
                                  </p:stCondLst>
                                  <p:childTnLst>
                                    <p:cmd type="call" cmd="playFrom(0.0)">
                                      <p:cBhvr>
                                        <p:cTn id="122" dur="3023" fill="hold"/>
                                        <p:tgtEl>
                                          <p:spTgt spid="66"/>
                                        </p:tgtEl>
                                      </p:cBhvr>
                                    </p:cmd>
                                  </p:childTnLst>
                                </p:cTn>
                              </p:par>
                              <p:par>
                                <p:cTn id="123" presetID="10" presetClass="entr" presetSubtype="0" fill="hold" nodeType="withEffect">
                                  <p:stCondLst>
                                    <p:cond delay="1800"/>
                                  </p:stCondLst>
                                  <p:childTnLst>
                                    <p:set>
                                      <p:cBhvr>
                                        <p:cTn id="124" dur="1" fill="hold">
                                          <p:stCondLst>
                                            <p:cond delay="0"/>
                                          </p:stCondLst>
                                        </p:cTn>
                                        <p:tgtEl>
                                          <p:spTgt spid="46"/>
                                        </p:tgtEl>
                                        <p:attrNameLst>
                                          <p:attrName>style.visibility</p:attrName>
                                        </p:attrNameLst>
                                      </p:cBhvr>
                                      <p:to>
                                        <p:strVal val="visible"/>
                                      </p:to>
                                    </p:set>
                                    <p:animEffect transition="in" filter="fade">
                                      <p:cBhvr>
                                        <p:cTn id="125" dur="250"/>
                                        <p:tgtEl>
                                          <p:spTgt spid="46"/>
                                        </p:tgtEl>
                                      </p:cBhvr>
                                    </p:animEffect>
                                  </p:childTnLst>
                                </p:cTn>
                              </p:par>
                              <p:par>
                                <p:cTn id="126" presetID="10" presetClass="exit" presetSubtype="0" fill="hold" nodeType="withEffect">
                                  <p:stCondLst>
                                    <p:cond delay="2250"/>
                                  </p:stCondLst>
                                  <p:childTnLst>
                                    <p:animEffect transition="out" filter="fade">
                                      <p:cBhvr>
                                        <p:cTn id="127" dur="100"/>
                                        <p:tgtEl>
                                          <p:spTgt spid="46"/>
                                        </p:tgtEl>
                                      </p:cBhvr>
                                    </p:animEffect>
                                    <p:set>
                                      <p:cBhvr>
                                        <p:cTn id="128" dur="1" fill="hold">
                                          <p:stCondLst>
                                            <p:cond delay="99"/>
                                          </p:stCondLst>
                                        </p:cTn>
                                        <p:tgtEl>
                                          <p:spTgt spid="46"/>
                                        </p:tgtEl>
                                        <p:attrNameLst>
                                          <p:attrName>style.visibility</p:attrName>
                                        </p:attrNameLst>
                                      </p:cBhvr>
                                      <p:to>
                                        <p:strVal val="hidden"/>
                                      </p:to>
                                    </p:set>
                                  </p:childTnLst>
                                </p:cTn>
                              </p:par>
                              <p:par>
                                <p:cTn id="129" presetID="53" presetClass="entr" presetSubtype="16" fill="hold" nodeType="withEffect">
                                  <p:stCondLst>
                                    <p:cond delay="2300"/>
                                  </p:stCondLst>
                                  <p:childTnLst>
                                    <p:set>
                                      <p:cBhvr>
                                        <p:cTn id="130" dur="1" fill="hold">
                                          <p:stCondLst>
                                            <p:cond delay="0"/>
                                          </p:stCondLst>
                                        </p:cTn>
                                        <p:tgtEl>
                                          <p:spTgt spid="47"/>
                                        </p:tgtEl>
                                        <p:attrNameLst>
                                          <p:attrName>style.visibility</p:attrName>
                                        </p:attrNameLst>
                                      </p:cBhvr>
                                      <p:to>
                                        <p:strVal val="visible"/>
                                      </p:to>
                                    </p:set>
                                    <p:anim calcmode="lin" valueType="num">
                                      <p:cBhvr>
                                        <p:cTn id="131" dur="250" fill="hold"/>
                                        <p:tgtEl>
                                          <p:spTgt spid="47"/>
                                        </p:tgtEl>
                                        <p:attrNameLst>
                                          <p:attrName>ppt_w</p:attrName>
                                        </p:attrNameLst>
                                      </p:cBhvr>
                                      <p:tavLst>
                                        <p:tav tm="0">
                                          <p:val>
                                            <p:fltVal val="0"/>
                                          </p:val>
                                        </p:tav>
                                        <p:tav tm="100000">
                                          <p:val>
                                            <p:strVal val="#ppt_w"/>
                                          </p:val>
                                        </p:tav>
                                      </p:tavLst>
                                    </p:anim>
                                    <p:anim calcmode="lin" valueType="num">
                                      <p:cBhvr>
                                        <p:cTn id="132" dur="250" fill="hold"/>
                                        <p:tgtEl>
                                          <p:spTgt spid="47"/>
                                        </p:tgtEl>
                                        <p:attrNameLst>
                                          <p:attrName>ppt_h</p:attrName>
                                        </p:attrNameLst>
                                      </p:cBhvr>
                                      <p:tavLst>
                                        <p:tav tm="0">
                                          <p:val>
                                            <p:fltVal val="0"/>
                                          </p:val>
                                        </p:tav>
                                        <p:tav tm="100000">
                                          <p:val>
                                            <p:strVal val="#ppt_h"/>
                                          </p:val>
                                        </p:tav>
                                      </p:tavLst>
                                    </p:anim>
                                    <p:animEffect transition="in" filter="fade">
                                      <p:cBhvr>
                                        <p:cTn id="133" dur="250"/>
                                        <p:tgtEl>
                                          <p:spTgt spid="47"/>
                                        </p:tgtEl>
                                      </p:cBhvr>
                                    </p:animEffect>
                                  </p:childTnLst>
                                </p:cTn>
                              </p:par>
                              <p:par>
                                <p:cTn id="134" presetID="1" presetClass="mediacall" presetSubtype="0" fill="hold" nodeType="withEffect">
                                  <p:stCondLst>
                                    <p:cond delay="2100"/>
                                  </p:stCondLst>
                                  <p:childTnLst>
                                    <p:cmd type="call" cmd="playFrom(0.0)">
                                      <p:cBhvr>
                                        <p:cTn id="135" dur="2455" fill="hold"/>
                                        <p:tgtEl>
                                          <p:spTgt spid="67"/>
                                        </p:tgtEl>
                                      </p:cBhvr>
                                    </p:cmd>
                                  </p:childTnLst>
                                </p:cTn>
                              </p:par>
                              <p:par>
                                <p:cTn id="136" presetID="6" presetClass="emph" presetSubtype="0" fill="hold" nodeType="withEffect">
                                  <p:stCondLst>
                                    <p:cond delay="2300"/>
                                  </p:stCondLst>
                                  <p:childTnLst>
                                    <p:animScale>
                                      <p:cBhvr>
                                        <p:cTn id="137" dur="250" fill="hold"/>
                                        <p:tgtEl>
                                          <p:spTgt spid="47"/>
                                        </p:tgtEl>
                                      </p:cBhvr>
                                      <p:by x="150000" y="150000"/>
                                    </p:animScale>
                                  </p:childTnLst>
                                </p:cTn>
                              </p:par>
                              <p:par>
                                <p:cTn id="138" presetID="10" presetClass="exit" presetSubtype="0" fill="hold" nodeType="withEffect">
                                  <p:stCondLst>
                                    <p:cond delay="2500"/>
                                  </p:stCondLst>
                                  <p:childTnLst>
                                    <p:animEffect transition="out" filter="fade">
                                      <p:cBhvr>
                                        <p:cTn id="139" dur="500"/>
                                        <p:tgtEl>
                                          <p:spTgt spid="47"/>
                                        </p:tgtEl>
                                      </p:cBhvr>
                                    </p:animEffect>
                                    <p:set>
                                      <p:cBhvr>
                                        <p:cTn id="140" dur="1" fill="hold">
                                          <p:stCondLst>
                                            <p:cond delay="499"/>
                                          </p:stCondLst>
                                        </p:cTn>
                                        <p:tgtEl>
                                          <p:spTgt spid="47"/>
                                        </p:tgtEl>
                                        <p:attrNameLst>
                                          <p:attrName>style.visibility</p:attrName>
                                        </p:attrNameLst>
                                      </p:cBhvr>
                                      <p:to>
                                        <p:strVal val="hidden"/>
                                      </p:to>
                                    </p:set>
                                  </p:childTnLst>
                                </p:cTn>
                              </p:par>
                              <p:par>
                                <p:cTn id="141" presetID="64" presetClass="path" presetSubtype="0" accel="100000" fill="hold" nodeType="withEffect">
                                  <p:stCondLst>
                                    <p:cond delay="300"/>
                                  </p:stCondLst>
                                  <p:childTnLst>
                                    <p:animMotion origin="layout" path="M 1.38889E-6 -5.3654E-7 L 1.38889E-6 -0.88575 " pathEditMode="relative" rAng="0" ptsTypes="AA">
                                      <p:cBhvr>
                                        <p:cTn id="142" dur="500" fill="hold"/>
                                        <p:tgtEl>
                                          <p:spTgt spid="48"/>
                                        </p:tgtEl>
                                        <p:attrNameLst>
                                          <p:attrName>ppt_x</p:attrName>
                                          <p:attrName>ppt_y</p:attrName>
                                        </p:attrNameLst>
                                      </p:cBhvr>
                                      <p:rCtr x="0" y="-44288"/>
                                    </p:animMotion>
                                  </p:childTnLst>
                                </p:cTn>
                              </p:par>
                              <p:par>
                                <p:cTn id="143" presetID="1" presetClass="mediacall" presetSubtype="0" fill="hold" nodeType="withEffect">
                                  <p:stCondLst>
                                    <p:cond delay="300"/>
                                  </p:stCondLst>
                                  <p:childTnLst>
                                    <p:cmd type="call" cmd="playFrom(0.0)">
                                      <p:cBhvr>
                                        <p:cTn id="144" dur="3023" fill="hold"/>
                                        <p:tgtEl>
                                          <p:spTgt spid="56"/>
                                        </p:tgtEl>
                                      </p:cBhvr>
                                    </p:cmd>
                                  </p:childTnLst>
                                </p:cTn>
                              </p:par>
                              <p:par>
                                <p:cTn id="145" presetID="10" presetClass="entr" presetSubtype="0" fill="hold" nodeType="withEffect">
                                  <p:stCondLst>
                                    <p:cond delay="300"/>
                                  </p:stCondLst>
                                  <p:childTnLst>
                                    <p:set>
                                      <p:cBhvr>
                                        <p:cTn id="146" dur="1" fill="hold">
                                          <p:stCondLst>
                                            <p:cond delay="0"/>
                                          </p:stCondLst>
                                        </p:cTn>
                                        <p:tgtEl>
                                          <p:spTgt spid="48"/>
                                        </p:tgtEl>
                                        <p:attrNameLst>
                                          <p:attrName>style.visibility</p:attrName>
                                        </p:attrNameLst>
                                      </p:cBhvr>
                                      <p:to>
                                        <p:strVal val="visible"/>
                                      </p:to>
                                    </p:set>
                                    <p:animEffect transition="in" filter="fade">
                                      <p:cBhvr>
                                        <p:cTn id="147" dur="250"/>
                                        <p:tgtEl>
                                          <p:spTgt spid="48"/>
                                        </p:tgtEl>
                                      </p:cBhvr>
                                    </p:animEffect>
                                  </p:childTnLst>
                                </p:cTn>
                              </p:par>
                              <p:par>
                                <p:cTn id="148" presetID="10" presetClass="exit" presetSubtype="0" fill="hold" nodeType="withEffect">
                                  <p:stCondLst>
                                    <p:cond delay="750"/>
                                  </p:stCondLst>
                                  <p:childTnLst>
                                    <p:animEffect transition="out" filter="fade">
                                      <p:cBhvr>
                                        <p:cTn id="149" dur="100"/>
                                        <p:tgtEl>
                                          <p:spTgt spid="48"/>
                                        </p:tgtEl>
                                      </p:cBhvr>
                                    </p:animEffect>
                                    <p:set>
                                      <p:cBhvr>
                                        <p:cTn id="150" dur="1" fill="hold">
                                          <p:stCondLst>
                                            <p:cond delay="99"/>
                                          </p:stCondLst>
                                        </p:cTn>
                                        <p:tgtEl>
                                          <p:spTgt spid="48"/>
                                        </p:tgtEl>
                                        <p:attrNameLst>
                                          <p:attrName>style.visibility</p:attrName>
                                        </p:attrNameLst>
                                      </p:cBhvr>
                                      <p:to>
                                        <p:strVal val="hidden"/>
                                      </p:to>
                                    </p:set>
                                  </p:childTnLst>
                                </p:cTn>
                              </p:par>
                              <p:par>
                                <p:cTn id="151" presetID="53" presetClass="entr" presetSubtype="16" fill="hold" nodeType="withEffect">
                                  <p:stCondLst>
                                    <p:cond delay="800"/>
                                  </p:stCondLst>
                                  <p:childTnLst>
                                    <p:set>
                                      <p:cBhvr>
                                        <p:cTn id="152" dur="1" fill="hold">
                                          <p:stCondLst>
                                            <p:cond delay="0"/>
                                          </p:stCondLst>
                                        </p:cTn>
                                        <p:tgtEl>
                                          <p:spTgt spid="49"/>
                                        </p:tgtEl>
                                        <p:attrNameLst>
                                          <p:attrName>style.visibility</p:attrName>
                                        </p:attrNameLst>
                                      </p:cBhvr>
                                      <p:to>
                                        <p:strVal val="visible"/>
                                      </p:to>
                                    </p:set>
                                    <p:anim calcmode="lin" valueType="num">
                                      <p:cBhvr>
                                        <p:cTn id="153" dur="250" fill="hold"/>
                                        <p:tgtEl>
                                          <p:spTgt spid="49"/>
                                        </p:tgtEl>
                                        <p:attrNameLst>
                                          <p:attrName>ppt_w</p:attrName>
                                        </p:attrNameLst>
                                      </p:cBhvr>
                                      <p:tavLst>
                                        <p:tav tm="0">
                                          <p:val>
                                            <p:fltVal val="0"/>
                                          </p:val>
                                        </p:tav>
                                        <p:tav tm="100000">
                                          <p:val>
                                            <p:strVal val="#ppt_w"/>
                                          </p:val>
                                        </p:tav>
                                      </p:tavLst>
                                    </p:anim>
                                    <p:anim calcmode="lin" valueType="num">
                                      <p:cBhvr>
                                        <p:cTn id="154" dur="250" fill="hold"/>
                                        <p:tgtEl>
                                          <p:spTgt spid="49"/>
                                        </p:tgtEl>
                                        <p:attrNameLst>
                                          <p:attrName>ppt_h</p:attrName>
                                        </p:attrNameLst>
                                      </p:cBhvr>
                                      <p:tavLst>
                                        <p:tav tm="0">
                                          <p:val>
                                            <p:fltVal val="0"/>
                                          </p:val>
                                        </p:tav>
                                        <p:tav tm="100000">
                                          <p:val>
                                            <p:strVal val="#ppt_h"/>
                                          </p:val>
                                        </p:tav>
                                      </p:tavLst>
                                    </p:anim>
                                    <p:animEffect transition="in" filter="fade">
                                      <p:cBhvr>
                                        <p:cTn id="155" dur="250"/>
                                        <p:tgtEl>
                                          <p:spTgt spid="49"/>
                                        </p:tgtEl>
                                      </p:cBhvr>
                                    </p:animEffect>
                                  </p:childTnLst>
                                </p:cTn>
                              </p:par>
                              <p:par>
                                <p:cTn id="156" presetID="1" presetClass="mediacall" presetSubtype="0" fill="hold" nodeType="withEffect">
                                  <p:stCondLst>
                                    <p:cond delay="600"/>
                                  </p:stCondLst>
                                  <p:childTnLst>
                                    <p:cmd type="call" cmd="playFrom(0.0)">
                                      <p:cBhvr>
                                        <p:cTn id="157" dur="2455" fill="hold"/>
                                        <p:tgtEl>
                                          <p:spTgt spid="57"/>
                                        </p:tgtEl>
                                      </p:cBhvr>
                                    </p:cmd>
                                  </p:childTnLst>
                                </p:cTn>
                              </p:par>
                              <p:par>
                                <p:cTn id="158" presetID="6" presetClass="emph" presetSubtype="0" fill="hold" nodeType="withEffect">
                                  <p:stCondLst>
                                    <p:cond delay="800"/>
                                  </p:stCondLst>
                                  <p:childTnLst>
                                    <p:animScale>
                                      <p:cBhvr>
                                        <p:cTn id="159" dur="250" fill="hold"/>
                                        <p:tgtEl>
                                          <p:spTgt spid="49"/>
                                        </p:tgtEl>
                                      </p:cBhvr>
                                      <p:by x="150000" y="150000"/>
                                    </p:animScale>
                                  </p:childTnLst>
                                </p:cTn>
                              </p:par>
                              <p:par>
                                <p:cTn id="160" presetID="10" presetClass="exit" presetSubtype="0" fill="hold" nodeType="withEffect">
                                  <p:stCondLst>
                                    <p:cond delay="1000"/>
                                  </p:stCondLst>
                                  <p:childTnLst>
                                    <p:animEffect transition="out" filter="fade">
                                      <p:cBhvr>
                                        <p:cTn id="161" dur="500"/>
                                        <p:tgtEl>
                                          <p:spTgt spid="49"/>
                                        </p:tgtEl>
                                      </p:cBhvr>
                                    </p:animEffect>
                                    <p:set>
                                      <p:cBhvr>
                                        <p:cTn id="162" dur="1" fill="hold">
                                          <p:stCondLst>
                                            <p:cond delay="499"/>
                                          </p:stCondLst>
                                        </p:cTn>
                                        <p:tgtEl>
                                          <p:spTgt spid="49"/>
                                        </p:tgtEl>
                                        <p:attrNameLst>
                                          <p:attrName>style.visibility</p:attrName>
                                        </p:attrNameLst>
                                      </p:cBhvr>
                                      <p:to>
                                        <p:strVal val="hidden"/>
                                      </p:to>
                                    </p:set>
                                  </p:childTnLst>
                                </p:cTn>
                              </p:par>
                              <p:par>
                                <p:cTn id="163" presetID="64" presetClass="path" presetSubtype="0" accel="100000" fill="hold" nodeType="withEffect">
                                  <p:stCondLst>
                                    <p:cond delay="1700"/>
                                  </p:stCondLst>
                                  <p:childTnLst>
                                    <p:animMotion origin="layout" path="M -2.5E-6 -5.3654E-7 L -2.5E-6 -0.69033 " pathEditMode="relative" rAng="0" ptsTypes="AA">
                                      <p:cBhvr>
                                        <p:cTn id="164" dur="500" fill="hold"/>
                                        <p:tgtEl>
                                          <p:spTgt spid="50"/>
                                        </p:tgtEl>
                                        <p:attrNameLst>
                                          <p:attrName>ppt_x</p:attrName>
                                          <p:attrName>ppt_y</p:attrName>
                                        </p:attrNameLst>
                                      </p:cBhvr>
                                      <p:rCtr x="0" y="-34528"/>
                                    </p:animMotion>
                                  </p:childTnLst>
                                </p:cTn>
                              </p:par>
                              <p:par>
                                <p:cTn id="165" presetID="1" presetClass="mediacall" presetSubtype="0" fill="hold" nodeType="withEffect">
                                  <p:stCondLst>
                                    <p:cond delay="1700"/>
                                  </p:stCondLst>
                                  <p:childTnLst>
                                    <p:cmd type="call" cmd="playFrom(0.0)">
                                      <p:cBhvr>
                                        <p:cTn id="166" dur="3023" fill="hold"/>
                                        <p:tgtEl>
                                          <p:spTgt spid="60"/>
                                        </p:tgtEl>
                                      </p:cBhvr>
                                    </p:cmd>
                                  </p:childTnLst>
                                </p:cTn>
                              </p:par>
                              <p:par>
                                <p:cTn id="167" presetID="10" presetClass="entr" presetSubtype="0" fill="hold" nodeType="withEffect">
                                  <p:stCondLst>
                                    <p:cond delay="1700"/>
                                  </p:stCondLst>
                                  <p:childTnLst>
                                    <p:set>
                                      <p:cBhvr>
                                        <p:cTn id="168" dur="1" fill="hold">
                                          <p:stCondLst>
                                            <p:cond delay="0"/>
                                          </p:stCondLst>
                                        </p:cTn>
                                        <p:tgtEl>
                                          <p:spTgt spid="50"/>
                                        </p:tgtEl>
                                        <p:attrNameLst>
                                          <p:attrName>style.visibility</p:attrName>
                                        </p:attrNameLst>
                                      </p:cBhvr>
                                      <p:to>
                                        <p:strVal val="visible"/>
                                      </p:to>
                                    </p:set>
                                    <p:animEffect transition="in" filter="fade">
                                      <p:cBhvr>
                                        <p:cTn id="169" dur="250"/>
                                        <p:tgtEl>
                                          <p:spTgt spid="50"/>
                                        </p:tgtEl>
                                      </p:cBhvr>
                                    </p:animEffect>
                                  </p:childTnLst>
                                </p:cTn>
                              </p:par>
                              <p:par>
                                <p:cTn id="170" presetID="10" presetClass="exit" presetSubtype="0" fill="hold" nodeType="withEffect">
                                  <p:stCondLst>
                                    <p:cond delay="2150"/>
                                  </p:stCondLst>
                                  <p:childTnLst>
                                    <p:animEffect transition="out" filter="fade">
                                      <p:cBhvr>
                                        <p:cTn id="171" dur="100"/>
                                        <p:tgtEl>
                                          <p:spTgt spid="50"/>
                                        </p:tgtEl>
                                      </p:cBhvr>
                                    </p:animEffect>
                                    <p:set>
                                      <p:cBhvr>
                                        <p:cTn id="172" dur="1" fill="hold">
                                          <p:stCondLst>
                                            <p:cond delay="99"/>
                                          </p:stCondLst>
                                        </p:cTn>
                                        <p:tgtEl>
                                          <p:spTgt spid="50"/>
                                        </p:tgtEl>
                                        <p:attrNameLst>
                                          <p:attrName>style.visibility</p:attrName>
                                        </p:attrNameLst>
                                      </p:cBhvr>
                                      <p:to>
                                        <p:strVal val="hidden"/>
                                      </p:to>
                                    </p:set>
                                  </p:childTnLst>
                                </p:cTn>
                              </p:par>
                              <p:par>
                                <p:cTn id="173" presetID="53" presetClass="entr" presetSubtype="16" fill="hold" nodeType="withEffect">
                                  <p:stCondLst>
                                    <p:cond delay="2200"/>
                                  </p:stCondLst>
                                  <p:childTnLst>
                                    <p:set>
                                      <p:cBhvr>
                                        <p:cTn id="174" dur="1" fill="hold">
                                          <p:stCondLst>
                                            <p:cond delay="0"/>
                                          </p:stCondLst>
                                        </p:cTn>
                                        <p:tgtEl>
                                          <p:spTgt spid="51"/>
                                        </p:tgtEl>
                                        <p:attrNameLst>
                                          <p:attrName>style.visibility</p:attrName>
                                        </p:attrNameLst>
                                      </p:cBhvr>
                                      <p:to>
                                        <p:strVal val="visible"/>
                                      </p:to>
                                    </p:set>
                                    <p:anim calcmode="lin" valueType="num">
                                      <p:cBhvr>
                                        <p:cTn id="175" dur="250" fill="hold"/>
                                        <p:tgtEl>
                                          <p:spTgt spid="51"/>
                                        </p:tgtEl>
                                        <p:attrNameLst>
                                          <p:attrName>ppt_w</p:attrName>
                                        </p:attrNameLst>
                                      </p:cBhvr>
                                      <p:tavLst>
                                        <p:tav tm="0">
                                          <p:val>
                                            <p:fltVal val="0"/>
                                          </p:val>
                                        </p:tav>
                                        <p:tav tm="100000">
                                          <p:val>
                                            <p:strVal val="#ppt_w"/>
                                          </p:val>
                                        </p:tav>
                                      </p:tavLst>
                                    </p:anim>
                                    <p:anim calcmode="lin" valueType="num">
                                      <p:cBhvr>
                                        <p:cTn id="176" dur="250" fill="hold"/>
                                        <p:tgtEl>
                                          <p:spTgt spid="51"/>
                                        </p:tgtEl>
                                        <p:attrNameLst>
                                          <p:attrName>ppt_h</p:attrName>
                                        </p:attrNameLst>
                                      </p:cBhvr>
                                      <p:tavLst>
                                        <p:tav tm="0">
                                          <p:val>
                                            <p:fltVal val="0"/>
                                          </p:val>
                                        </p:tav>
                                        <p:tav tm="100000">
                                          <p:val>
                                            <p:strVal val="#ppt_h"/>
                                          </p:val>
                                        </p:tav>
                                      </p:tavLst>
                                    </p:anim>
                                    <p:animEffect transition="in" filter="fade">
                                      <p:cBhvr>
                                        <p:cTn id="177" dur="250"/>
                                        <p:tgtEl>
                                          <p:spTgt spid="51"/>
                                        </p:tgtEl>
                                      </p:cBhvr>
                                    </p:animEffect>
                                  </p:childTnLst>
                                </p:cTn>
                              </p:par>
                              <p:par>
                                <p:cTn id="178" presetID="1" presetClass="mediacall" presetSubtype="0" fill="hold" nodeType="withEffect">
                                  <p:stCondLst>
                                    <p:cond delay="2000"/>
                                  </p:stCondLst>
                                  <p:childTnLst>
                                    <p:cmd type="call" cmd="playFrom(0.0)">
                                      <p:cBhvr>
                                        <p:cTn id="179" dur="2455" fill="hold"/>
                                        <p:tgtEl>
                                          <p:spTgt spid="61"/>
                                        </p:tgtEl>
                                      </p:cBhvr>
                                    </p:cmd>
                                  </p:childTnLst>
                                </p:cTn>
                              </p:par>
                              <p:par>
                                <p:cTn id="180" presetID="6" presetClass="emph" presetSubtype="0" fill="hold" nodeType="withEffect">
                                  <p:stCondLst>
                                    <p:cond delay="2200"/>
                                  </p:stCondLst>
                                  <p:childTnLst>
                                    <p:animScale>
                                      <p:cBhvr>
                                        <p:cTn id="181" dur="250" fill="hold"/>
                                        <p:tgtEl>
                                          <p:spTgt spid="51"/>
                                        </p:tgtEl>
                                      </p:cBhvr>
                                      <p:by x="150000" y="150000"/>
                                    </p:animScale>
                                  </p:childTnLst>
                                </p:cTn>
                              </p:par>
                              <p:par>
                                <p:cTn id="182" presetID="10" presetClass="exit" presetSubtype="0" fill="hold" nodeType="withEffect">
                                  <p:stCondLst>
                                    <p:cond delay="2400"/>
                                  </p:stCondLst>
                                  <p:childTnLst>
                                    <p:animEffect transition="out" filter="fade">
                                      <p:cBhvr>
                                        <p:cTn id="183" dur="500"/>
                                        <p:tgtEl>
                                          <p:spTgt spid="51"/>
                                        </p:tgtEl>
                                      </p:cBhvr>
                                    </p:animEffect>
                                    <p:set>
                                      <p:cBhvr>
                                        <p:cTn id="184"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85" fill="hold" display="0">
                  <p:stCondLst>
                    <p:cond delay="indefinite"/>
                  </p:stCondLst>
                  <p:endCondLst>
                    <p:cond evt="onStopAudio" delay="0">
                      <p:tgtEl>
                        <p:sldTgt/>
                      </p:tgtEl>
                    </p:cond>
                  </p:endCondLst>
                </p:cTn>
                <p:tgtEl>
                  <p:spTgt spid="52"/>
                </p:tgtEl>
              </p:cMediaNode>
            </p:audio>
            <p:audio>
              <p:cMediaNode vol="80000">
                <p:cTn id="186" fill="hold" display="0">
                  <p:stCondLst>
                    <p:cond delay="indefinite"/>
                  </p:stCondLst>
                  <p:endCondLst>
                    <p:cond evt="onStopAudio" delay="0">
                      <p:tgtEl>
                        <p:sldTgt/>
                      </p:tgtEl>
                    </p:cond>
                  </p:endCondLst>
                </p:cTn>
                <p:tgtEl>
                  <p:spTgt spid="53"/>
                </p:tgtEl>
              </p:cMediaNode>
            </p:audio>
            <p:audio>
              <p:cMediaNode vol="80000">
                <p:cTn id="187" fill="hold" display="0">
                  <p:stCondLst>
                    <p:cond delay="indefinite"/>
                  </p:stCondLst>
                  <p:endCondLst>
                    <p:cond evt="onStopAudio" delay="0">
                      <p:tgtEl>
                        <p:sldTgt/>
                      </p:tgtEl>
                    </p:cond>
                  </p:endCondLst>
                </p:cTn>
                <p:tgtEl>
                  <p:spTgt spid="54"/>
                </p:tgtEl>
              </p:cMediaNode>
            </p:audio>
            <p:audio>
              <p:cMediaNode vol="80000">
                <p:cTn id="188" fill="hold" display="0">
                  <p:stCondLst>
                    <p:cond delay="indefinite"/>
                  </p:stCondLst>
                  <p:endCondLst>
                    <p:cond evt="onStopAudio" delay="0">
                      <p:tgtEl>
                        <p:sldTgt/>
                      </p:tgtEl>
                    </p:cond>
                  </p:endCondLst>
                </p:cTn>
                <p:tgtEl>
                  <p:spTgt spid="55"/>
                </p:tgtEl>
              </p:cMediaNode>
            </p:audio>
            <p:audio>
              <p:cMediaNode vol="80000">
                <p:cTn id="189" fill="hold" display="0">
                  <p:stCondLst>
                    <p:cond delay="indefinite"/>
                  </p:stCondLst>
                  <p:endCondLst>
                    <p:cond evt="onStopAudio" delay="0">
                      <p:tgtEl>
                        <p:sldTgt/>
                      </p:tgtEl>
                    </p:cond>
                  </p:endCondLst>
                </p:cTn>
                <p:tgtEl>
                  <p:spTgt spid="56"/>
                </p:tgtEl>
              </p:cMediaNode>
            </p:audio>
            <p:audio>
              <p:cMediaNode vol="80000">
                <p:cTn id="190" fill="hold" display="0">
                  <p:stCondLst>
                    <p:cond delay="indefinite"/>
                  </p:stCondLst>
                  <p:endCondLst>
                    <p:cond evt="onStopAudio" delay="0">
                      <p:tgtEl>
                        <p:sldTgt/>
                      </p:tgtEl>
                    </p:cond>
                  </p:endCondLst>
                </p:cTn>
                <p:tgtEl>
                  <p:spTgt spid="57"/>
                </p:tgtEl>
              </p:cMediaNode>
            </p:audio>
            <p:audio>
              <p:cMediaNode vol="80000">
                <p:cTn id="191" fill="hold" display="0">
                  <p:stCondLst>
                    <p:cond delay="indefinite"/>
                  </p:stCondLst>
                  <p:endCondLst>
                    <p:cond evt="onStopAudio" delay="0">
                      <p:tgtEl>
                        <p:sldTgt/>
                      </p:tgtEl>
                    </p:cond>
                  </p:endCondLst>
                </p:cTn>
                <p:tgtEl>
                  <p:spTgt spid="58"/>
                </p:tgtEl>
              </p:cMediaNode>
            </p:audio>
            <p:audio>
              <p:cMediaNode vol="80000">
                <p:cTn id="192" fill="hold" display="0">
                  <p:stCondLst>
                    <p:cond delay="indefinite"/>
                  </p:stCondLst>
                  <p:endCondLst>
                    <p:cond evt="onStopAudio" delay="0">
                      <p:tgtEl>
                        <p:sldTgt/>
                      </p:tgtEl>
                    </p:cond>
                  </p:endCondLst>
                </p:cTn>
                <p:tgtEl>
                  <p:spTgt spid="59"/>
                </p:tgtEl>
              </p:cMediaNode>
            </p:audio>
            <p:audio>
              <p:cMediaNode vol="80000">
                <p:cTn id="193" fill="hold" display="0">
                  <p:stCondLst>
                    <p:cond delay="indefinite"/>
                  </p:stCondLst>
                  <p:endCondLst>
                    <p:cond evt="onStopAudio" delay="0">
                      <p:tgtEl>
                        <p:sldTgt/>
                      </p:tgtEl>
                    </p:cond>
                  </p:endCondLst>
                </p:cTn>
                <p:tgtEl>
                  <p:spTgt spid="60"/>
                </p:tgtEl>
              </p:cMediaNode>
            </p:audio>
            <p:audio>
              <p:cMediaNode vol="80000">
                <p:cTn id="194" fill="hold" display="0">
                  <p:stCondLst>
                    <p:cond delay="indefinite"/>
                  </p:stCondLst>
                  <p:endCondLst>
                    <p:cond evt="onStopAudio" delay="0">
                      <p:tgtEl>
                        <p:sldTgt/>
                      </p:tgtEl>
                    </p:cond>
                  </p:endCondLst>
                </p:cTn>
                <p:tgtEl>
                  <p:spTgt spid="61"/>
                </p:tgtEl>
              </p:cMediaNode>
            </p:audio>
            <p:audio>
              <p:cMediaNode vol="80000">
                <p:cTn id="195" fill="hold" display="0">
                  <p:stCondLst>
                    <p:cond delay="indefinite"/>
                  </p:stCondLst>
                  <p:endCondLst>
                    <p:cond evt="onStopAudio" delay="0">
                      <p:tgtEl>
                        <p:sldTgt/>
                      </p:tgtEl>
                    </p:cond>
                  </p:endCondLst>
                </p:cTn>
                <p:tgtEl>
                  <p:spTgt spid="62"/>
                </p:tgtEl>
              </p:cMediaNode>
            </p:audio>
            <p:audio>
              <p:cMediaNode vol="80000">
                <p:cTn id="196" fill="hold" display="0">
                  <p:stCondLst>
                    <p:cond delay="indefinite"/>
                  </p:stCondLst>
                  <p:endCondLst>
                    <p:cond evt="onStopAudio" delay="0">
                      <p:tgtEl>
                        <p:sldTgt/>
                      </p:tgtEl>
                    </p:cond>
                  </p:endCondLst>
                </p:cTn>
                <p:tgtEl>
                  <p:spTgt spid="63"/>
                </p:tgtEl>
              </p:cMediaNode>
            </p:audio>
            <p:audio>
              <p:cMediaNode vol="80000">
                <p:cTn id="197" fill="hold" display="0">
                  <p:stCondLst>
                    <p:cond delay="indefinite"/>
                  </p:stCondLst>
                  <p:endCondLst>
                    <p:cond evt="onStopAudio" delay="0">
                      <p:tgtEl>
                        <p:sldTgt/>
                      </p:tgtEl>
                    </p:cond>
                  </p:endCondLst>
                </p:cTn>
                <p:tgtEl>
                  <p:spTgt spid="64"/>
                </p:tgtEl>
              </p:cMediaNode>
            </p:audio>
            <p:audio>
              <p:cMediaNode vol="80000">
                <p:cTn id="198" fill="hold" display="0">
                  <p:stCondLst>
                    <p:cond delay="indefinite"/>
                  </p:stCondLst>
                  <p:endCondLst>
                    <p:cond evt="onStopAudio" delay="0">
                      <p:tgtEl>
                        <p:sldTgt/>
                      </p:tgtEl>
                    </p:cond>
                  </p:endCondLst>
                </p:cTn>
                <p:tgtEl>
                  <p:spTgt spid="65"/>
                </p:tgtEl>
              </p:cMediaNode>
            </p:audio>
            <p:audio>
              <p:cMediaNode vol="80000">
                <p:cTn id="199" fill="hold" display="0">
                  <p:stCondLst>
                    <p:cond delay="indefinite"/>
                  </p:stCondLst>
                  <p:endCondLst>
                    <p:cond evt="onStopAudio" delay="0">
                      <p:tgtEl>
                        <p:sldTgt/>
                      </p:tgtEl>
                    </p:cond>
                  </p:endCondLst>
                </p:cTn>
                <p:tgtEl>
                  <p:spTgt spid="66"/>
                </p:tgtEl>
              </p:cMediaNode>
            </p:audio>
            <p:audio>
              <p:cMediaNode vol="80000">
                <p:cTn id="200" fill="hold" display="0">
                  <p:stCondLst>
                    <p:cond delay="indefinite"/>
                  </p:stCondLst>
                  <p:endCondLst>
                    <p:cond evt="onStopAudio" delay="0">
                      <p:tgtEl>
                        <p:sldTgt/>
                      </p:tgtEl>
                    </p:cond>
                  </p:endCondLst>
                </p:cTn>
                <p:tgtEl>
                  <p:spTgt spid="67"/>
                </p:tgtEl>
              </p:cMediaNode>
            </p:audio>
          </p:childTnLst>
        </p:cTn>
      </p:par>
    </p:tnLst>
    <p:bldLst>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08D7B-863E-4547-930F-154411A043A6}"/>
              </a:ext>
            </a:extLst>
          </p:cNvPr>
          <p:cNvSpPr>
            <a:spLocks noGrp="1"/>
          </p:cNvSpPr>
          <p:nvPr>
            <p:ph type="title"/>
          </p:nvPr>
        </p:nvSpPr>
        <p:spPr/>
        <p:txBody>
          <a:bodyPr>
            <a:normAutofit/>
          </a:bodyPr>
          <a:lstStyle/>
          <a:p>
            <a:r>
              <a:rPr lang="en-US" sz="4000" dirty="0">
                <a:latin typeface="Nyala" panose="02000504070300020003" pitchFamily="2" charset="0"/>
              </a:rPr>
              <a:t>RECOMMENDATIONS FOR APPLICANTS</a:t>
            </a:r>
          </a:p>
        </p:txBody>
      </p:sp>
      <p:sp>
        <p:nvSpPr>
          <p:cNvPr id="3" name="TextBox 2">
            <a:extLst>
              <a:ext uri="{FF2B5EF4-FFF2-40B4-BE49-F238E27FC236}">
                <a16:creationId xmlns:a16="http://schemas.microsoft.com/office/drawing/2014/main" id="{36067852-2720-4A72-B2D0-1CBB921CACE3}"/>
              </a:ext>
            </a:extLst>
          </p:cNvPr>
          <p:cNvSpPr txBox="1"/>
          <p:nvPr/>
        </p:nvSpPr>
        <p:spPr>
          <a:xfrm>
            <a:off x="1522811" y="1428059"/>
            <a:ext cx="9146378" cy="4468659"/>
          </a:xfrm>
          <a:prstGeom prst="rect">
            <a:avLst/>
          </a:prstGeom>
          <a:noFill/>
        </p:spPr>
        <p:txBody>
          <a:bodyPr wrap="square" rtlCol="0">
            <a:spAutoFit/>
          </a:bodyPr>
          <a:lstStyle/>
          <a:p>
            <a:pPr marL="342900" indent="-342900">
              <a:lnSpc>
                <a:spcPct val="150000"/>
              </a:lnSpc>
              <a:buFont typeface="Arial" panose="020B0604020202020204" pitchFamily="34" charset="0"/>
              <a:buChar char="•"/>
              <a:defRPr/>
            </a:pPr>
            <a:r>
              <a:rPr lang="en-US" sz="2400" dirty="0">
                <a:solidFill>
                  <a:prstClr val="white"/>
                </a:solidFill>
                <a:latin typeface="Nyala" panose="02000504070300020003" pitchFamily="2" charset="0"/>
              </a:rPr>
              <a:t>Do not think that NYC will hire internally. Posting type variable is very well-balanced. There are opportunities for both internal and external.</a:t>
            </a:r>
          </a:p>
          <a:p>
            <a:pPr marL="342900" indent="-342900">
              <a:lnSpc>
                <a:spcPct val="150000"/>
              </a:lnSpc>
              <a:buFont typeface="Arial" panose="020B0604020202020204" pitchFamily="34" charset="0"/>
              <a:buChar char="•"/>
              <a:defRPr/>
            </a:pPr>
            <a:r>
              <a:rPr lang="en-US" sz="2400" dirty="0">
                <a:solidFill>
                  <a:prstClr val="white"/>
                </a:solidFill>
                <a:latin typeface="Nyala" panose="02000504070300020003" pitchFamily="2" charset="0"/>
              </a:rPr>
              <a:t>Most jobs are full time.</a:t>
            </a:r>
          </a:p>
          <a:p>
            <a:pPr marL="342900" indent="-342900">
              <a:lnSpc>
                <a:spcPct val="150000"/>
              </a:lnSpc>
              <a:buFont typeface="Arial" panose="020B0604020202020204" pitchFamily="34" charset="0"/>
              <a:buChar char="•"/>
              <a:defRPr/>
            </a:pPr>
            <a:r>
              <a:rPr lang="en-US" sz="2400" dirty="0">
                <a:solidFill>
                  <a:prstClr val="white"/>
                </a:solidFill>
                <a:latin typeface="Nyala" panose="02000504070300020003" pitchFamily="2" charset="0"/>
              </a:rPr>
              <a:t>Highest paid category is Engineering.</a:t>
            </a:r>
          </a:p>
          <a:p>
            <a:pPr marL="342900" indent="-342900">
              <a:lnSpc>
                <a:spcPct val="150000"/>
              </a:lnSpc>
              <a:buFont typeface="Arial" panose="020B0604020202020204" pitchFamily="34" charset="0"/>
              <a:buChar char="•"/>
              <a:defRPr/>
            </a:pPr>
            <a:r>
              <a:rPr lang="en-US" sz="2400" dirty="0">
                <a:solidFill>
                  <a:prstClr val="white"/>
                </a:solidFill>
                <a:latin typeface="Nyala" panose="02000504070300020003" pitchFamily="2" charset="0"/>
              </a:rPr>
              <a:t>Consider which positions are more needed by which department.</a:t>
            </a:r>
          </a:p>
          <a:p>
            <a:pPr marL="342900" indent="-342900">
              <a:lnSpc>
                <a:spcPct val="150000"/>
              </a:lnSpc>
              <a:buFont typeface="Arial" panose="020B0604020202020204" pitchFamily="34" charset="0"/>
              <a:buChar char="•"/>
              <a:defRPr/>
            </a:pPr>
            <a:r>
              <a:rPr lang="en-US" sz="2400" dirty="0">
                <a:solidFill>
                  <a:prstClr val="white"/>
                </a:solidFill>
                <a:latin typeface="Nyala" panose="02000504070300020003" pitchFamily="2" charset="0"/>
              </a:rPr>
              <a:t>Consider keywords before applying.</a:t>
            </a:r>
          </a:p>
          <a:p>
            <a:pPr marL="342900" indent="-342900">
              <a:lnSpc>
                <a:spcPct val="150000"/>
              </a:lnSpc>
              <a:buFont typeface="Arial" panose="020B0604020202020204" pitchFamily="34" charset="0"/>
              <a:buChar char="•"/>
              <a:defRPr/>
            </a:pPr>
            <a:r>
              <a:rPr lang="en-US" sz="2400" dirty="0">
                <a:solidFill>
                  <a:prstClr val="white"/>
                </a:solidFill>
                <a:latin typeface="Nyala" panose="02000504070300020003" pitchFamily="2" charset="0"/>
              </a:rPr>
              <a:t>Consider timing to apply.</a:t>
            </a:r>
          </a:p>
          <a:p>
            <a:pPr marL="342900" indent="-342900">
              <a:lnSpc>
                <a:spcPct val="150000"/>
              </a:lnSpc>
              <a:buFont typeface="Arial" panose="020B0604020202020204" pitchFamily="34" charset="0"/>
              <a:buChar char="•"/>
              <a:defRPr/>
            </a:pPr>
            <a:r>
              <a:rPr lang="en-US" sz="2400" dirty="0">
                <a:solidFill>
                  <a:prstClr val="white"/>
                </a:solidFill>
                <a:latin typeface="Nyala" panose="02000504070300020003" pitchFamily="2" charset="0"/>
              </a:rPr>
              <a:t>WISH YOU LUCK!</a:t>
            </a:r>
          </a:p>
        </p:txBody>
      </p:sp>
    </p:spTree>
    <p:extLst>
      <p:ext uri="{BB962C8B-B14F-4D97-AF65-F5344CB8AC3E}">
        <p14:creationId xmlns:p14="http://schemas.microsoft.com/office/powerpoint/2010/main" val="105943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08D7B-863E-4547-930F-154411A043A6}"/>
              </a:ext>
            </a:extLst>
          </p:cNvPr>
          <p:cNvSpPr>
            <a:spLocks noGrp="1"/>
          </p:cNvSpPr>
          <p:nvPr>
            <p:ph type="title"/>
          </p:nvPr>
        </p:nvSpPr>
        <p:spPr/>
        <p:txBody>
          <a:bodyPr>
            <a:normAutofit/>
          </a:bodyPr>
          <a:lstStyle/>
          <a:p>
            <a:r>
              <a:rPr lang="en-US" sz="4000" dirty="0">
                <a:latin typeface="Nyala" panose="02000504070300020003" pitchFamily="2" charset="0"/>
              </a:rPr>
              <a:t>ROOM TO IMPROVE</a:t>
            </a:r>
          </a:p>
        </p:txBody>
      </p:sp>
      <p:sp>
        <p:nvSpPr>
          <p:cNvPr id="4" name="TextBox 3">
            <a:extLst>
              <a:ext uri="{FF2B5EF4-FFF2-40B4-BE49-F238E27FC236}">
                <a16:creationId xmlns:a16="http://schemas.microsoft.com/office/drawing/2014/main" id="{54B4EF49-7940-490D-AE1C-E39B1F0C62A1}"/>
              </a:ext>
            </a:extLst>
          </p:cNvPr>
          <p:cNvSpPr txBox="1"/>
          <p:nvPr/>
        </p:nvSpPr>
        <p:spPr>
          <a:xfrm>
            <a:off x="1522811" y="4512913"/>
            <a:ext cx="10151029" cy="2234073"/>
          </a:xfrm>
          <a:prstGeom prst="rect">
            <a:avLst/>
          </a:prstGeom>
          <a:noFill/>
        </p:spPr>
        <p:txBody>
          <a:bodyPr wrap="square">
            <a:spAutoFit/>
          </a:bodyPr>
          <a:lstStyle/>
          <a:p>
            <a:pPr algn="ctr">
              <a:lnSpc>
                <a:spcPct val="150000"/>
              </a:lnSpc>
              <a:defRPr/>
            </a:pPr>
            <a:r>
              <a:rPr lang="en-US" sz="3200" dirty="0">
                <a:solidFill>
                  <a:prstClr val="white"/>
                </a:solidFill>
                <a:latin typeface="Nyala" panose="02000504070300020003" pitchFamily="2" charset="0"/>
              </a:rPr>
              <a:t>If NY City officials can manage the data entrance process in a more productive way, this project produce better solution with the same codes.</a:t>
            </a:r>
          </a:p>
        </p:txBody>
      </p:sp>
      <p:sp>
        <p:nvSpPr>
          <p:cNvPr id="6" name="TextBox 5">
            <a:extLst>
              <a:ext uri="{FF2B5EF4-FFF2-40B4-BE49-F238E27FC236}">
                <a16:creationId xmlns:a16="http://schemas.microsoft.com/office/drawing/2014/main" id="{1A4120DD-2977-4FF2-9D5F-E6B7EC5F9C08}"/>
              </a:ext>
            </a:extLst>
          </p:cNvPr>
          <p:cNvSpPr txBox="1"/>
          <p:nvPr/>
        </p:nvSpPr>
        <p:spPr>
          <a:xfrm>
            <a:off x="1522810" y="1634247"/>
            <a:ext cx="10151029" cy="535531"/>
          </a:xfrm>
          <a:prstGeom prst="rect">
            <a:avLst/>
          </a:prstGeom>
          <a:noFill/>
        </p:spPr>
        <p:txBody>
          <a:bodyPr wrap="square" rtlCol="0">
            <a:spAutoFit/>
          </a:bodyPr>
          <a:lstStyle/>
          <a:p>
            <a:pPr algn="ctr">
              <a:lnSpc>
                <a:spcPct val="90000"/>
              </a:lnSpc>
              <a:defRPr/>
            </a:pPr>
            <a:r>
              <a:rPr lang="en-US" sz="3200" dirty="0">
                <a:solidFill>
                  <a:prstClr val="white"/>
                </a:solidFill>
                <a:latin typeface="Nyala" panose="02000504070300020003" pitchFamily="2" charset="0"/>
              </a:rPr>
              <a:t>This project would have provided better solutions if I had;</a:t>
            </a:r>
          </a:p>
        </p:txBody>
      </p:sp>
      <p:sp>
        <p:nvSpPr>
          <p:cNvPr id="8" name="TextBox 7">
            <a:extLst>
              <a:ext uri="{FF2B5EF4-FFF2-40B4-BE49-F238E27FC236}">
                <a16:creationId xmlns:a16="http://schemas.microsoft.com/office/drawing/2014/main" id="{6B46BBF7-EE05-4F09-A2A3-7CAB538E6A1D}"/>
              </a:ext>
            </a:extLst>
          </p:cNvPr>
          <p:cNvSpPr txBox="1"/>
          <p:nvPr/>
        </p:nvSpPr>
        <p:spPr>
          <a:xfrm>
            <a:off x="1522811" y="2342459"/>
            <a:ext cx="9146378" cy="2252668"/>
          </a:xfrm>
          <a:prstGeom prst="rect">
            <a:avLst/>
          </a:prstGeom>
          <a:noFill/>
        </p:spPr>
        <p:txBody>
          <a:bodyPr wrap="square" rtlCol="0">
            <a:spAutoFit/>
          </a:bodyPr>
          <a:lstStyle/>
          <a:p>
            <a:pPr marL="342900" indent="-342900" algn="ctr">
              <a:lnSpc>
                <a:spcPct val="150000"/>
              </a:lnSpc>
              <a:buFont typeface="Arial" panose="020B0604020202020204" pitchFamily="34" charset="0"/>
              <a:buChar char="•"/>
              <a:defRPr/>
            </a:pPr>
            <a:r>
              <a:rPr lang="en-US" sz="2400" dirty="0">
                <a:solidFill>
                  <a:prstClr val="white"/>
                </a:solidFill>
                <a:latin typeface="Nyala" panose="02000504070300020003" pitchFamily="2" charset="0"/>
              </a:rPr>
              <a:t>Well-balanced year data</a:t>
            </a:r>
          </a:p>
          <a:p>
            <a:pPr marL="342900" indent="-342900" algn="ctr">
              <a:lnSpc>
                <a:spcPct val="150000"/>
              </a:lnSpc>
              <a:buFont typeface="Arial" panose="020B0604020202020204" pitchFamily="34" charset="0"/>
              <a:buChar char="•"/>
              <a:defRPr/>
            </a:pPr>
            <a:r>
              <a:rPr lang="en-US" sz="2400" dirty="0">
                <a:solidFill>
                  <a:prstClr val="white"/>
                </a:solidFill>
                <a:latin typeface="Nyala" panose="02000504070300020003" pitchFamily="2" charset="0"/>
              </a:rPr>
              <a:t>More numeric data</a:t>
            </a:r>
          </a:p>
          <a:p>
            <a:pPr marL="342900" indent="-342900" algn="ctr">
              <a:lnSpc>
                <a:spcPct val="150000"/>
              </a:lnSpc>
              <a:buFont typeface="Arial" panose="020B0604020202020204" pitchFamily="34" charset="0"/>
              <a:buChar char="•"/>
              <a:defRPr/>
            </a:pPr>
            <a:r>
              <a:rPr lang="en-US" sz="2400" dirty="0">
                <a:solidFill>
                  <a:prstClr val="white"/>
                </a:solidFill>
                <a:latin typeface="Nyala" panose="02000504070300020003" pitchFamily="2" charset="0"/>
              </a:rPr>
              <a:t>Better data entrance</a:t>
            </a:r>
          </a:p>
          <a:p>
            <a:pPr marL="342900" indent="-342900" algn="ctr">
              <a:lnSpc>
                <a:spcPct val="150000"/>
              </a:lnSpc>
              <a:buFont typeface="Arial" panose="020B0604020202020204" pitchFamily="34" charset="0"/>
              <a:buChar char="•"/>
              <a:defRPr/>
            </a:pPr>
            <a:r>
              <a:rPr lang="en-US" sz="2400" dirty="0">
                <a:solidFill>
                  <a:prstClr val="white"/>
                </a:solidFill>
                <a:latin typeface="Nyala" panose="02000504070300020003" pitchFamily="2" charset="0"/>
              </a:rPr>
              <a:t>Any information about applicant profile (age, sex, etc.)</a:t>
            </a:r>
          </a:p>
        </p:txBody>
      </p:sp>
    </p:spTree>
    <p:extLst>
      <p:ext uri="{BB962C8B-B14F-4D97-AF65-F5344CB8AC3E}">
        <p14:creationId xmlns:p14="http://schemas.microsoft.com/office/powerpoint/2010/main" val="175351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B0D20-67D2-4E87-B25C-7DCBAC62BD80}"/>
              </a:ext>
            </a:extLst>
          </p:cNvPr>
          <p:cNvSpPr>
            <a:spLocks noGrp="1"/>
          </p:cNvSpPr>
          <p:nvPr>
            <p:ph type="title"/>
          </p:nvPr>
        </p:nvSpPr>
        <p:spPr/>
        <p:txBody>
          <a:bodyPr/>
          <a:lstStyle/>
          <a:p>
            <a:pPr algn="ctr"/>
            <a:r>
              <a:rPr lang="en-US" dirty="0"/>
              <a:t>THANK YOU!</a:t>
            </a:r>
          </a:p>
        </p:txBody>
      </p:sp>
      <p:sp>
        <p:nvSpPr>
          <p:cNvPr id="3" name="Text Placeholder 2">
            <a:extLst>
              <a:ext uri="{FF2B5EF4-FFF2-40B4-BE49-F238E27FC236}">
                <a16:creationId xmlns:a16="http://schemas.microsoft.com/office/drawing/2014/main" id="{A7C254CE-452A-42CB-AEA7-7BFBBC4CFA0D}"/>
              </a:ext>
            </a:extLst>
          </p:cNvPr>
          <p:cNvSpPr>
            <a:spLocks noGrp="1"/>
          </p:cNvSpPr>
          <p:nvPr>
            <p:ph type="body" idx="1"/>
          </p:nvPr>
        </p:nvSpPr>
        <p:spPr>
          <a:xfrm>
            <a:off x="1522810" y="4543726"/>
            <a:ext cx="9146381" cy="1069675"/>
          </a:xfrm>
        </p:spPr>
        <p:txBody>
          <a:bodyPr vert="horz" lIns="91440" tIns="45720" rIns="91440" bIns="45720" rtlCol="0" anchor="b">
            <a:noAutofit/>
          </a:bodyPr>
          <a:lstStyle/>
          <a:p>
            <a:pPr algn="ctr">
              <a:spcBef>
                <a:spcPct val="0"/>
              </a:spcBef>
            </a:pPr>
            <a:r>
              <a:rPr lang="en-US" sz="4400" dirty="0">
                <a:solidFill>
                  <a:schemeClr val="tx1"/>
                </a:solidFill>
                <a:latin typeface="+mj-lt"/>
                <a:ea typeface="+mj-ea"/>
                <a:cs typeface="+mj-cs"/>
              </a:rPr>
              <a:t>ANY QUESTIONS?</a:t>
            </a:r>
          </a:p>
        </p:txBody>
      </p:sp>
    </p:spTree>
    <p:extLst>
      <p:ext uri="{BB962C8B-B14F-4D97-AF65-F5344CB8AC3E}">
        <p14:creationId xmlns:p14="http://schemas.microsoft.com/office/powerpoint/2010/main" val="256743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0CB37-BA99-4BB8-BF7E-3A41D933651F}"/>
              </a:ext>
            </a:extLst>
          </p:cNvPr>
          <p:cNvSpPr>
            <a:spLocks noGrp="1"/>
          </p:cNvSpPr>
          <p:nvPr>
            <p:ph type="title"/>
          </p:nvPr>
        </p:nvSpPr>
        <p:spPr/>
        <p:txBody>
          <a:bodyPr>
            <a:normAutofit/>
          </a:bodyPr>
          <a:lstStyle/>
          <a:p>
            <a:r>
              <a:rPr lang="en-US" sz="4000" dirty="0">
                <a:latin typeface="Nyala" panose="02000504070300020003" pitchFamily="2" charset="0"/>
              </a:rPr>
              <a:t>UNDERSTANDING THE DATA</a:t>
            </a:r>
          </a:p>
        </p:txBody>
      </p:sp>
      <p:sp>
        <p:nvSpPr>
          <p:cNvPr id="4" name="TextBox 3">
            <a:extLst>
              <a:ext uri="{FF2B5EF4-FFF2-40B4-BE49-F238E27FC236}">
                <a16:creationId xmlns:a16="http://schemas.microsoft.com/office/drawing/2014/main" id="{E8E11678-9439-448D-8154-F9B8326577FE}"/>
              </a:ext>
            </a:extLst>
          </p:cNvPr>
          <p:cNvSpPr txBox="1"/>
          <p:nvPr/>
        </p:nvSpPr>
        <p:spPr>
          <a:xfrm>
            <a:off x="1522811" y="1634247"/>
            <a:ext cx="3739853" cy="535531"/>
          </a:xfrm>
          <a:prstGeom prst="rect">
            <a:avLst/>
          </a:prstGeom>
          <a:noFill/>
        </p:spPr>
        <p:txBody>
          <a:bodyPr wrap="square" rtlCol="0">
            <a:spAutoFit/>
          </a:bodyPr>
          <a:lstStyle/>
          <a:p>
            <a:pPr>
              <a:lnSpc>
                <a:spcPct val="90000"/>
              </a:lnSpc>
            </a:pPr>
            <a:r>
              <a:rPr lang="en-US" sz="3200" dirty="0">
                <a:latin typeface="Nyala" panose="02000504070300020003" pitchFamily="2" charset="0"/>
              </a:rPr>
              <a:t>Descriptive Statistics</a:t>
            </a:r>
          </a:p>
        </p:txBody>
      </p:sp>
      <p:grpSp>
        <p:nvGrpSpPr>
          <p:cNvPr id="11" name="Group 10">
            <a:extLst>
              <a:ext uri="{FF2B5EF4-FFF2-40B4-BE49-F238E27FC236}">
                <a16:creationId xmlns:a16="http://schemas.microsoft.com/office/drawing/2014/main" id="{1DAC5F78-8A78-4432-9716-B457A3F94911}"/>
              </a:ext>
            </a:extLst>
          </p:cNvPr>
          <p:cNvGrpSpPr/>
          <p:nvPr/>
        </p:nvGrpSpPr>
        <p:grpSpPr>
          <a:xfrm>
            <a:off x="5170066" y="2167743"/>
            <a:ext cx="3033235" cy="4089901"/>
            <a:chOff x="8883498" y="1846613"/>
            <a:chExt cx="3033235" cy="4089901"/>
          </a:xfrm>
        </p:grpSpPr>
        <p:pic>
          <p:nvPicPr>
            <p:cNvPr id="6" name="Picture 5">
              <a:extLst>
                <a:ext uri="{FF2B5EF4-FFF2-40B4-BE49-F238E27FC236}">
                  <a16:creationId xmlns:a16="http://schemas.microsoft.com/office/drawing/2014/main" id="{D058874E-7125-4E4C-8CC5-20E7D8ED84F8}"/>
                </a:ext>
              </a:extLst>
            </p:cNvPr>
            <p:cNvPicPr>
              <a:picLocks noChangeAspect="1"/>
            </p:cNvPicPr>
            <p:nvPr/>
          </p:nvPicPr>
          <p:blipFill>
            <a:blip r:embed="rId2"/>
            <a:stretch>
              <a:fillRect/>
            </a:stretch>
          </p:blipFill>
          <p:spPr>
            <a:xfrm>
              <a:off x="8883498" y="2237631"/>
              <a:ext cx="3033235" cy="3698883"/>
            </a:xfrm>
            <a:prstGeom prst="rect">
              <a:avLst/>
            </a:prstGeom>
            <a:ln w="38100">
              <a:solidFill>
                <a:schemeClr val="accent5"/>
              </a:solidFill>
            </a:ln>
          </p:spPr>
        </p:pic>
        <p:sp>
          <p:nvSpPr>
            <p:cNvPr id="7" name="TextBox 6">
              <a:extLst>
                <a:ext uri="{FF2B5EF4-FFF2-40B4-BE49-F238E27FC236}">
                  <a16:creationId xmlns:a16="http://schemas.microsoft.com/office/drawing/2014/main" id="{4514BF07-92A2-4683-B7F5-E3C6AE565D94}"/>
                </a:ext>
              </a:extLst>
            </p:cNvPr>
            <p:cNvSpPr txBox="1"/>
            <p:nvPr/>
          </p:nvSpPr>
          <p:spPr>
            <a:xfrm>
              <a:off x="8883498" y="1846613"/>
              <a:ext cx="3033235" cy="424732"/>
            </a:xfrm>
            <a:prstGeom prst="rect">
              <a:avLst/>
            </a:prstGeom>
            <a:noFill/>
          </p:spPr>
          <p:txBody>
            <a:bodyPr wrap="square" rtlCol="0">
              <a:spAutoFit/>
            </a:bodyPr>
            <a:lstStyle/>
            <a:p>
              <a:pPr algn="ctr">
                <a:lnSpc>
                  <a:spcPct val="90000"/>
                </a:lnSpc>
              </a:pPr>
              <a:r>
                <a:rPr lang="en-US" sz="2400" dirty="0">
                  <a:latin typeface="Nyala" panose="02000504070300020003" pitchFamily="2" charset="0"/>
                </a:rPr>
                <a:t>Unique Values</a:t>
              </a:r>
            </a:p>
          </p:txBody>
        </p:sp>
      </p:grpSp>
      <p:grpSp>
        <p:nvGrpSpPr>
          <p:cNvPr id="12" name="Group 11">
            <a:extLst>
              <a:ext uri="{FF2B5EF4-FFF2-40B4-BE49-F238E27FC236}">
                <a16:creationId xmlns:a16="http://schemas.microsoft.com/office/drawing/2014/main" id="{BB96D692-240B-4CAE-9F98-D596A280A9DC}"/>
              </a:ext>
            </a:extLst>
          </p:cNvPr>
          <p:cNvGrpSpPr/>
          <p:nvPr/>
        </p:nvGrpSpPr>
        <p:grpSpPr>
          <a:xfrm>
            <a:off x="1503133" y="2167743"/>
            <a:ext cx="3517418" cy="1978160"/>
            <a:chOff x="1503133" y="2167743"/>
            <a:chExt cx="3517418" cy="1978160"/>
          </a:xfrm>
        </p:grpSpPr>
        <p:pic>
          <p:nvPicPr>
            <p:cNvPr id="5" name="Picture 4">
              <a:extLst>
                <a:ext uri="{FF2B5EF4-FFF2-40B4-BE49-F238E27FC236}">
                  <a16:creationId xmlns:a16="http://schemas.microsoft.com/office/drawing/2014/main" id="{16E69C89-4CBA-4F57-B5B0-503EAFB6358A}"/>
                </a:ext>
              </a:extLst>
            </p:cNvPr>
            <p:cNvPicPr>
              <a:picLocks noChangeAspect="1"/>
            </p:cNvPicPr>
            <p:nvPr/>
          </p:nvPicPr>
          <p:blipFill>
            <a:blip r:embed="rId3"/>
            <a:stretch>
              <a:fillRect/>
            </a:stretch>
          </p:blipFill>
          <p:spPr>
            <a:xfrm>
              <a:off x="1504454" y="2538920"/>
              <a:ext cx="3516097" cy="1606983"/>
            </a:xfrm>
            <a:prstGeom prst="rect">
              <a:avLst/>
            </a:prstGeom>
            <a:ln w="38100">
              <a:solidFill>
                <a:schemeClr val="accent5"/>
              </a:solidFill>
            </a:ln>
          </p:spPr>
        </p:pic>
        <p:sp>
          <p:nvSpPr>
            <p:cNvPr id="9" name="TextBox 8">
              <a:extLst>
                <a:ext uri="{FF2B5EF4-FFF2-40B4-BE49-F238E27FC236}">
                  <a16:creationId xmlns:a16="http://schemas.microsoft.com/office/drawing/2014/main" id="{4F014CEB-5995-4270-8A37-713FE29E8E9D}"/>
                </a:ext>
              </a:extLst>
            </p:cNvPr>
            <p:cNvSpPr txBox="1"/>
            <p:nvPr/>
          </p:nvSpPr>
          <p:spPr>
            <a:xfrm>
              <a:off x="1503133" y="2167743"/>
              <a:ext cx="3516097" cy="424732"/>
            </a:xfrm>
            <a:prstGeom prst="rect">
              <a:avLst/>
            </a:prstGeom>
            <a:noFill/>
          </p:spPr>
          <p:txBody>
            <a:bodyPr wrap="square" rtlCol="0">
              <a:spAutoFit/>
            </a:bodyPr>
            <a:lstStyle/>
            <a:p>
              <a:pPr algn="ctr">
                <a:lnSpc>
                  <a:spcPct val="90000"/>
                </a:lnSpc>
              </a:pPr>
              <a:r>
                <a:rPr lang="en-US" sz="2400" dirty="0">
                  <a:latin typeface="Nyala" panose="02000504070300020003" pitchFamily="2" charset="0"/>
                </a:rPr>
                <a:t>Describe</a:t>
              </a:r>
            </a:p>
          </p:txBody>
        </p:sp>
      </p:grpSp>
      <p:grpSp>
        <p:nvGrpSpPr>
          <p:cNvPr id="15" name="Group 14">
            <a:extLst>
              <a:ext uri="{FF2B5EF4-FFF2-40B4-BE49-F238E27FC236}">
                <a16:creationId xmlns:a16="http://schemas.microsoft.com/office/drawing/2014/main" id="{68979C29-1231-4B4F-96AF-B2C2DDA26A13}"/>
              </a:ext>
            </a:extLst>
          </p:cNvPr>
          <p:cNvGrpSpPr/>
          <p:nvPr/>
        </p:nvGrpSpPr>
        <p:grpSpPr>
          <a:xfrm>
            <a:off x="8352816" y="2167743"/>
            <a:ext cx="3633779" cy="4415619"/>
            <a:chOff x="8352816" y="2167743"/>
            <a:chExt cx="3633779" cy="4415619"/>
          </a:xfrm>
        </p:grpSpPr>
        <p:pic>
          <p:nvPicPr>
            <p:cNvPr id="10" name="Picture 9">
              <a:extLst>
                <a:ext uri="{FF2B5EF4-FFF2-40B4-BE49-F238E27FC236}">
                  <a16:creationId xmlns:a16="http://schemas.microsoft.com/office/drawing/2014/main" id="{14AF6CC2-D5DD-479D-A0EA-93EC9F5D9A82}"/>
                </a:ext>
              </a:extLst>
            </p:cNvPr>
            <p:cNvPicPr>
              <a:picLocks noChangeAspect="1"/>
            </p:cNvPicPr>
            <p:nvPr/>
          </p:nvPicPr>
          <p:blipFill>
            <a:blip r:embed="rId4"/>
            <a:stretch>
              <a:fillRect/>
            </a:stretch>
          </p:blipFill>
          <p:spPr>
            <a:xfrm>
              <a:off x="8352816" y="2561285"/>
              <a:ext cx="3633778" cy="4022077"/>
            </a:xfrm>
            <a:prstGeom prst="rect">
              <a:avLst/>
            </a:prstGeom>
            <a:ln w="38100">
              <a:solidFill>
                <a:schemeClr val="accent5"/>
              </a:solidFill>
            </a:ln>
          </p:spPr>
        </p:pic>
        <p:sp>
          <p:nvSpPr>
            <p:cNvPr id="14" name="TextBox 13">
              <a:extLst>
                <a:ext uri="{FF2B5EF4-FFF2-40B4-BE49-F238E27FC236}">
                  <a16:creationId xmlns:a16="http://schemas.microsoft.com/office/drawing/2014/main" id="{66379DDB-C3E6-45AF-80C8-3485EF428436}"/>
                </a:ext>
              </a:extLst>
            </p:cNvPr>
            <p:cNvSpPr txBox="1"/>
            <p:nvPr/>
          </p:nvSpPr>
          <p:spPr>
            <a:xfrm>
              <a:off x="8352817" y="2167743"/>
              <a:ext cx="3633778" cy="424732"/>
            </a:xfrm>
            <a:prstGeom prst="rect">
              <a:avLst/>
            </a:prstGeom>
            <a:noFill/>
          </p:spPr>
          <p:txBody>
            <a:bodyPr wrap="square" rtlCol="0">
              <a:spAutoFit/>
            </a:bodyPr>
            <a:lstStyle/>
            <a:p>
              <a:pPr algn="ctr">
                <a:lnSpc>
                  <a:spcPct val="90000"/>
                </a:lnSpc>
              </a:pPr>
              <a:r>
                <a:rPr lang="en-US" sz="2400" dirty="0">
                  <a:latin typeface="Nyala" panose="02000504070300020003" pitchFamily="2" charset="0"/>
                </a:rPr>
                <a:t>Count</a:t>
              </a:r>
            </a:p>
          </p:txBody>
        </p:sp>
      </p:grpSp>
    </p:spTree>
    <p:extLst>
      <p:ext uri="{BB962C8B-B14F-4D97-AF65-F5344CB8AC3E}">
        <p14:creationId xmlns:p14="http://schemas.microsoft.com/office/powerpoint/2010/main" val="212516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ACD5-1231-4912-A177-CF006C693941}"/>
              </a:ext>
            </a:extLst>
          </p:cNvPr>
          <p:cNvSpPr>
            <a:spLocks noGrp="1"/>
          </p:cNvSpPr>
          <p:nvPr>
            <p:ph type="title"/>
          </p:nvPr>
        </p:nvSpPr>
        <p:spPr/>
        <p:txBody>
          <a:bodyPr>
            <a:normAutofit/>
          </a:bodyPr>
          <a:lstStyle/>
          <a:p>
            <a:r>
              <a:rPr lang="en-US" sz="4000" dirty="0">
                <a:latin typeface="Nyala" panose="02000504070300020003" pitchFamily="2" charset="0"/>
              </a:rPr>
              <a:t>EXPLORATORY DATA ANALYSIS</a:t>
            </a:r>
          </a:p>
        </p:txBody>
      </p:sp>
      <p:grpSp>
        <p:nvGrpSpPr>
          <p:cNvPr id="3" name="Group 2">
            <a:extLst>
              <a:ext uri="{FF2B5EF4-FFF2-40B4-BE49-F238E27FC236}">
                <a16:creationId xmlns:a16="http://schemas.microsoft.com/office/drawing/2014/main" id="{F2AA821B-97BF-493B-B121-48EE97DB069D}"/>
              </a:ext>
            </a:extLst>
          </p:cNvPr>
          <p:cNvGrpSpPr/>
          <p:nvPr/>
        </p:nvGrpSpPr>
        <p:grpSpPr>
          <a:xfrm>
            <a:off x="1581893" y="1431642"/>
            <a:ext cx="5135805" cy="2677998"/>
            <a:chOff x="645833" y="1203042"/>
            <a:chExt cx="5135805" cy="2677998"/>
          </a:xfrm>
        </p:grpSpPr>
        <p:sp>
          <p:nvSpPr>
            <p:cNvPr id="4" name="Freeform 7">
              <a:extLst>
                <a:ext uri="{FF2B5EF4-FFF2-40B4-BE49-F238E27FC236}">
                  <a16:creationId xmlns:a16="http://schemas.microsoft.com/office/drawing/2014/main" id="{523AC4F2-502F-43B7-AD93-2DF31DC8847B}"/>
                </a:ext>
              </a:extLst>
            </p:cNvPr>
            <p:cNvSpPr>
              <a:spLocks/>
            </p:cNvSpPr>
            <p:nvPr/>
          </p:nvSpPr>
          <p:spPr bwMode="auto">
            <a:xfrm>
              <a:off x="3452638" y="1588629"/>
              <a:ext cx="2329000" cy="2292411"/>
            </a:xfrm>
            <a:custGeom>
              <a:avLst/>
              <a:gdLst>
                <a:gd name="T0" fmla="*/ 582 w 1655"/>
                <a:gd name="T1" fmla="*/ 1621 h 1629"/>
                <a:gd name="T2" fmla="*/ 592 w 1655"/>
                <a:gd name="T3" fmla="*/ 1517 h 1629"/>
                <a:gd name="T4" fmla="*/ 610 w 1655"/>
                <a:gd name="T5" fmla="*/ 1417 h 1629"/>
                <a:gd name="T6" fmla="*/ 638 w 1655"/>
                <a:gd name="T7" fmla="*/ 1321 h 1629"/>
                <a:gd name="T8" fmla="*/ 675 w 1655"/>
                <a:gd name="T9" fmla="*/ 1229 h 1629"/>
                <a:gd name="T10" fmla="*/ 719 w 1655"/>
                <a:gd name="T11" fmla="*/ 1139 h 1629"/>
                <a:gd name="T12" fmla="*/ 771 w 1655"/>
                <a:gd name="T13" fmla="*/ 1057 h 1629"/>
                <a:gd name="T14" fmla="*/ 829 w 1655"/>
                <a:gd name="T15" fmla="*/ 977 h 1629"/>
                <a:gd name="T16" fmla="*/ 895 w 1655"/>
                <a:gd name="T17" fmla="*/ 905 h 1629"/>
                <a:gd name="T18" fmla="*/ 965 w 1655"/>
                <a:gd name="T19" fmla="*/ 837 h 1629"/>
                <a:gd name="T20" fmla="*/ 1043 w 1655"/>
                <a:gd name="T21" fmla="*/ 777 h 1629"/>
                <a:gd name="T22" fmla="*/ 1125 w 1655"/>
                <a:gd name="T23" fmla="*/ 723 h 1629"/>
                <a:gd name="T24" fmla="*/ 1211 w 1655"/>
                <a:gd name="T25" fmla="*/ 678 h 1629"/>
                <a:gd name="T26" fmla="*/ 1303 w 1655"/>
                <a:gd name="T27" fmla="*/ 640 h 1629"/>
                <a:gd name="T28" fmla="*/ 1399 w 1655"/>
                <a:gd name="T29" fmla="*/ 610 h 1629"/>
                <a:gd name="T30" fmla="*/ 1497 w 1655"/>
                <a:gd name="T31" fmla="*/ 588 h 1629"/>
                <a:gd name="T32" fmla="*/ 1599 w 1655"/>
                <a:gd name="T33" fmla="*/ 576 h 1629"/>
                <a:gd name="T34" fmla="*/ 1583 w 1655"/>
                <a:gd name="T35" fmla="*/ 0 h 1629"/>
                <a:gd name="T36" fmla="*/ 1503 w 1655"/>
                <a:gd name="T37" fmla="*/ 6 h 1629"/>
                <a:gd name="T38" fmla="*/ 1345 w 1655"/>
                <a:gd name="T39" fmla="*/ 30 h 1629"/>
                <a:gd name="T40" fmla="*/ 1191 w 1655"/>
                <a:gd name="T41" fmla="*/ 68 h 1629"/>
                <a:gd name="T42" fmla="*/ 1043 w 1655"/>
                <a:gd name="T43" fmla="*/ 120 h 1629"/>
                <a:gd name="T44" fmla="*/ 903 w 1655"/>
                <a:gd name="T45" fmla="*/ 186 h 1629"/>
                <a:gd name="T46" fmla="*/ 771 w 1655"/>
                <a:gd name="T47" fmla="*/ 264 h 1629"/>
                <a:gd name="T48" fmla="*/ 644 w 1655"/>
                <a:gd name="T49" fmla="*/ 352 h 1629"/>
                <a:gd name="T50" fmla="*/ 528 w 1655"/>
                <a:gd name="T51" fmla="*/ 452 h 1629"/>
                <a:gd name="T52" fmla="*/ 422 w 1655"/>
                <a:gd name="T53" fmla="*/ 560 h 1629"/>
                <a:gd name="T54" fmla="*/ 324 w 1655"/>
                <a:gd name="T55" fmla="*/ 680 h 1629"/>
                <a:gd name="T56" fmla="*/ 240 w 1655"/>
                <a:gd name="T57" fmla="*/ 807 h 1629"/>
                <a:gd name="T58" fmla="*/ 166 w 1655"/>
                <a:gd name="T59" fmla="*/ 941 h 1629"/>
                <a:gd name="T60" fmla="*/ 104 w 1655"/>
                <a:gd name="T61" fmla="*/ 1085 h 1629"/>
                <a:gd name="T62" fmla="*/ 58 w 1655"/>
                <a:gd name="T63" fmla="*/ 1233 h 1629"/>
                <a:gd name="T64" fmla="*/ 24 w 1655"/>
                <a:gd name="T65" fmla="*/ 1389 h 1629"/>
                <a:gd name="T66" fmla="*/ 4 w 1655"/>
                <a:gd name="T67" fmla="*/ 1549 h 1629"/>
                <a:gd name="T68" fmla="*/ 310 w 1655"/>
                <a:gd name="T69" fmla="*/ 1565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5" h="1629">
                  <a:moveTo>
                    <a:pt x="582" y="1621"/>
                  </a:moveTo>
                  <a:lnTo>
                    <a:pt x="582" y="1621"/>
                  </a:lnTo>
                  <a:lnTo>
                    <a:pt x="586" y="1569"/>
                  </a:lnTo>
                  <a:lnTo>
                    <a:pt x="592" y="1517"/>
                  </a:lnTo>
                  <a:lnTo>
                    <a:pt x="600" y="1467"/>
                  </a:lnTo>
                  <a:lnTo>
                    <a:pt x="610" y="1417"/>
                  </a:lnTo>
                  <a:lnTo>
                    <a:pt x="624" y="1369"/>
                  </a:lnTo>
                  <a:lnTo>
                    <a:pt x="638" y="1321"/>
                  </a:lnTo>
                  <a:lnTo>
                    <a:pt x="656" y="1275"/>
                  </a:lnTo>
                  <a:lnTo>
                    <a:pt x="675" y="1229"/>
                  </a:lnTo>
                  <a:lnTo>
                    <a:pt x="697" y="1183"/>
                  </a:lnTo>
                  <a:lnTo>
                    <a:pt x="719" y="1139"/>
                  </a:lnTo>
                  <a:lnTo>
                    <a:pt x="745" y="1097"/>
                  </a:lnTo>
                  <a:lnTo>
                    <a:pt x="771" y="1057"/>
                  </a:lnTo>
                  <a:lnTo>
                    <a:pt x="799" y="1017"/>
                  </a:lnTo>
                  <a:lnTo>
                    <a:pt x="829" y="977"/>
                  </a:lnTo>
                  <a:lnTo>
                    <a:pt x="861" y="941"/>
                  </a:lnTo>
                  <a:lnTo>
                    <a:pt x="895" y="905"/>
                  </a:lnTo>
                  <a:lnTo>
                    <a:pt x="929" y="871"/>
                  </a:lnTo>
                  <a:lnTo>
                    <a:pt x="965" y="837"/>
                  </a:lnTo>
                  <a:lnTo>
                    <a:pt x="1003" y="807"/>
                  </a:lnTo>
                  <a:lnTo>
                    <a:pt x="1043" y="777"/>
                  </a:lnTo>
                  <a:lnTo>
                    <a:pt x="1083" y="749"/>
                  </a:lnTo>
                  <a:lnTo>
                    <a:pt x="1125" y="723"/>
                  </a:lnTo>
                  <a:lnTo>
                    <a:pt x="1167" y="699"/>
                  </a:lnTo>
                  <a:lnTo>
                    <a:pt x="1211" y="678"/>
                  </a:lnTo>
                  <a:lnTo>
                    <a:pt x="1257" y="658"/>
                  </a:lnTo>
                  <a:lnTo>
                    <a:pt x="1303" y="640"/>
                  </a:lnTo>
                  <a:lnTo>
                    <a:pt x="1351" y="624"/>
                  </a:lnTo>
                  <a:lnTo>
                    <a:pt x="1399" y="610"/>
                  </a:lnTo>
                  <a:lnTo>
                    <a:pt x="1447" y="598"/>
                  </a:lnTo>
                  <a:lnTo>
                    <a:pt x="1497" y="588"/>
                  </a:lnTo>
                  <a:lnTo>
                    <a:pt x="1549" y="580"/>
                  </a:lnTo>
                  <a:lnTo>
                    <a:pt x="1599" y="576"/>
                  </a:lnTo>
                  <a:lnTo>
                    <a:pt x="1655" y="308"/>
                  </a:lnTo>
                  <a:lnTo>
                    <a:pt x="1583" y="0"/>
                  </a:lnTo>
                  <a:lnTo>
                    <a:pt x="1583" y="0"/>
                  </a:lnTo>
                  <a:lnTo>
                    <a:pt x="1503" y="6"/>
                  </a:lnTo>
                  <a:lnTo>
                    <a:pt x="1423" y="16"/>
                  </a:lnTo>
                  <a:lnTo>
                    <a:pt x="1345" y="30"/>
                  </a:lnTo>
                  <a:lnTo>
                    <a:pt x="1267" y="48"/>
                  </a:lnTo>
                  <a:lnTo>
                    <a:pt x="1191" y="68"/>
                  </a:lnTo>
                  <a:lnTo>
                    <a:pt x="1117" y="94"/>
                  </a:lnTo>
                  <a:lnTo>
                    <a:pt x="1043" y="120"/>
                  </a:lnTo>
                  <a:lnTo>
                    <a:pt x="973" y="152"/>
                  </a:lnTo>
                  <a:lnTo>
                    <a:pt x="903" y="186"/>
                  </a:lnTo>
                  <a:lnTo>
                    <a:pt x="835" y="222"/>
                  </a:lnTo>
                  <a:lnTo>
                    <a:pt x="771" y="264"/>
                  </a:lnTo>
                  <a:lnTo>
                    <a:pt x="707" y="306"/>
                  </a:lnTo>
                  <a:lnTo>
                    <a:pt x="644" y="352"/>
                  </a:lnTo>
                  <a:lnTo>
                    <a:pt x="584" y="400"/>
                  </a:lnTo>
                  <a:lnTo>
                    <a:pt x="528" y="452"/>
                  </a:lnTo>
                  <a:lnTo>
                    <a:pt x="474" y="504"/>
                  </a:lnTo>
                  <a:lnTo>
                    <a:pt x="422" y="560"/>
                  </a:lnTo>
                  <a:lnTo>
                    <a:pt x="372" y="620"/>
                  </a:lnTo>
                  <a:lnTo>
                    <a:pt x="324" y="680"/>
                  </a:lnTo>
                  <a:lnTo>
                    <a:pt x="280" y="741"/>
                  </a:lnTo>
                  <a:lnTo>
                    <a:pt x="240" y="807"/>
                  </a:lnTo>
                  <a:lnTo>
                    <a:pt x="202" y="873"/>
                  </a:lnTo>
                  <a:lnTo>
                    <a:pt x="166" y="941"/>
                  </a:lnTo>
                  <a:lnTo>
                    <a:pt x="134" y="1013"/>
                  </a:lnTo>
                  <a:lnTo>
                    <a:pt x="104" y="1085"/>
                  </a:lnTo>
                  <a:lnTo>
                    <a:pt x="80" y="1159"/>
                  </a:lnTo>
                  <a:lnTo>
                    <a:pt x="58" y="1233"/>
                  </a:lnTo>
                  <a:lnTo>
                    <a:pt x="38" y="1311"/>
                  </a:lnTo>
                  <a:lnTo>
                    <a:pt x="24" y="1389"/>
                  </a:lnTo>
                  <a:lnTo>
                    <a:pt x="12" y="1467"/>
                  </a:lnTo>
                  <a:lnTo>
                    <a:pt x="4" y="1549"/>
                  </a:lnTo>
                  <a:lnTo>
                    <a:pt x="0" y="1629"/>
                  </a:lnTo>
                  <a:lnTo>
                    <a:pt x="310" y="1565"/>
                  </a:lnTo>
                  <a:lnTo>
                    <a:pt x="582" y="162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Nyala" panose="02000504070300020003" pitchFamily="2" charset="0"/>
              </a:endParaRPr>
            </a:p>
          </p:txBody>
        </p:sp>
        <p:sp>
          <p:nvSpPr>
            <p:cNvPr id="5" name="Freeform 9">
              <a:extLst>
                <a:ext uri="{FF2B5EF4-FFF2-40B4-BE49-F238E27FC236}">
                  <a16:creationId xmlns:a16="http://schemas.microsoft.com/office/drawing/2014/main" id="{12C623CF-80A7-41F8-B2AE-8FAB3D2770E6}"/>
                </a:ext>
              </a:extLst>
            </p:cNvPr>
            <p:cNvSpPr>
              <a:spLocks/>
            </p:cNvSpPr>
            <p:nvPr/>
          </p:nvSpPr>
          <p:spPr bwMode="auto">
            <a:xfrm>
              <a:off x="4731829" y="1203042"/>
              <a:ext cx="875310" cy="875310"/>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0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78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4"/>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6"/>
                  </a:lnTo>
                  <a:lnTo>
                    <a:pt x="286" y="620"/>
                  </a:lnTo>
                  <a:lnTo>
                    <a:pt x="318" y="622"/>
                  </a:lnTo>
                  <a:lnTo>
                    <a:pt x="318" y="622"/>
                  </a:lnTo>
                  <a:lnTo>
                    <a:pt x="350" y="620"/>
                  </a:lnTo>
                  <a:lnTo>
                    <a:pt x="382" y="614"/>
                  </a:lnTo>
                  <a:lnTo>
                    <a:pt x="410" y="606"/>
                  </a:lnTo>
                  <a:lnTo>
                    <a:pt x="440" y="594"/>
                  </a:lnTo>
                  <a:lnTo>
                    <a:pt x="466" y="580"/>
                  </a:lnTo>
                  <a:lnTo>
                    <a:pt x="492" y="564"/>
                  </a:lnTo>
                  <a:lnTo>
                    <a:pt x="516" y="546"/>
                  </a:lnTo>
                  <a:lnTo>
                    <a:pt x="536" y="526"/>
                  </a:lnTo>
                  <a:lnTo>
                    <a:pt x="556" y="504"/>
                  </a:lnTo>
                  <a:lnTo>
                    <a:pt x="574" y="478"/>
                  </a:lnTo>
                  <a:lnTo>
                    <a:pt x="588" y="452"/>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0"/>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Nyala" panose="02000504070300020003" pitchFamily="2" charset="0"/>
              </a:endParaRPr>
            </a:p>
          </p:txBody>
        </p:sp>
        <p:sp>
          <p:nvSpPr>
            <p:cNvPr id="6" name="Freeform 11">
              <a:extLst>
                <a:ext uri="{FF2B5EF4-FFF2-40B4-BE49-F238E27FC236}">
                  <a16:creationId xmlns:a16="http://schemas.microsoft.com/office/drawing/2014/main" id="{60A38D22-2C2D-4BA9-8B17-4437E1DA3A4F}"/>
                </a:ext>
              </a:extLst>
            </p:cNvPr>
            <p:cNvSpPr>
              <a:spLocks/>
            </p:cNvSpPr>
            <p:nvPr/>
          </p:nvSpPr>
          <p:spPr bwMode="auto">
            <a:xfrm>
              <a:off x="4850038" y="1321251"/>
              <a:ext cx="638892" cy="638892"/>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4 h 454"/>
                <a:gd name="T20" fmla="*/ 12 w 454"/>
                <a:gd name="T21" fmla="*/ 298 h 454"/>
                <a:gd name="T22" fmla="*/ 30 w 454"/>
                <a:gd name="T23" fmla="*/ 340 h 454"/>
                <a:gd name="T24" fmla="*/ 56 w 454"/>
                <a:gd name="T25" fmla="*/ 374 h 454"/>
                <a:gd name="T26" fmla="*/ 88 w 454"/>
                <a:gd name="T27" fmla="*/ 404 h 454"/>
                <a:gd name="T28" fmla="*/ 124 w 454"/>
                <a:gd name="T29" fmla="*/ 428 h 454"/>
                <a:gd name="T30" fmla="*/ 166 w 454"/>
                <a:gd name="T31" fmla="*/ 444 h 454"/>
                <a:gd name="T32" fmla="*/ 210 w 454"/>
                <a:gd name="T33" fmla="*/ 452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2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4"/>
                  </a:lnTo>
                  <a:lnTo>
                    <a:pt x="64" y="70"/>
                  </a:lnTo>
                  <a:lnTo>
                    <a:pt x="50" y="86"/>
                  </a:lnTo>
                  <a:lnTo>
                    <a:pt x="36" y="104"/>
                  </a:lnTo>
                  <a:lnTo>
                    <a:pt x="26" y="122"/>
                  </a:lnTo>
                  <a:lnTo>
                    <a:pt x="16" y="144"/>
                  </a:lnTo>
                  <a:lnTo>
                    <a:pt x="10" y="164"/>
                  </a:lnTo>
                  <a:lnTo>
                    <a:pt x="4" y="186"/>
                  </a:lnTo>
                  <a:lnTo>
                    <a:pt x="2" y="208"/>
                  </a:lnTo>
                  <a:lnTo>
                    <a:pt x="0" y="232"/>
                  </a:lnTo>
                  <a:lnTo>
                    <a:pt x="0" y="232"/>
                  </a:lnTo>
                  <a:lnTo>
                    <a:pt x="2" y="254"/>
                  </a:lnTo>
                  <a:lnTo>
                    <a:pt x="6" y="278"/>
                  </a:lnTo>
                  <a:lnTo>
                    <a:pt x="12" y="298"/>
                  </a:lnTo>
                  <a:lnTo>
                    <a:pt x="20" y="320"/>
                  </a:lnTo>
                  <a:lnTo>
                    <a:pt x="30" y="340"/>
                  </a:lnTo>
                  <a:lnTo>
                    <a:pt x="42" y="358"/>
                  </a:lnTo>
                  <a:lnTo>
                    <a:pt x="56" y="374"/>
                  </a:lnTo>
                  <a:lnTo>
                    <a:pt x="70" y="390"/>
                  </a:lnTo>
                  <a:lnTo>
                    <a:pt x="88" y="404"/>
                  </a:lnTo>
                  <a:lnTo>
                    <a:pt x="106" y="418"/>
                  </a:lnTo>
                  <a:lnTo>
                    <a:pt x="124" y="428"/>
                  </a:lnTo>
                  <a:lnTo>
                    <a:pt x="144" y="438"/>
                  </a:lnTo>
                  <a:lnTo>
                    <a:pt x="166" y="444"/>
                  </a:lnTo>
                  <a:lnTo>
                    <a:pt x="188" y="450"/>
                  </a:lnTo>
                  <a:lnTo>
                    <a:pt x="210" y="452"/>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6"/>
                  </a:lnTo>
                  <a:lnTo>
                    <a:pt x="418" y="350"/>
                  </a:lnTo>
                  <a:lnTo>
                    <a:pt x="430" y="330"/>
                  </a:lnTo>
                  <a:lnTo>
                    <a:pt x="438" y="310"/>
                  </a:lnTo>
                  <a:lnTo>
                    <a:pt x="446" y="290"/>
                  </a:lnTo>
                  <a:lnTo>
                    <a:pt x="452" y="268"/>
                  </a:lnTo>
                  <a:lnTo>
                    <a:pt x="454" y="244"/>
                  </a:lnTo>
                  <a:lnTo>
                    <a:pt x="454" y="222"/>
                  </a:lnTo>
                  <a:lnTo>
                    <a:pt x="454" y="222"/>
                  </a:lnTo>
                  <a:lnTo>
                    <a:pt x="452" y="198"/>
                  </a:lnTo>
                  <a:lnTo>
                    <a:pt x="448" y="176"/>
                  </a:lnTo>
                  <a:lnTo>
                    <a:pt x="442" y="154"/>
                  </a:lnTo>
                  <a:lnTo>
                    <a:pt x="434" y="134"/>
                  </a:lnTo>
                  <a:lnTo>
                    <a:pt x="424" y="114"/>
                  </a:lnTo>
                  <a:lnTo>
                    <a:pt x="414"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ctr" anchorCtr="0" compatLnSpc="1">
              <a:prstTxWarp prst="textNoShape">
                <a:avLst/>
              </a:prstTxWarp>
            </a:bodyPr>
            <a:lstStyle/>
            <a:p>
              <a:pPr algn="ctr" defTabSz="914126"/>
              <a:r>
                <a:rPr lang="en-US" sz="4399" b="1" dirty="0">
                  <a:solidFill>
                    <a:prstClr val="black"/>
                  </a:solidFill>
                  <a:latin typeface="Nyala" panose="02000504070300020003" pitchFamily="2" charset="0"/>
                </a:rPr>
                <a:t>4</a:t>
              </a:r>
            </a:p>
          </p:txBody>
        </p:sp>
        <p:sp>
          <p:nvSpPr>
            <p:cNvPr id="7" name="TextBox 6">
              <a:extLst>
                <a:ext uri="{FF2B5EF4-FFF2-40B4-BE49-F238E27FC236}">
                  <a16:creationId xmlns:a16="http://schemas.microsoft.com/office/drawing/2014/main" id="{7B5AB110-0626-46EA-9E2B-B21DBB540A05}"/>
                </a:ext>
              </a:extLst>
            </p:cNvPr>
            <p:cNvSpPr txBox="1"/>
            <p:nvPr/>
          </p:nvSpPr>
          <p:spPr>
            <a:xfrm>
              <a:off x="645833" y="1355442"/>
              <a:ext cx="3095661" cy="922945"/>
            </a:xfrm>
            <a:prstGeom prst="rect">
              <a:avLst/>
            </a:prstGeom>
            <a:noFill/>
          </p:spPr>
          <p:txBody>
            <a:bodyPr wrap="square" rtlCol="0">
              <a:spAutoFit/>
            </a:bodyPr>
            <a:lstStyle/>
            <a:p>
              <a:r>
                <a:rPr lang="en-US" sz="1799" b="1" u="sng" dirty="0">
                  <a:latin typeface="Nyala" panose="02000504070300020003" pitchFamily="2" charset="0"/>
                </a:rPr>
                <a:t>MODELING</a:t>
              </a:r>
              <a:br>
                <a:rPr lang="en-US" sz="1799" dirty="0">
                  <a:latin typeface="Nyala" panose="02000504070300020003" pitchFamily="2" charset="0"/>
                </a:rPr>
              </a:br>
              <a:r>
                <a:rPr lang="en-US" sz="1799" dirty="0">
                  <a:latin typeface="Nyala" panose="02000504070300020003" pitchFamily="2" charset="0"/>
                </a:rPr>
                <a:t>Compare the models &amp;</a:t>
              </a:r>
            </a:p>
            <a:p>
              <a:r>
                <a:rPr lang="en-US" sz="1799" dirty="0">
                  <a:latin typeface="Nyala" panose="02000504070300020003" pitchFamily="2" charset="0"/>
                </a:rPr>
                <a:t>Select the right model.</a:t>
              </a:r>
            </a:p>
          </p:txBody>
        </p:sp>
      </p:grpSp>
      <p:grpSp>
        <p:nvGrpSpPr>
          <p:cNvPr id="8" name="Group 7">
            <a:extLst>
              <a:ext uri="{FF2B5EF4-FFF2-40B4-BE49-F238E27FC236}">
                <a16:creationId xmlns:a16="http://schemas.microsoft.com/office/drawing/2014/main" id="{8A99A5A0-33BD-4D43-87B8-610FEC768B24}"/>
              </a:ext>
            </a:extLst>
          </p:cNvPr>
          <p:cNvGrpSpPr/>
          <p:nvPr/>
        </p:nvGrpSpPr>
        <p:grpSpPr>
          <a:xfrm>
            <a:off x="1554905" y="4194075"/>
            <a:ext cx="5199381" cy="2386854"/>
            <a:chOff x="618845" y="3965475"/>
            <a:chExt cx="5199381" cy="2386854"/>
          </a:xfrm>
        </p:grpSpPr>
        <p:sp>
          <p:nvSpPr>
            <p:cNvPr id="9" name="Freeform 6">
              <a:extLst>
                <a:ext uri="{FF2B5EF4-FFF2-40B4-BE49-F238E27FC236}">
                  <a16:creationId xmlns:a16="http://schemas.microsoft.com/office/drawing/2014/main" id="{4E3F5397-524D-40FD-915B-745A0E929823}"/>
                </a:ext>
              </a:extLst>
            </p:cNvPr>
            <p:cNvSpPr>
              <a:spLocks/>
            </p:cNvSpPr>
            <p:nvPr/>
          </p:nvSpPr>
          <p:spPr bwMode="auto">
            <a:xfrm>
              <a:off x="3455452" y="3965475"/>
              <a:ext cx="2362774" cy="2331815"/>
            </a:xfrm>
            <a:custGeom>
              <a:avLst/>
              <a:gdLst>
                <a:gd name="T0" fmla="*/ 1671 w 1679"/>
                <a:gd name="T1" fmla="*/ 1085 h 1657"/>
                <a:gd name="T2" fmla="*/ 1617 w 1679"/>
                <a:gd name="T3" fmla="*/ 1083 h 1657"/>
                <a:gd name="T4" fmla="*/ 1511 w 1679"/>
                <a:gd name="T5" fmla="*/ 1073 h 1657"/>
                <a:gd name="T6" fmla="*/ 1409 w 1679"/>
                <a:gd name="T7" fmla="*/ 1051 h 1657"/>
                <a:gd name="T8" fmla="*/ 1309 w 1679"/>
                <a:gd name="T9" fmla="*/ 1021 h 1657"/>
                <a:gd name="T10" fmla="*/ 1215 w 1679"/>
                <a:gd name="T11" fmla="*/ 983 h 1657"/>
                <a:gd name="T12" fmla="*/ 1125 w 1679"/>
                <a:gd name="T13" fmla="*/ 935 h 1657"/>
                <a:gd name="T14" fmla="*/ 1039 w 1679"/>
                <a:gd name="T15" fmla="*/ 880 h 1657"/>
                <a:gd name="T16" fmla="*/ 961 w 1679"/>
                <a:gd name="T17" fmla="*/ 818 h 1657"/>
                <a:gd name="T18" fmla="*/ 887 w 1679"/>
                <a:gd name="T19" fmla="*/ 748 h 1657"/>
                <a:gd name="T20" fmla="*/ 821 w 1679"/>
                <a:gd name="T21" fmla="*/ 672 h 1657"/>
                <a:gd name="T22" fmla="*/ 761 w 1679"/>
                <a:gd name="T23" fmla="*/ 590 h 1657"/>
                <a:gd name="T24" fmla="*/ 709 w 1679"/>
                <a:gd name="T25" fmla="*/ 502 h 1657"/>
                <a:gd name="T26" fmla="*/ 665 w 1679"/>
                <a:gd name="T27" fmla="*/ 410 h 1657"/>
                <a:gd name="T28" fmla="*/ 630 w 1679"/>
                <a:gd name="T29" fmla="*/ 314 h 1657"/>
                <a:gd name="T30" fmla="*/ 602 w 1679"/>
                <a:gd name="T31" fmla="*/ 212 h 1657"/>
                <a:gd name="T32" fmla="*/ 586 w 1679"/>
                <a:gd name="T33" fmla="*/ 108 h 1657"/>
                <a:gd name="T34" fmla="*/ 308 w 1679"/>
                <a:gd name="T35" fmla="*/ 0 h 1657"/>
                <a:gd name="T36" fmla="*/ 0 w 1679"/>
                <a:gd name="T37" fmla="*/ 70 h 1657"/>
                <a:gd name="T38" fmla="*/ 16 w 1679"/>
                <a:gd name="T39" fmla="*/ 234 h 1657"/>
                <a:gd name="T40" fmla="*/ 48 w 1679"/>
                <a:gd name="T41" fmla="*/ 392 h 1657"/>
                <a:gd name="T42" fmla="*/ 94 w 1679"/>
                <a:gd name="T43" fmla="*/ 546 h 1657"/>
                <a:gd name="T44" fmla="*/ 154 w 1679"/>
                <a:gd name="T45" fmla="*/ 692 h 1657"/>
                <a:gd name="T46" fmla="*/ 228 w 1679"/>
                <a:gd name="T47" fmla="*/ 830 h 1657"/>
                <a:gd name="T48" fmla="*/ 312 w 1679"/>
                <a:gd name="T49" fmla="*/ 961 h 1657"/>
                <a:gd name="T50" fmla="*/ 410 w 1679"/>
                <a:gd name="T51" fmla="*/ 1083 h 1657"/>
                <a:gd name="T52" fmla="*/ 518 w 1679"/>
                <a:gd name="T53" fmla="*/ 1195 h 1657"/>
                <a:gd name="T54" fmla="*/ 634 w 1679"/>
                <a:gd name="T55" fmla="*/ 1297 h 1657"/>
                <a:gd name="T56" fmla="*/ 763 w 1679"/>
                <a:gd name="T57" fmla="*/ 1387 h 1657"/>
                <a:gd name="T58" fmla="*/ 897 w 1679"/>
                <a:gd name="T59" fmla="*/ 1467 h 1657"/>
                <a:gd name="T60" fmla="*/ 1041 w 1679"/>
                <a:gd name="T61" fmla="*/ 1533 h 1657"/>
                <a:gd name="T62" fmla="*/ 1191 w 1679"/>
                <a:gd name="T63" fmla="*/ 1585 h 1657"/>
                <a:gd name="T64" fmla="*/ 1345 w 1679"/>
                <a:gd name="T65" fmla="*/ 1625 h 1657"/>
                <a:gd name="T66" fmla="*/ 1507 w 1679"/>
                <a:gd name="T67" fmla="*/ 1647 h 1657"/>
                <a:gd name="T68" fmla="*/ 1673 w 1679"/>
                <a:gd name="T69" fmla="*/ 1657 h 1657"/>
                <a:gd name="T70" fmla="*/ 1679 w 1679"/>
                <a:gd name="T71" fmla="*/ 1655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9" h="1657">
                  <a:moveTo>
                    <a:pt x="1615" y="1359"/>
                  </a:moveTo>
                  <a:lnTo>
                    <a:pt x="1671" y="1085"/>
                  </a:lnTo>
                  <a:lnTo>
                    <a:pt x="1671" y="1085"/>
                  </a:lnTo>
                  <a:lnTo>
                    <a:pt x="1617" y="1083"/>
                  </a:lnTo>
                  <a:lnTo>
                    <a:pt x="1565" y="1079"/>
                  </a:lnTo>
                  <a:lnTo>
                    <a:pt x="1511" y="1073"/>
                  </a:lnTo>
                  <a:lnTo>
                    <a:pt x="1459" y="1063"/>
                  </a:lnTo>
                  <a:lnTo>
                    <a:pt x="1409" y="1051"/>
                  </a:lnTo>
                  <a:lnTo>
                    <a:pt x="1359" y="1037"/>
                  </a:lnTo>
                  <a:lnTo>
                    <a:pt x="1309" y="1021"/>
                  </a:lnTo>
                  <a:lnTo>
                    <a:pt x="1261" y="1003"/>
                  </a:lnTo>
                  <a:lnTo>
                    <a:pt x="1215" y="983"/>
                  </a:lnTo>
                  <a:lnTo>
                    <a:pt x="1169" y="959"/>
                  </a:lnTo>
                  <a:lnTo>
                    <a:pt x="1125" y="935"/>
                  </a:lnTo>
                  <a:lnTo>
                    <a:pt x="1081" y="908"/>
                  </a:lnTo>
                  <a:lnTo>
                    <a:pt x="1039" y="880"/>
                  </a:lnTo>
                  <a:lnTo>
                    <a:pt x="999" y="850"/>
                  </a:lnTo>
                  <a:lnTo>
                    <a:pt x="961" y="818"/>
                  </a:lnTo>
                  <a:lnTo>
                    <a:pt x="923" y="784"/>
                  </a:lnTo>
                  <a:lnTo>
                    <a:pt x="887" y="748"/>
                  </a:lnTo>
                  <a:lnTo>
                    <a:pt x="853" y="710"/>
                  </a:lnTo>
                  <a:lnTo>
                    <a:pt x="821" y="672"/>
                  </a:lnTo>
                  <a:lnTo>
                    <a:pt x="791" y="632"/>
                  </a:lnTo>
                  <a:lnTo>
                    <a:pt x="761" y="590"/>
                  </a:lnTo>
                  <a:lnTo>
                    <a:pt x="735" y="548"/>
                  </a:lnTo>
                  <a:lnTo>
                    <a:pt x="709" y="502"/>
                  </a:lnTo>
                  <a:lnTo>
                    <a:pt x="687" y="458"/>
                  </a:lnTo>
                  <a:lnTo>
                    <a:pt x="665" y="410"/>
                  </a:lnTo>
                  <a:lnTo>
                    <a:pt x="646" y="362"/>
                  </a:lnTo>
                  <a:lnTo>
                    <a:pt x="630" y="314"/>
                  </a:lnTo>
                  <a:lnTo>
                    <a:pt x="614" y="264"/>
                  </a:lnTo>
                  <a:lnTo>
                    <a:pt x="602" y="212"/>
                  </a:lnTo>
                  <a:lnTo>
                    <a:pt x="594" y="162"/>
                  </a:lnTo>
                  <a:lnTo>
                    <a:pt x="586" y="108"/>
                  </a:lnTo>
                  <a:lnTo>
                    <a:pt x="582" y="56"/>
                  </a:lnTo>
                  <a:lnTo>
                    <a:pt x="308" y="0"/>
                  </a:lnTo>
                  <a:lnTo>
                    <a:pt x="0" y="70"/>
                  </a:lnTo>
                  <a:lnTo>
                    <a:pt x="0" y="70"/>
                  </a:lnTo>
                  <a:lnTo>
                    <a:pt x="6" y="154"/>
                  </a:lnTo>
                  <a:lnTo>
                    <a:pt x="16" y="234"/>
                  </a:lnTo>
                  <a:lnTo>
                    <a:pt x="30" y="314"/>
                  </a:lnTo>
                  <a:lnTo>
                    <a:pt x="48" y="392"/>
                  </a:lnTo>
                  <a:lnTo>
                    <a:pt x="70" y="470"/>
                  </a:lnTo>
                  <a:lnTo>
                    <a:pt x="94" y="546"/>
                  </a:lnTo>
                  <a:lnTo>
                    <a:pt x="122" y="620"/>
                  </a:lnTo>
                  <a:lnTo>
                    <a:pt x="154" y="692"/>
                  </a:lnTo>
                  <a:lnTo>
                    <a:pt x="190" y="762"/>
                  </a:lnTo>
                  <a:lnTo>
                    <a:pt x="228" y="830"/>
                  </a:lnTo>
                  <a:lnTo>
                    <a:pt x="268" y="896"/>
                  </a:lnTo>
                  <a:lnTo>
                    <a:pt x="312" y="961"/>
                  </a:lnTo>
                  <a:lnTo>
                    <a:pt x="360" y="1023"/>
                  </a:lnTo>
                  <a:lnTo>
                    <a:pt x="410" y="1083"/>
                  </a:lnTo>
                  <a:lnTo>
                    <a:pt x="462" y="1139"/>
                  </a:lnTo>
                  <a:lnTo>
                    <a:pt x="518" y="1195"/>
                  </a:lnTo>
                  <a:lnTo>
                    <a:pt x="574" y="1247"/>
                  </a:lnTo>
                  <a:lnTo>
                    <a:pt x="634" y="1297"/>
                  </a:lnTo>
                  <a:lnTo>
                    <a:pt x="699" y="1343"/>
                  </a:lnTo>
                  <a:lnTo>
                    <a:pt x="763" y="1387"/>
                  </a:lnTo>
                  <a:lnTo>
                    <a:pt x="829" y="1429"/>
                  </a:lnTo>
                  <a:lnTo>
                    <a:pt x="897" y="1467"/>
                  </a:lnTo>
                  <a:lnTo>
                    <a:pt x="969" y="1501"/>
                  </a:lnTo>
                  <a:lnTo>
                    <a:pt x="1041" y="1533"/>
                  </a:lnTo>
                  <a:lnTo>
                    <a:pt x="1115" y="1561"/>
                  </a:lnTo>
                  <a:lnTo>
                    <a:pt x="1191" y="1585"/>
                  </a:lnTo>
                  <a:lnTo>
                    <a:pt x="1267" y="1607"/>
                  </a:lnTo>
                  <a:lnTo>
                    <a:pt x="1345" y="1625"/>
                  </a:lnTo>
                  <a:lnTo>
                    <a:pt x="1425" y="1637"/>
                  </a:lnTo>
                  <a:lnTo>
                    <a:pt x="1507" y="1647"/>
                  </a:lnTo>
                  <a:lnTo>
                    <a:pt x="1589" y="1653"/>
                  </a:lnTo>
                  <a:lnTo>
                    <a:pt x="1673" y="1657"/>
                  </a:lnTo>
                  <a:lnTo>
                    <a:pt x="1673" y="1657"/>
                  </a:lnTo>
                  <a:lnTo>
                    <a:pt x="1679" y="1655"/>
                  </a:lnTo>
                  <a:lnTo>
                    <a:pt x="1615" y="1359"/>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dirty="0">
                <a:solidFill>
                  <a:prstClr val="black"/>
                </a:solidFill>
                <a:latin typeface="Nyala" panose="02000504070300020003" pitchFamily="2" charset="0"/>
              </a:endParaRPr>
            </a:p>
          </p:txBody>
        </p:sp>
        <p:sp>
          <p:nvSpPr>
            <p:cNvPr id="10" name="Freeform 21">
              <a:extLst>
                <a:ext uri="{FF2B5EF4-FFF2-40B4-BE49-F238E27FC236}">
                  <a16:creationId xmlns:a16="http://schemas.microsoft.com/office/drawing/2014/main" id="{71DDE4E9-83EA-455E-A6BA-34F766D4288A}"/>
                </a:ext>
              </a:extLst>
            </p:cNvPr>
            <p:cNvSpPr>
              <a:spLocks/>
            </p:cNvSpPr>
            <p:nvPr/>
          </p:nvSpPr>
          <p:spPr bwMode="auto">
            <a:xfrm>
              <a:off x="3002317" y="4170934"/>
              <a:ext cx="875310" cy="875310"/>
            </a:xfrm>
            <a:custGeom>
              <a:avLst/>
              <a:gdLst>
                <a:gd name="T0" fmla="*/ 304 w 622"/>
                <a:gd name="T1" fmla="*/ 0 h 622"/>
                <a:gd name="T2" fmla="*/ 240 w 622"/>
                <a:gd name="T3" fmla="*/ 6 h 622"/>
                <a:gd name="T4" fmla="*/ 182 w 622"/>
                <a:gd name="T5" fmla="*/ 26 h 622"/>
                <a:gd name="T6" fmla="*/ 130 w 622"/>
                <a:gd name="T7" fmla="*/ 56 h 622"/>
                <a:gd name="T8" fmla="*/ 86 w 622"/>
                <a:gd name="T9" fmla="*/ 96 h 622"/>
                <a:gd name="T10" fmla="*/ 48 w 622"/>
                <a:gd name="T11" fmla="*/ 142 h 622"/>
                <a:gd name="T12" fmla="*/ 20 w 622"/>
                <a:gd name="T13" fmla="*/ 196 h 622"/>
                <a:gd name="T14" fmla="*/ 4 w 622"/>
                <a:gd name="T15" fmla="*/ 254 h 622"/>
                <a:gd name="T16" fmla="*/ 0 w 622"/>
                <a:gd name="T17" fmla="*/ 318 h 622"/>
                <a:gd name="T18" fmla="*/ 2 w 622"/>
                <a:gd name="T19" fmla="*/ 350 h 622"/>
                <a:gd name="T20" fmla="*/ 16 w 622"/>
                <a:gd name="T21" fmla="*/ 410 h 622"/>
                <a:gd name="T22" fmla="*/ 40 w 622"/>
                <a:gd name="T23" fmla="*/ 464 h 622"/>
                <a:gd name="T24" fmla="*/ 74 w 622"/>
                <a:gd name="T25" fmla="*/ 514 h 622"/>
                <a:gd name="T26" fmla="*/ 118 w 622"/>
                <a:gd name="T27" fmla="*/ 554 h 622"/>
                <a:gd name="T28" fmla="*/ 168 w 622"/>
                <a:gd name="T29" fmla="*/ 588 h 622"/>
                <a:gd name="T30" fmla="*/ 224 w 622"/>
                <a:gd name="T31" fmla="*/ 610 h 622"/>
                <a:gd name="T32" fmla="*/ 286 w 622"/>
                <a:gd name="T33" fmla="*/ 620 h 622"/>
                <a:gd name="T34" fmla="*/ 318 w 622"/>
                <a:gd name="T35" fmla="*/ 622 h 622"/>
                <a:gd name="T36" fmla="*/ 380 w 622"/>
                <a:gd name="T37" fmla="*/ 614 h 622"/>
                <a:gd name="T38" fmla="*/ 438 w 622"/>
                <a:gd name="T39" fmla="*/ 594 h 622"/>
                <a:gd name="T40" fmla="*/ 490 w 622"/>
                <a:gd name="T41" fmla="*/ 564 h 622"/>
                <a:gd name="T42" fmla="*/ 536 w 622"/>
                <a:gd name="T43" fmla="*/ 526 h 622"/>
                <a:gd name="T44" fmla="*/ 572 w 622"/>
                <a:gd name="T45" fmla="*/ 478 h 622"/>
                <a:gd name="T46" fmla="*/ 600 w 622"/>
                <a:gd name="T47" fmla="*/ 426 h 622"/>
                <a:gd name="T48" fmla="*/ 616 w 622"/>
                <a:gd name="T49" fmla="*/ 366 h 622"/>
                <a:gd name="T50" fmla="*/ 622 w 622"/>
                <a:gd name="T51" fmla="*/ 304 h 622"/>
                <a:gd name="T52" fmla="*/ 620 w 622"/>
                <a:gd name="T53" fmla="*/ 272 h 622"/>
                <a:gd name="T54" fmla="*/ 606 w 622"/>
                <a:gd name="T55" fmla="*/ 212 h 622"/>
                <a:gd name="T56" fmla="*/ 580 w 622"/>
                <a:gd name="T57" fmla="*/ 156 h 622"/>
                <a:gd name="T58" fmla="*/ 546 w 622"/>
                <a:gd name="T59" fmla="*/ 108 h 622"/>
                <a:gd name="T60" fmla="*/ 502 w 622"/>
                <a:gd name="T61" fmla="*/ 66 h 622"/>
                <a:gd name="T62" fmla="*/ 452 w 622"/>
                <a:gd name="T63" fmla="*/ 34 h 622"/>
                <a:gd name="T64" fmla="*/ 396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0" y="6"/>
                  </a:lnTo>
                  <a:lnTo>
                    <a:pt x="212" y="16"/>
                  </a:lnTo>
                  <a:lnTo>
                    <a:pt x="182" y="26"/>
                  </a:lnTo>
                  <a:lnTo>
                    <a:pt x="156" y="40"/>
                  </a:lnTo>
                  <a:lnTo>
                    <a:pt x="130" y="56"/>
                  </a:lnTo>
                  <a:lnTo>
                    <a:pt x="106" y="74"/>
                  </a:lnTo>
                  <a:lnTo>
                    <a:pt x="86" y="96"/>
                  </a:lnTo>
                  <a:lnTo>
                    <a:pt x="66" y="118"/>
                  </a:lnTo>
                  <a:lnTo>
                    <a:pt x="48" y="142"/>
                  </a:lnTo>
                  <a:lnTo>
                    <a:pt x="34" y="168"/>
                  </a:lnTo>
                  <a:lnTo>
                    <a:pt x="20" y="196"/>
                  </a:lnTo>
                  <a:lnTo>
                    <a:pt x="12" y="224"/>
                  </a:lnTo>
                  <a:lnTo>
                    <a:pt x="4" y="254"/>
                  </a:lnTo>
                  <a:lnTo>
                    <a:pt x="0" y="286"/>
                  </a:lnTo>
                  <a:lnTo>
                    <a:pt x="0" y="318"/>
                  </a:lnTo>
                  <a:lnTo>
                    <a:pt x="0" y="318"/>
                  </a:lnTo>
                  <a:lnTo>
                    <a:pt x="2" y="350"/>
                  </a:lnTo>
                  <a:lnTo>
                    <a:pt x="6" y="380"/>
                  </a:lnTo>
                  <a:lnTo>
                    <a:pt x="16" y="410"/>
                  </a:lnTo>
                  <a:lnTo>
                    <a:pt x="26" y="438"/>
                  </a:lnTo>
                  <a:lnTo>
                    <a:pt x="40" y="464"/>
                  </a:lnTo>
                  <a:lnTo>
                    <a:pt x="56" y="490"/>
                  </a:lnTo>
                  <a:lnTo>
                    <a:pt x="74" y="514"/>
                  </a:lnTo>
                  <a:lnTo>
                    <a:pt x="96" y="536"/>
                  </a:lnTo>
                  <a:lnTo>
                    <a:pt x="118" y="554"/>
                  </a:lnTo>
                  <a:lnTo>
                    <a:pt x="142" y="572"/>
                  </a:lnTo>
                  <a:lnTo>
                    <a:pt x="168" y="588"/>
                  </a:lnTo>
                  <a:lnTo>
                    <a:pt x="196" y="600"/>
                  </a:lnTo>
                  <a:lnTo>
                    <a:pt x="224" y="610"/>
                  </a:lnTo>
                  <a:lnTo>
                    <a:pt x="254" y="616"/>
                  </a:lnTo>
                  <a:lnTo>
                    <a:pt x="286" y="620"/>
                  </a:lnTo>
                  <a:lnTo>
                    <a:pt x="318" y="622"/>
                  </a:lnTo>
                  <a:lnTo>
                    <a:pt x="318" y="622"/>
                  </a:lnTo>
                  <a:lnTo>
                    <a:pt x="350" y="620"/>
                  </a:lnTo>
                  <a:lnTo>
                    <a:pt x="380" y="614"/>
                  </a:lnTo>
                  <a:lnTo>
                    <a:pt x="410" y="606"/>
                  </a:lnTo>
                  <a:lnTo>
                    <a:pt x="438" y="594"/>
                  </a:lnTo>
                  <a:lnTo>
                    <a:pt x="464" y="580"/>
                  </a:lnTo>
                  <a:lnTo>
                    <a:pt x="490" y="564"/>
                  </a:lnTo>
                  <a:lnTo>
                    <a:pt x="514" y="546"/>
                  </a:lnTo>
                  <a:lnTo>
                    <a:pt x="536" y="526"/>
                  </a:lnTo>
                  <a:lnTo>
                    <a:pt x="554" y="502"/>
                  </a:lnTo>
                  <a:lnTo>
                    <a:pt x="572" y="478"/>
                  </a:lnTo>
                  <a:lnTo>
                    <a:pt x="588" y="452"/>
                  </a:lnTo>
                  <a:lnTo>
                    <a:pt x="600" y="426"/>
                  </a:lnTo>
                  <a:lnTo>
                    <a:pt x="610" y="396"/>
                  </a:lnTo>
                  <a:lnTo>
                    <a:pt x="616" y="366"/>
                  </a:lnTo>
                  <a:lnTo>
                    <a:pt x="620" y="336"/>
                  </a:lnTo>
                  <a:lnTo>
                    <a:pt x="622" y="304"/>
                  </a:lnTo>
                  <a:lnTo>
                    <a:pt x="622" y="304"/>
                  </a:lnTo>
                  <a:lnTo>
                    <a:pt x="620" y="272"/>
                  </a:lnTo>
                  <a:lnTo>
                    <a:pt x="614" y="240"/>
                  </a:lnTo>
                  <a:lnTo>
                    <a:pt x="606" y="212"/>
                  </a:lnTo>
                  <a:lnTo>
                    <a:pt x="594" y="182"/>
                  </a:lnTo>
                  <a:lnTo>
                    <a:pt x="580" y="156"/>
                  </a:lnTo>
                  <a:lnTo>
                    <a:pt x="564" y="130"/>
                  </a:lnTo>
                  <a:lnTo>
                    <a:pt x="546" y="108"/>
                  </a:lnTo>
                  <a:lnTo>
                    <a:pt x="526" y="86"/>
                  </a:lnTo>
                  <a:lnTo>
                    <a:pt x="502" y="66"/>
                  </a:lnTo>
                  <a:lnTo>
                    <a:pt x="478" y="48"/>
                  </a:lnTo>
                  <a:lnTo>
                    <a:pt x="452" y="34"/>
                  </a:lnTo>
                  <a:lnTo>
                    <a:pt x="424" y="20"/>
                  </a:lnTo>
                  <a:lnTo>
                    <a:pt x="396" y="12"/>
                  </a:lnTo>
                  <a:lnTo>
                    <a:pt x="366" y="4"/>
                  </a:lnTo>
                  <a:lnTo>
                    <a:pt x="336" y="0"/>
                  </a:lnTo>
                  <a:lnTo>
                    <a:pt x="304"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Nyala" panose="02000504070300020003" pitchFamily="2" charset="0"/>
              </a:endParaRPr>
            </a:p>
          </p:txBody>
        </p:sp>
        <p:sp>
          <p:nvSpPr>
            <p:cNvPr id="11" name="Freeform 23">
              <a:extLst>
                <a:ext uri="{FF2B5EF4-FFF2-40B4-BE49-F238E27FC236}">
                  <a16:creationId xmlns:a16="http://schemas.microsoft.com/office/drawing/2014/main" id="{59ED7E3C-BFE6-4F57-BD61-7D2ACA6DEF64}"/>
                </a:ext>
              </a:extLst>
            </p:cNvPr>
            <p:cNvSpPr>
              <a:spLocks/>
            </p:cNvSpPr>
            <p:nvPr/>
          </p:nvSpPr>
          <p:spPr bwMode="auto">
            <a:xfrm>
              <a:off x="3120526" y="4289143"/>
              <a:ext cx="638892" cy="638892"/>
            </a:xfrm>
            <a:custGeom>
              <a:avLst/>
              <a:gdLst>
                <a:gd name="T0" fmla="*/ 222 w 454"/>
                <a:gd name="T1" fmla="*/ 0 h 454"/>
                <a:gd name="T2" fmla="*/ 176 w 454"/>
                <a:gd name="T3" fmla="*/ 6 h 454"/>
                <a:gd name="T4" fmla="*/ 134 w 454"/>
                <a:gd name="T5" fmla="*/ 20 h 454"/>
                <a:gd name="T6" fmla="*/ 96 w 454"/>
                <a:gd name="T7" fmla="*/ 42 h 454"/>
                <a:gd name="T8" fmla="*/ 62 w 454"/>
                <a:gd name="T9" fmla="*/ 70 h 454"/>
                <a:gd name="T10" fmla="*/ 36 w 454"/>
                <a:gd name="T11" fmla="*/ 104 h 454"/>
                <a:gd name="T12" fmla="*/ 16 w 454"/>
                <a:gd name="T13" fmla="*/ 142 h 454"/>
                <a:gd name="T14" fmla="*/ 4 w 454"/>
                <a:gd name="T15" fmla="*/ 186 h 454"/>
                <a:gd name="T16" fmla="*/ 0 w 454"/>
                <a:gd name="T17" fmla="*/ 232 h 454"/>
                <a:gd name="T18" fmla="*/ 2 w 454"/>
                <a:gd name="T19" fmla="*/ 254 h 454"/>
                <a:gd name="T20" fmla="*/ 12 w 454"/>
                <a:gd name="T21" fmla="*/ 298 h 454"/>
                <a:gd name="T22" fmla="*/ 30 w 454"/>
                <a:gd name="T23" fmla="*/ 338 h 454"/>
                <a:gd name="T24" fmla="*/ 54 w 454"/>
                <a:gd name="T25" fmla="*/ 374 h 454"/>
                <a:gd name="T26" fmla="*/ 86 w 454"/>
                <a:gd name="T27" fmla="*/ 404 h 454"/>
                <a:gd name="T28" fmla="*/ 122 w 454"/>
                <a:gd name="T29" fmla="*/ 428 h 454"/>
                <a:gd name="T30" fmla="*/ 164 w 454"/>
                <a:gd name="T31" fmla="*/ 444 h 454"/>
                <a:gd name="T32" fmla="*/ 208 w 454"/>
                <a:gd name="T33" fmla="*/ 452 h 454"/>
                <a:gd name="T34" fmla="*/ 232 w 454"/>
                <a:gd name="T35" fmla="*/ 454 h 454"/>
                <a:gd name="T36" fmla="*/ 276 w 454"/>
                <a:gd name="T37" fmla="*/ 448 h 454"/>
                <a:gd name="T38" fmla="*/ 320 w 454"/>
                <a:gd name="T39" fmla="*/ 434 h 454"/>
                <a:gd name="T40" fmla="*/ 358 w 454"/>
                <a:gd name="T41" fmla="*/ 412 h 454"/>
                <a:gd name="T42" fmla="*/ 390 w 454"/>
                <a:gd name="T43" fmla="*/ 384 h 454"/>
                <a:gd name="T44" fmla="*/ 418 w 454"/>
                <a:gd name="T45" fmla="*/ 348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398 w 454"/>
                <a:gd name="T59" fmla="*/ 78 h 454"/>
                <a:gd name="T60" fmla="*/ 366 w 454"/>
                <a:gd name="T61" fmla="*/ 48 h 454"/>
                <a:gd name="T62" fmla="*/ 330 w 454"/>
                <a:gd name="T63" fmla="*/ 24 h 454"/>
                <a:gd name="T64" fmla="*/ 288 w 454"/>
                <a:gd name="T65" fmla="*/ 8 h 454"/>
                <a:gd name="T66" fmla="*/ 244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198" y="2"/>
                  </a:lnTo>
                  <a:lnTo>
                    <a:pt x="176" y="6"/>
                  </a:lnTo>
                  <a:lnTo>
                    <a:pt x="154" y="12"/>
                  </a:lnTo>
                  <a:lnTo>
                    <a:pt x="134" y="20"/>
                  </a:lnTo>
                  <a:lnTo>
                    <a:pt x="114" y="30"/>
                  </a:lnTo>
                  <a:lnTo>
                    <a:pt x="96" y="42"/>
                  </a:lnTo>
                  <a:lnTo>
                    <a:pt x="78" y="54"/>
                  </a:lnTo>
                  <a:lnTo>
                    <a:pt x="62" y="70"/>
                  </a:lnTo>
                  <a:lnTo>
                    <a:pt x="48" y="86"/>
                  </a:lnTo>
                  <a:lnTo>
                    <a:pt x="36" y="104"/>
                  </a:lnTo>
                  <a:lnTo>
                    <a:pt x="24" y="122"/>
                  </a:lnTo>
                  <a:lnTo>
                    <a:pt x="16" y="142"/>
                  </a:lnTo>
                  <a:lnTo>
                    <a:pt x="8" y="164"/>
                  </a:lnTo>
                  <a:lnTo>
                    <a:pt x="4" y="186"/>
                  </a:lnTo>
                  <a:lnTo>
                    <a:pt x="0" y="208"/>
                  </a:lnTo>
                  <a:lnTo>
                    <a:pt x="0" y="232"/>
                  </a:lnTo>
                  <a:lnTo>
                    <a:pt x="0" y="232"/>
                  </a:lnTo>
                  <a:lnTo>
                    <a:pt x="2" y="254"/>
                  </a:lnTo>
                  <a:lnTo>
                    <a:pt x="6" y="278"/>
                  </a:lnTo>
                  <a:lnTo>
                    <a:pt x="12" y="298"/>
                  </a:lnTo>
                  <a:lnTo>
                    <a:pt x="20" y="320"/>
                  </a:lnTo>
                  <a:lnTo>
                    <a:pt x="30" y="338"/>
                  </a:lnTo>
                  <a:lnTo>
                    <a:pt x="42" y="358"/>
                  </a:lnTo>
                  <a:lnTo>
                    <a:pt x="54" y="374"/>
                  </a:lnTo>
                  <a:lnTo>
                    <a:pt x="70" y="390"/>
                  </a:lnTo>
                  <a:lnTo>
                    <a:pt x="86" y="404"/>
                  </a:lnTo>
                  <a:lnTo>
                    <a:pt x="104" y="418"/>
                  </a:lnTo>
                  <a:lnTo>
                    <a:pt x="122" y="428"/>
                  </a:lnTo>
                  <a:lnTo>
                    <a:pt x="142" y="438"/>
                  </a:lnTo>
                  <a:lnTo>
                    <a:pt x="164" y="444"/>
                  </a:lnTo>
                  <a:lnTo>
                    <a:pt x="186" y="450"/>
                  </a:lnTo>
                  <a:lnTo>
                    <a:pt x="208" y="452"/>
                  </a:lnTo>
                  <a:lnTo>
                    <a:pt x="232" y="454"/>
                  </a:lnTo>
                  <a:lnTo>
                    <a:pt x="232" y="454"/>
                  </a:lnTo>
                  <a:lnTo>
                    <a:pt x="254" y="452"/>
                  </a:lnTo>
                  <a:lnTo>
                    <a:pt x="276" y="448"/>
                  </a:lnTo>
                  <a:lnTo>
                    <a:pt x="298" y="442"/>
                  </a:lnTo>
                  <a:lnTo>
                    <a:pt x="320" y="434"/>
                  </a:lnTo>
                  <a:lnTo>
                    <a:pt x="338" y="424"/>
                  </a:lnTo>
                  <a:lnTo>
                    <a:pt x="358" y="412"/>
                  </a:lnTo>
                  <a:lnTo>
                    <a:pt x="374" y="398"/>
                  </a:lnTo>
                  <a:lnTo>
                    <a:pt x="390" y="384"/>
                  </a:lnTo>
                  <a:lnTo>
                    <a:pt x="404" y="366"/>
                  </a:lnTo>
                  <a:lnTo>
                    <a:pt x="418" y="348"/>
                  </a:lnTo>
                  <a:lnTo>
                    <a:pt x="428" y="330"/>
                  </a:lnTo>
                  <a:lnTo>
                    <a:pt x="438" y="310"/>
                  </a:lnTo>
                  <a:lnTo>
                    <a:pt x="444" y="288"/>
                  </a:lnTo>
                  <a:lnTo>
                    <a:pt x="450" y="268"/>
                  </a:lnTo>
                  <a:lnTo>
                    <a:pt x="452" y="244"/>
                  </a:lnTo>
                  <a:lnTo>
                    <a:pt x="454" y="222"/>
                  </a:lnTo>
                  <a:lnTo>
                    <a:pt x="454" y="222"/>
                  </a:lnTo>
                  <a:lnTo>
                    <a:pt x="452" y="198"/>
                  </a:lnTo>
                  <a:lnTo>
                    <a:pt x="448" y="176"/>
                  </a:lnTo>
                  <a:lnTo>
                    <a:pt x="442" y="154"/>
                  </a:lnTo>
                  <a:lnTo>
                    <a:pt x="434" y="134"/>
                  </a:lnTo>
                  <a:lnTo>
                    <a:pt x="424" y="114"/>
                  </a:lnTo>
                  <a:lnTo>
                    <a:pt x="412" y="96"/>
                  </a:lnTo>
                  <a:lnTo>
                    <a:pt x="398" y="78"/>
                  </a:lnTo>
                  <a:lnTo>
                    <a:pt x="384" y="62"/>
                  </a:lnTo>
                  <a:lnTo>
                    <a:pt x="366" y="48"/>
                  </a:lnTo>
                  <a:lnTo>
                    <a:pt x="348" y="36"/>
                  </a:lnTo>
                  <a:lnTo>
                    <a:pt x="330" y="24"/>
                  </a:lnTo>
                  <a:lnTo>
                    <a:pt x="310" y="16"/>
                  </a:lnTo>
                  <a:lnTo>
                    <a:pt x="288" y="8"/>
                  </a:lnTo>
                  <a:lnTo>
                    <a:pt x="268" y="4"/>
                  </a:lnTo>
                  <a:lnTo>
                    <a:pt x="244"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ctr" anchorCtr="0" compatLnSpc="1">
              <a:prstTxWarp prst="textNoShape">
                <a:avLst/>
              </a:prstTxWarp>
            </a:bodyPr>
            <a:lstStyle/>
            <a:p>
              <a:pPr algn="ctr" defTabSz="914126"/>
              <a:r>
                <a:rPr lang="en-US" sz="4399" b="1" dirty="0">
                  <a:solidFill>
                    <a:prstClr val="black"/>
                  </a:solidFill>
                  <a:latin typeface="Nyala" panose="02000504070300020003" pitchFamily="2" charset="0"/>
                </a:rPr>
                <a:t>3</a:t>
              </a:r>
            </a:p>
          </p:txBody>
        </p:sp>
        <p:sp>
          <p:nvSpPr>
            <p:cNvPr id="12" name="TextBox 11">
              <a:extLst>
                <a:ext uri="{FF2B5EF4-FFF2-40B4-BE49-F238E27FC236}">
                  <a16:creationId xmlns:a16="http://schemas.microsoft.com/office/drawing/2014/main" id="{C1EAF2AA-B9A1-4CAD-A2E7-0CDB3B889206}"/>
                </a:ext>
              </a:extLst>
            </p:cNvPr>
            <p:cNvSpPr txBox="1"/>
            <p:nvPr/>
          </p:nvSpPr>
          <p:spPr>
            <a:xfrm>
              <a:off x="618845" y="5429384"/>
              <a:ext cx="3095661" cy="922945"/>
            </a:xfrm>
            <a:prstGeom prst="rect">
              <a:avLst/>
            </a:prstGeom>
            <a:noFill/>
          </p:spPr>
          <p:txBody>
            <a:bodyPr wrap="square" rtlCol="0">
              <a:spAutoFit/>
            </a:bodyPr>
            <a:lstStyle/>
            <a:p>
              <a:r>
                <a:rPr lang="en-US" sz="1799" b="1" u="sng" dirty="0">
                  <a:latin typeface="Nyala" panose="02000504070300020003" pitchFamily="2" charset="0"/>
                </a:rPr>
                <a:t>FEATURE ENGINEERING</a:t>
              </a:r>
              <a:br>
                <a:rPr lang="en-US" sz="1799" dirty="0">
                  <a:latin typeface="Nyala" panose="02000504070300020003" pitchFamily="2" charset="0"/>
                </a:rPr>
              </a:br>
              <a:r>
                <a:rPr lang="en-US" sz="1799" dirty="0">
                  <a:latin typeface="Nyala" panose="02000504070300020003" pitchFamily="2" charset="0"/>
                </a:rPr>
                <a:t>Select, modify or create useful features.</a:t>
              </a:r>
            </a:p>
          </p:txBody>
        </p:sp>
      </p:grpSp>
      <p:grpSp>
        <p:nvGrpSpPr>
          <p:cNvPr id="13" name="Group 12">
            <a:extLst>
              <a:ext uri="{FF2B5EF4-FFF2-40B4-BE49-F238E27FC236}">
                <a16:creationId xmlns:a16="http://schemas.microsoft.com/office/drawing/2014/main" id="{39E881FD-CCC3-4359-9A2A-10C56E7CC4BD}"/>
              </a:ext>
            </a:extLst>
          </p:cNvPr>
          <p:cNvGrpSpPr/>
          <p:nvPr/>
        </p:nvGrpSpPr>
        <p:grpSpPr>
          <a:xfrm>
            <a:off x="6838722" y="4210962"/>
            <a:ext cx="5192411" cy="2647038"/>
            <a:chOff x="5902662" y="3982362"/>
            <a:chExt cx="5192411" cy="2647038"/>
          </a:xfrm>
        </p:grpSpPr>
        <p:sp>
          <p:nvSpPr>
            <p:cNvPr id="14" name="Freeform 8">
              <a:extLst>
                <a:ext uri="{FF2B5EF4-FFF2-40B4-BE49-F238E27FC236}">
                  <a16:creationId xmlns:a16="http://schemas.microsoft.com/office/drawing/2014/main" id="{AB677F87-174F-4200-B8DB-9D89DF3233F4}"/>
                </a:ext>
              </a:extLst>
            </p:cNvPr>
            <p:cNvSpPr>
              <a:spLocks/>
            </p:cNvSpPr>
            <p:nvPr/>
          </p:nvSpPr>
          <p:spPr bwMode="auto">
            <a:xfrm>
              <a:off x="5902662" y="3982362"/>
              <a:ext cx="2264267" cy="2306484"/>
            </a:xfrm>
            <a:custGeom>
              <a:avLst/>
              <a:gdLst>
                <a:gd name="T0" fmla="*/ 1305 w 1609"/>
                <a:gd name="T1" fmla="*/ 64 h 1639"/>
                <a:gd name="T2" fmla="*/ 1045 w 1609"/>
                <a:gd name="T3" fmla="*/ 12 h 1639"/>
                <a:gd name="T4" fmla="*/ 1037 w 1609"/>
                <a:gd name="T5" fmla="*/ 114 h 1639"/>
                <a:gd name="T6" fmla="*/ 1021 w 1609"/>
                <a:gd name="T7" fmla="*/ 214 h 1639"/>
                <a:gd name="T8" fmla="*/ 995 w 1609"/>
                <a:gd name="T9" fmla="*/ 310 h 1639"/>
                <a:gd name="T10" fmla="*/ 959 w 1609"/>
                <a:gd name="T11" fmla="*/ 402 h 1639"/>
                <a:gd name="T12" fmla="*/ 917 w 1609"/>
                <a:gd name="T13" fmla="*/ 490 h 1639"/>
                <a:gd name="T14" fmla="*/ 868 w 1609"/>
                <a:gd name="T15" fmla="*/ 574 h 1639"/>
                <a:gd name="T16" fmla="*/ 810 w 1609"/>
                <a:gd name="T17" fmla="*/ 652 h 1639"/>
                <a:gd name="T18" fmla="*/ 748 w 1609"/>
                <a:gd name="T19" fmla="*/ 726 h 1639"/>
                <a:gd name="T20" fmla="*/ 678 w 1609"/>
                <a:gd name="T21" fmla="*/ 794 h 1639"/>
                <a:gd name="T22" fmla="*/ 604 w 1609"/>
                <a:gd name="T23" fmla="*/ 856 h 1639"/>
                <a:gd name="T24" fmla="*/ 524 w 1609"/>
                <a:gd name="T25" fmla="*/ 910 h 1639"/>
                <a:gd name="T26" fmla="*/ 438 w 1609"/>
                <a:gd name="T27" fmla="*/ 957 h 1639"/>
                <a:gd name="T28" fmla="*/ 348 w 1609"/>
                <a:gd name="T29" fmla="*/ 997 h 1639"/>
                <a:gd name="T30" fmla="*/ 254 w 1609"/>
                <a:gd name="T31" fmla="*/ 1029 h 1639"/>
                <a:gd name="T32" fmla="*/ 158 w 1609"/>
                <a:gd name="T33" fmla="*/ 1053 h 1639"/>
                <a:gd name="T34" fmla="*/ 58 w 1609"/>
                <a:gd name="T35" fmla="*/ 1067 h 1639"/>
                <a:gd name="T36" fmla="*/ 68 w 1609"/>
                <a:gd name="T37" fmla="*/ 1639 h 1639"/>
                <a:gd name="T38" fmla="*/ 148 w 1609"/>
                <a:gd name="T39" fmla="*/ 1631 h 1639"/>
                <a:gd name="T40" fmla="*/ 302 w 1609"/>
                <a:gd name="T41" fmla="*/ 1603 h 1639"/>
                <a:gd name="T42" fmla="*/ 452 w 1609"/>
                <a:gd name="T43" fmla="*/ 1561 h 1639"/>
                <a:gd name="T44" fmla="*/ 596 w 1609"/>
                <a:gd name="T45" fmla="*/ 1507 h 1639"/>
                <a:gd name="T46" fmla="*/ 734 w 1609"/>
                <a:gd name="T47" fmla="*/ 1441 h 1639"/>
                <a:gd name="T48" fmla="*/ 864 w 1609"/>
                <a:gd name="T49" fmla="*/ 1363 h 1639"/>
                <a:gd name="T50" fmla="*/ 987 w 1609"/>
                <a:gd name="T51" fmla="*/ 1273 h 1639"/>
                <a:gd name="T52" fmla="*/ 1101 w 1609"/>
                <a:gd name="T53" fmla="*/ 1173 h 1639"/>
                <a:gd name="T54" fmla="*/ 1203 w 1609"/>
                <a:gd name="T55" fmla="*/ 1063 h 1639"/>
                <a:gd name="T56" fmla="*/ 1297 w 1609"/>
                <a:gd name="T57" fmla="*/ 943 h 1639"/>
                <a:gd name="T58" fmla="*/ 1379 w 1609"/>
                <a:gd name="T59" fmla="*/ 818 h 1639"/>
                <a:gd name="T60" fmla="*/ 1451 w 1609"/>
                <a:gd name="T61" fmla="*/ 682 h 1639"/>
                <a:gd name="T62" fmla="*/ 1509 w 1609"/>
                <a:gd name="T63" fmla="*/ 540 h 1639"/>
                <a:gd name="T64" fmla="*/ 1555 w 1609"/>
                <a:gd name="T65" fmla="*/ 392 h 1639"/>
                <a:gd name="T66" fmla="*/ 1589 w 1609"/>
                <a:gd name="T67" fmla="*/ 240 h 1639"/>
                <a:gd name="T68" fmla="*/ 1605 w 1609"/>
                <a:gd name="T69" fmla="*/ 80 h 1639"/>
                <a:gd name="T70" fmla="*/ 1609 w 1609"/>
                <a:gd name="T71" fmla="*/ 0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9" h="1639">
                  <a:moveTo>
                    <a:pt x="1609" y="0"/>
                  </a:moveTo>
                  <a:lnTo>
                    <a:pt x="1305" y="64"/>
                  </a:lnTo>
                  <a:lnTo>
                    <a:pt x="1045" y="12"/>
                  </a:lnTo>
                  <a:lnTo>
                    <a:pt x="1045" y="12"/>
                  </a:lnTo>
                  <a:lnTo>
                    <a:pt x="1043" y="62"/>
                  </a:lnTo>
                  <a:lnTo>
                    <a:pt x="1037" y="114"/>
                  </a:lnTo>
                  <a:lnTo>
                    <a:pt x="1031" y="164"/>
                  </a:lnTo>
                  <a:lnTo>
                    <a:pt x="1021" y="214"/>
                  </a:lnTo>
                  <a:lnTo>
                    <a:pt x="1009" y="262"/>
                  </a:lnTo>
                  <a:lnTo>
                    <a:pt x="995" y="310"/>
                  </a:lnTo>
                  <a:lnTo>
                    <a:pt x="977" y="356"/>
                  </a:lnTo>
                  <a:lnTo>
                    <a:pt x="959" y="402"/>
                  </a:lnTo>
                  <a:lnTo>
                    <a:pt x="939" y="446"/>
                  </a:lnTo>
                  <a:lnTo>
                    <a:pt x="917" y="490"/>
                  </a:lnTo>
                  <a:lnTo>
                    <a:pt x="893" y="532"/>
                  </a:lnTo>
                  <a:lnTo>
                    <a:pt x="868" y="574"/>
                  </a:lnTo>
                  <a:lnTo>
                    <a:pt x="840" y="614"/>
                  </a:lnTo>
                  <a:lnTo>
                    <a:pt x="810" y="652"/>
                  </a:lnTo>
                  <a:lnTo>
                    <a:pt x="780" y="690"/>
                  </a:lnTo>
                  <a:lnTo>
                    <a:pt x="748" y="726"/>
                  </a:lnTo>
                  <a:lnTo>
                    <a:pt x="714" y="760"/>
                  </a:lnTo>
                  <a:lnTo>
                    <a:pt x="678" y="794"/>
                  </a:lnTo>
                  <a:lnTo>
                    <a:pt x="642" y="826"/>
                  </a:lnTo>
                  <a:lnTo>
                    <a:pt x="604" y="856"/>
                  </a:lnTo>
                  <a:lnTo>
                    <a:pt x="564" y="884"/>
                  </a:lnTo>
                  <a:lnTo>
                    <a:pt x="524" y="910"/>
                  </a:lnTo>
                  <a:lnTo>
                    <a:pt x="482" y="933"/>
                  </a:lnTo>
                  <a:lnTo>
                    <a:pt x="438" y="957"/>
                  </a:lnTo>
                  <a:lnTo>
                    <a:pt x="394" y="977"/>
                  </a:lnTo>
                  <a:lnTo>
                    <a:pt x="348" y="997"/>
                  </a:lnTo>
                  <a:lnTo>
                    <a:pt x="302" y="1015"/>
                  </a:lnTo>
                  <a:lnTo>
                    <a:pt x="254" y="1029"/>
                  </a:lnTo>
                  <a:lnTo>
                    <a:pt x="206" y="1043"/>
                  </a:lnTo>
                  <a:lnTo>
                    <a:pt x="158" y="1053"/>
                  </a:lnTo>
                  <a:lnTo>
                    <a:pt x="108" y="1061"/>
                  </a:lnTo>
                  <a:lnTo>
                    <a:pt x="58" y="1067"/>
                  </a:lnTo>
                  <a:lnTo>
                    <a:pt x="0" y="1347"/>
                  </a:lnTo>
                  <a:lnTo>
                    <a:pt x="68" y="1639"/>
                  </a:lnTo>
                  <a:lnTo>
                    <a:pt x="68" y="1639"/>
                  </a:lnTo>
                  <a:lnTo>
                    <a:pt x="148" y="1631"/>
                  </a:lnTo>
                  <a:lnTo>
                    <a:pt x="226" y="1619"/>
                  </a:lnTo>
                  <a:lnTo>
                    <a:pt x="302" y="1603"/>
                  </a:lnTo>
                  <a:lnTo>
                    <a:pt x="378" y="1585"/>
                  </a:lnTo>
                  <a:lnTo>
                    <a:pt x="452" y="1561"/>
                  </a:lnTo>
                  <a:lnTo>
                    <a:pt x="526" y="1537"/>
                  </a:lnTo>
                  <a:lnTo>
                    <a:pt x="596" y="1507"/>
                  </a:lnTo>
                  <a:lnTo>
                    <a:pt x="666" y="1475"/>
                  </a:lnTo>
                  <a:lnTo>
                    <a:pt x="734" y="1441"/>
                  </a:lnTo>
                  <a:lnTo>
                    <a:pt x="800" y="1403"/>
                  </a:lnTo>
                  <a:lnTo>
                    <a:pt x="864" y="1363"/>
                  </a:lnTo>
                  <a:lnTo>
                    <a:pt x="927" y="1319"/>
                  </a:lnTo>
                  <a:lnTo>
                    <a:pt x="987" y="1273"/>
                  </a:lnTo>
                  <a:lnTo>
                    <a:pt x="1045" y="1223"/>
                  </a:lnTo>
                  <a:lnTo>
                    <a:pt x="1101" y="1173"/>
                  </a:lnTo>
                  <a:lnTo>
                    <a:pt x="1153" y="1119"/>
                  </a:lnTo>
                  <a:lnTo>
                    <a:pt x="1203" y="1063"/>
                  </a:lnTo>
                  <a:lnTo>
                    <a:pt x="1251" y="1003"/>
                  </a:lnTo>
                  <a:lnTo>
                    <a:pt x="1297" y="943"/>
                  </a:lnTo>
                  <a:lnTo>
                    <a:pt x="1341" y="882"/>
                  </a:lnTo>
                  <a:lnTo>
                    <a:pt x="1379" y="818"/>
                  </a:lnTo>
                  <a:lnTo>
                    <a:pt x="1417" y="750"/>
                  </a:lnTo>
                  <a:lnTo>
                    <a:pt x="1451" y="682"/>
                  </a:lnTo>
                  <a:lnTo>
                    <a:pt x="1483" y="612"/>
                  </a:lnTo>
                  <a:lnTo>
                    <a:pt x="1509" y="540"/>
                  </a:lnTo>
                  <a:lnTo>
                    <a:pt x="1535" y="468"/>
                  </a:lnTo>
                  <a:lnTo>
                    <a:pt x="1555" y="392"/>
                  </a:lnTo>
                  <a:lnTo>
                    <a:pt x="1573" y="316"/>
                  </a:lnTo>
                  <a:lnTo>
                    <a:pt x="1589" y="240"/>
                  </a:lnTo>
                  <a:lnTo>
                    <a:pt x="1599" y="160"/>
                  </a:lnTo>
                  <a:lnTo>
                    <a:pt x="1605" y="80"/>
                  </a:lnTo>
                  <a:lnTo>
                    <a:pt x="1609" y="0"/>
                  </a:lnTo>
                  <a:lnTo>
                    <a:pt x="1609"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Nyala" panose="02000504070300020003" pitchFamily="2" charset="0"/>
              </a:endParaRPr>
            </a:p>
          </p:txBody>
        </p:sp>
        <p:sp>
          <p:nvSpPr>
            <p:cNvPr id="15" name="Freeform 17">
              <a:extLst>
                <a:ext uri="{FF2B5EF4-FFF2-40B4-BE49-F238E27FC236}">
                  <a16:creationId xmlns:a16="http://schemas.microsoft.com/office/drawing/2014/main" id="{355C9BCA-1221-49BC-884F-E244D331F33A}"/>
                </a:ext>
              </a:extLst>
            </p:cNvPr>
            <p:cNvSpPr>
              <a:spLocks/>
            </p:cNvSpPr>
            <p:nvPr/>
          </p:nvSpPr>
          <p:spPr bwMode="auto">
            <a:xfrm>
              <a:off x="6136266" y="5754090"/>
              <a:ext cx="875310" cy="875310"/>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6" y="546"/>
                  </a:lnTo>
                  <a:lnTo>
                    <a:pt x="536" y="526"/>
                  </a:lnTo>
                  <a:lnTo>
                    <a:pt x="556" y="504"/>
                  </a:lnTo>
                  <a:lnTo>
                    <a:pt x="574" y="480"/>
                  </a:lnTo>
                  <a:lnTo>
                    <a:pt x="588" y="454"/>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Nyala" panose="02000504070300020003" pitchFamily="2" charset="0"/>
              </a:endParaRPr>
            </a:p>
          </p:txBody>
        </p:sp>
        <p:sp>
          <p:nvSpPr>
            <p:cNvPr id="16" name="Freeform 19">
              <a:extLst>
                <a:ext uri="{FF2B5EF4-FFF2-40B4-BE49-F238E27FC236}">
                  <a16:creationId xmlns:a16="http://schemas.microsoft.com/office/drawing/2014/main" id="{6402455E-E76D-406C-8751-C3139B7D66B2}"/>
                </a:ext>
              </a:extLst>
            </p:cNvPr>
            <p:cNvSpPr>
              <a:spLocks/>
            </p:cNvSpPr>
            <p:nvPr/>
          </p:nvSpPr>
          <p:spPr bwMode="auto">
            <a:xfrm>
              <a:off x="6254475" y="5872299"/>
              <a:ext cx="638892" cy="638892"/>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6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6" y="418"/>
                  </a:lnTo>
                  <a:lnTo>
                    <a:pt x="124" y="428"/>
                  </a:lnTo>
                  <a:lnTo>
                    <a:pt x="144" y="438"/>
                  </a:lnTo>
                  <a:lnTo>
                    <a:pt x="166" y="446"/>
                  </a:lnTo>
                  <a:lnTo>
                    <a:pt x="188"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ctr" anchorCtr="0" compatLnSpc="1">
              <a:prstTxWarp prst="textNoShape">
                <a:avLst/>
              </a:prstTxWarp>
            </a:bodyPr>
            <a:lstStyle/>
            <a:p>
              <a:pPr algn="ctr" defTabSz="914126"/>
              <a:r>
                <a:rPr lang="en-US" sz="4399" b="1" dirty="0">
                  <a:solidFill>
                    <a:prstClr val="black"/>
                  </a:solidFill>
                  <a:latin typeface="Nyala" panose="02000504070300020003" pitchFamily="2" charset="0"/>
                </a:rPr>
                <a:t>2</a:t>
              </a:r>
            </a:p>
          </p:txBody>
        </p:sp>
        <p:sp>
          <p:nvSpPr>
            <p:cNvPr id="17" name="TextBox 16">
              <a:extLst>
                <a:ext uri="{FF2B5EF4-FFF2-40B4-BE49-F238E27FC236}">
                  <a16:creationId xmlns:a16="http://schemas.microsoft.com/office/drawing/2014/main" id="{85AED7DB-DCC7-4959-946E-C941128271C6}"/>
                </a:ext>
              </a:extLst>
            </p:cNvPr>
            <p:cNvSpPr txBox="1"/>
            <p:nvPr/>
          </p:nvSpPr>
          <p:spPr>
            <a:xfrm>
              <a:off x="7999412" y="5429384"/>
              <a:ext cx="3095661" cy="646074"/>
            </a:xfrm>
            <a:prstGeom prst="rect">
              <a:avLst/>
            </a:prstGeom>
            <a:noFill/>
          </p:spPr>
          <p:txBody>
            <a:bodyPr wrap="square" rtlCol="0">
              <a:spAutoFit/>
            </a:bodyPr>
            <a:lstStyle/>
            <a:p>
              <a:r>
                <a:rPr lang="en-US" sz="1799" b="1" u="sng" dirty="0">
                  <a:latin typeface="Nyala" panose="02000504070300020003" pitchFamily="2" charset="0"/>
                </a:rPr>
                <a:t>DATA EXPLORATION </a:t>
              </a:r>
              <a:br>
                <a:rPr lang="en-US" sz="1799" dirty="0">
                  <a:latin typeface="Nyala" panose="02000504070300020003" pitchFamily="2" charset="0"/>
                </a:rPr>
              </a:br>
              <a:r>
                <a:rPr lang="en-US" sz="1799" dirty="0">
                  <a:latin typeface="Nyala" panose="02000504070300020003" pitchFamily="2" charset="0"/>
                </a:rPr>
                <a:t>Explore and understand the data.</a:t>
              </a:r>
            </a:p>
          </p:txBody>
        </p:sp>
      </p:grpSp>
      <p:grpSp>
        <p:nvGrpSpPr>
          <p:cNvPr id="18" name="Group 17">
            <a:extLst>
              <a:ext uri="{FF2B5EF4-FFF2-40B4-BE49-F238E27FC236}">
                <a16:creationId xmlns:a16="http://schemas.microsoft.com/office/drawing/2014/main" id="{310ACA22-99DC-429B-8FAC-2329C07EFCD3}"/>
              </a:ext>
            </a:extLst>
          </p:cNvPr>
          <p:cNvGrpSpPr/>
          <p:nvPr/>
        </p:nvGrpSpPr>
        <p:grpSpPr>
          <a:xfrm>
            <a:off x="6799317" y="1584042"/>
            <a:ext cx="5238695" cy="2542486"/>
            <a:chOff x="5863257" y="1355442"/>
            <a:chExt cx="5238695" cy="2542486"/>
          </a:xfrm>
        </p:grpSpPr>
        <p:sp>
          <p:nvSpPr>
            <p:cNvPr id="19" name="Freeform 13">
              <a:extLst>
                <a:ext uri="{FF2B5EF4-FFF2-40B4-BE49-F238E27FC236}">
                  <a16:creationId xmlns:a16="http://schemas.microsoft.com/office/drawing/2014/main" id="{E4F3B6A8-B9B8-4A6D-9245-9260B0C7BFA8}"/>
                </a:ext>
              </a:extLst>
            </p:cNvPr>
            <p:cNvSpPr>
              <a:spLocks/>
            </p:cNvSpPr>
            <p:nvPr/>
          </p:nvSpPr>
          <p:spPr bwMode="auto">
            <a:xfrm>
              <a:off x="7657502" y="2805901"/>
              <a:ext cx="875310" cy="875310"/>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0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6"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6"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4" y="546"/>
                  </a:lnTo>
                  <a:lnTo>
                    <a:pt x="536" y="526"/>
                  </a:lnTo>
                  <a:lnTo>
                    <a:pt x="556" y="504"/>
                  </a:lnTo>
                  <a:lnTo>
                    <a:pt x="574" y="480"/>
                  </a:lnTo>
                  <a:lnTo>
                    <a:pt x="588" y="454"/>
                  </a:lnTo>
                  <a:lnTo>
                    <a:pt x="600" y="426"/>
                  </a:lnTo>
                  <a:lnTo>
                    <a:pt x="610" y="396"/>
                  </a:lnTo>
                  <a:lnTo>
                    <a:pt x="618" y="366"/>
                  </a:lnTo>
                  <a:lnTo>
                    <a:pt x="622" y="336"/>
                  </a:lnTo>
                  <a:lnTo>
                    <a:pt x="622" y="304"/>
                  </a:lnTo>
                  <a:lnTo>
                    <a:pt x="622" y="304"/>
                  </a:lnTo>
                  <a:lnTo>
                    <a:pt x="620" y="272"/>
                  </a:lnTo>
                  <a:lnTo>
                    <a:pt x="614"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Nyala" panose="02000504070300020003" pitchFamily="2" charset="0"/>
              </a:endParaRPr>
            </a:p>
          </p:txBody>
        </p:sp>
        <p:sp>
          <p:nvSpPr>
            <p:cNvPr id="20" name="Freeform 5">
              <a:extLst>
                <a:ext uri="{FF2B5EF4-FFF2-40B4-BE49-F238E27FC236}">
                  <a16:creationId xmlns:a16="http://schemas.microsoft.com/office/drawing/2014/main" id="{5982C509-82B8-45BA-9AD9-B1436DA18D02}"/>
                </a:ext>
              </a:extLst>
            </p:cNvPr>
            <p:cNvSpPr>
              <a:spLocks/>
            </p:cNvSpPr>
            <p:nvPr/>
          </p:nvSpPr>
          <p:spPr bwMode="auto">
            <a:xfrm>
              <a:off x="5863257" y="1585814"/>
              <a:ext cx="2300856" cy="2312114"/>
            </a:xfrm>
            <a:custGeom>
              <a:avLst/>
              <a:gdLst>
                <a:gd name="T0" fmla="*/ 1635 w 1635"/>
                <a:gd name="T1" fmla="*/ 1573 h 1643"/>
                <a:gd name="T2" fmla="*/ 1617 w 1635"/>
                <a:gd name="T3" fmla="*/ 1413 h 1643"/>
                <a:gd name="T4" fmla="*/ 1585 w 1635"/>
                <a:gd name="T5" fmla="*/ 1259 h 1643"/>
                <a:gd name="T6" fmla="*/ 1539 w 1635"/>
                <a:gd name="T7" fmla="*/ 1109 h 1643"/>
                <a:gd name="T8" fmla="*/ 1481 w 1635"/>
                <a:gd name="T9" fmla="*/ 965 h 1643"/>
                <a:gd name="T10" fmla="*/ 1409 w 1635"/>
                <a:gd name="T11" fmla="*/ 829 h 1643"/>
                <a:gd name="T12" fmla="*/ 1325 w 1635"/>
                <a:gd name="T13" fmla="*/ 701 h 1643"/>
                <a:gd name="T14" fmla="*/ 1231 w 1635"/>
                <a:gd name="T15" fmla="*/ 580 h 1643"/>
                <a:gd name="T16" fmla="*/ 1127 w 1635"/>
                <a:gd name="T17" fmla="*/ 470 h 1643"/>
                <a:gd name="T18" fmla="*/ 1013 w 1635"/>
                <a:gd name="T19" fmla="*/ 370 h 1643"/>
                <a:gd name="T20" fmla="*/ 888 w 1635"/>
                <a:gd name="T21" fmla="*/ 278 h 1643"/>
                <a:gd name="T22" fmla="*/ 756 w 1635"/>
                <a:gd name="T23" fmla="*/ 200 h 1643"/>
                <a:gd name="T24" fmla="*/ 616 w 1635"/>
                <a:gd name="T25" fmla="*/ 132 h 1643"/>
                <a:gd name="T26" fmla="*/ 472 w 1635"/>
                <a:gd name="T27" fmla="*/ 78 h 1643"/>
                <a:gd name="T28" fmla="*/ 320 w 1635"/>
                <a:gd name="T29" fmla="*/ 38 h 1643"/>
                <a:gd name="T30" fmla="*/ 162 w 1635"/>
                <a:gd name="T31" fmla="*/ 12 h 1643"/>
                <a:gd name="T32" fmla="*/ 0 w 1635"/>
                <a:gd name="T33" fmla="*/ 0 h 1643"/>
                <a:gd name="T34" fmla="*/ 10 w 1635"/>
                <a:gd name="T35" fmla="*/ 574 h 1643"/>
                <a:gd name="T36" fmla="*/ 64 w 1635"/>
                <a:gd name="T37" fmla="*/ 578 h 1643"/>
                <a:gd name="T38" fmla="*/ 166 w 1635"/>
                <a:gd name="T39" fmla="*/ 592 h 1643"/>
                <a:gd name="T40" fmla="*/ 266 w 1635"/>
                <a:gd name="T41" fmla="*/ 614 h 1643"/>
                <a:gd name="T42" fmla="*/ 362 w 1635"/>
                <a:gd name="T43" fmla="*/ 646 h 1643"/>
                <a:gd name="T44" fmla="*/ 452 w 1635"/>
                <a:gd name="T45" fmla="*/ 684 h 1643"/>
                <a:gd name="T46" fmla="*/ 540 w 1635"/>
                <a:gd name="T47" fmla="*/ 731 h 1643"/>
                <a:gd name="T48" fmla="*/ 622 w 1635"/>
                <a:gd name="T49" fmla="*/ 785 h 1643"/>
                <a:gd name="T50" fmla="*/ 700 w 1635"/>
                <a:gd name="T51" fmla="*/ 847 h 1643"/>
                <a:gd name="T52" fmla="*/ 770 w 1635"/>
                <a:gd name="T53" fmla="*/ 915 h 1643"/>
                <a:gd name="T54" fmla="*/ 834 w 1635"/>
                <a:gd name="T55" fmla="*/ 991 h 1643"/>
                <a:gd name="T56" fmla="*/ 892 w 1635"/>
                <a:gd name="T57" fmla="*/ 1071 h 1643"/>
                <a:gd name="T58" fmla="*/ 945 w 1635"/>
                <a:gd name="T59" fmla="*/ 1155 h 1643"/>
                <a:gd name="T60" fmla="*/ 987 w 1635"/>
                <a:gd name="T61" fmla="*/ 1245 h 1643"/>
                <a:gd name="T62" fmla="*/ 1023 w 1635"/>
                <a:gd name="T63" fmla="*/ 1339 h 1643"/>
                <a:gd name="T64" fmla="*/ 1049 w 1635"/>
                <a:gd name="T65" fmla="*/ 1437 h 1643"/>
                <a:gd name="T66" fmla="*/ 1067 w 1635"/>
                <a:gd name="T67" fmla="*/ 1539 h 1643"/>
                <a:gd name="T68" fmla="*/ 1333 w 1635"/>
                <a:gd name="T69" fmla="*/ 1643 h 1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5" h="1643">
                  <a:moveTo>
                    <a:pt x="1635" y="1573"/>
                  </a:moveTo>
                  <a:lnTo>
                    <a:pt x="1635" y="1573"/>
                  </a:lnTo>
                  <a:lnTo>
                    <a:pt x="1627" y="1493"/>
                  </a:lnTo>
                  <a:lnTo>
                    <a:pt x="1617" y="1413"/>
                  </a:lnTo>
                  <a:lnTo>
                    <a:pt x="1603" y="1335"/>
                  </a:lnTo>
                  <a:lnTo>
                    <a:pt x="1585" y="1259"/>
                  </a:lnTo>
                  <a:lnTo>
                    <a:pt x="1565" y="1183"/>
                  </a:lnTo>
                  <a:lnTo>
                    <a:pt x="1539" y="1109"/>
                  </a:lnTo>
                  <a:lnTo>
                    <a:pt x="1511" y="1035"/>
                  </a:lnTo>
                  <a:lnTo>
                    <a:pt x="1481" y="965"/>
                  </a:lnTo>
                  <a:lnTo>
                    <a:pt x="1447" y="895"/>
                  </a:lnTo>
                  <a:lnTo>
                    <a:pt x="1409" y="829"/>
                  </a:lnTo>
                  <a:lnTo>
                    <a:pt x="1369" y="763"/>
                  </a:lnTo>
                  <a:lnTo>
                    <a:pt x="1325" y="701"/>
                  </a:lnTo>
                  <a:lnTo>
                    <a:pt x="1279" y="640"/>
                  </a:lnTo>
                  <a:lnTo>
                    <a:pt x="1231" y="580"/>
                  </a:lnTo>
                  <a:lnTo>
                    <a:pt x="1181" y="524"/>
                  </a:lnTo>
                  <a:lnTo>
                    <a:pt x="1127" y="470"/>
                  </a:lnTo>
                  <a:lnTo>
                    <a:pt x="1071" y="418"/>
                  </a:lnTo>
                  <a:lnTo>
                    <a:pt x="1013" y="370"/>
                  </a:lnTo>
                  <a:lnTo>
                    <a:pt x="951" y="322"/>
                  </a:lnTo>
                  <a:lnTo>
                    <a:pt x="888" y="278"/>
                  </a:lnTo>
                  <a:lnTo>
                    <a:pt x="822" y="238"/>
                  </a:lnTo>
                  <a:lnTo>
                    <a:pt x="756" y="200"/>
                  </a:lnTo>
                  <a:lnTo>
                    <a:pt x="688" y="164"/>
                  </a:lnTo>
                  <a:lnTo>
                    <a:pt x="616" y="132"/>
                  </a:lnTo>
                  <a:lnTo>
                    <a:pt x="544" y="104"/>
                  </a:lnTo>
                  <a:lnTo>
                    <a:pt x="472" y="78"/>
                  </a:lnTo>
                  <a:lnTo>
                    <a:pt x="396" y="56"/>
                  </a:lnTo>
                  <a:lnTo>
                    <a:pt x="320" y="38"/>
                  </a:lnTo>
                  <a:lnTo>
                    <a:pt x="242" y="22"/>
                  </a:lnTo>
                  <a:lnTo>
                    <a:pt x="162" y="12"/>
                  </a:lnTo>
                  <a:lnTo>
                    <a:pt x="82" y="4"/>
                  </a:lnTo>
                  <a:lnTo>
                    <a:pt x="0" y="0"/>
                  </a:lnTo>
                  <a:lnTo>
                    <a:pt x="66" y="310"/>
                  </a:lnTo>
                  <a:lnTo>
                    <a:pt x="10" y="574"/>
                  </a:lnTo>
                  <a:lnTo>
                    <a:pt x="10" y="574"/>
                  </a:lnTo>
                  <a:lnTo>
                    <a:pt x="64" y="578"/>
                  </a:lnTo>
                  <a:lnTo>
                    <a:pt x="114" y="584"/>
                  </a:lnTo>
                  <a:lnTo>
                    <a:pt x="166" y="592"/>
                  </a:lnTo>
                  <a:lnTo>
                    <a:pt x="216" y="602"/>
                  </a:lnTo>
                  <a:lnTo>
                    <a:pt x="266" y="614"/>
                  </a:lnTo>
                  <a:lnTo>
                    <a:pt x="314" y="628"/>
                  </a:lnTo>
                  <a:lnTo>
                    <a:pt x="362" y="646"/>
                  </a:lnTo>
                  <a:lnTo>
                    <a:pt x="408" y="664"/>
                  </a:lnTo>
                  <a:lnTo>
                    <a:pt x="452" y="684"/>
                  </a:lnTo>
                  <a:lnTo>
                    <a:pt x="498" y="707"/>
                  </a:lnTo>
                  <a:lnTo>
                    <a:pt x="540" y="731"/>
                  </a:lnTo>
                  <a:lnTo>
                    <a:pt x="582" y="757"/>
                  </a:lnTo>
                  <a:lnTo>
                    <a:pt x="622" y="785"/>
                  </a:lnTo>
                  <a:lnTo>
                    <a:pt x="662" y="815"/>
                  </a:lnTo>
                  <a:lnTo>
                    <a:pt x="700" y="847"/>
                  </a:lnTo>
                  <a:lnTo>
                    <a:pt x="736" y="881"/>
                  </a:lnTo>
                  <a:lnTo>
                    <a:pt x="770" y="915"/>
                  </a:lnTo>
                  <a:lnTo>
                    <a:pt x="804" y="953"/>
                  </a:lnTo>
                  <a:lnTo>
                    <a:pt x="834" y="991"/>
                  </a:lnTo>
                  <a:lnTo>
                    <a:pt x="864" y="1029"/>
                  </a:lnTo>
                  <a:lnTo>
                    <a:pt x="892" y="1071"/>
                  </a:lnTo>
                  <a:lnTo>
                    <a:pt x="919" y="1113"/>
                  </a:lnTo>
                  <a:lnTo>
                    <a:pt x="945" y="1155"/>
                  </a:lnTo>
                  <a:lnTo>
                    <a:pt x="967" y="1199"/>
                  </a:lnTo>
                  <a:lnTo>
                    <a:pt x="987" y="1245"/>
                  </a:lnTo>
                  <a:lnTo>
                    <a:pt x="1005" y="1291"/>
                  </a:lnTo>
                  <a:lnTo>
                    <a:pt x="1023" y="1339"/>
                  </a:lnTo>
                  <a:lnTo>
                    <a:pt x="1037" y="1387"/>
                  </a:lnTo>
                  <a:lnTo>
                    <a:pt x="1049" y="1437"/>
                  </a:lnTo>
                  <a:lnTo>
                    <a:pt x="1059" y="1487"/>
                  </a:lnTo>
                  <a:lnTo>
                    <a:pt x="1067" y="1539"/>
                  </a:lnTo>
                  <a:lnTo>
                    <a:pt x="1071" y="1591"/>
                  </a:lnTo>
                  <a:lnTo>
                    <a:pt x="1333" y="1643"/>
                  </a:lnTo>
                  <a:lnTo>
                    <a:pt x="1635" y="157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dirty="0">
                <a:solidFill>
                  <a:prstClr val="black"/>
                </a:solidFill>
                <a:latin typeface="Nyala" panose="02000504070300020003" pitchFamily="2" charset="0"/>
              </a:endParaRPr>
            </a:p>
          </p:txBody>
        </p:sp>
        <p:sp>
          <p:nvSpPr>
            <p:cNvPr id="21" name="Freeform 15">
              <a:extLst>
                <a:ext uri="{FF2B5EF4-FFF2-40B4-BE49-F238E27FC236}">
                  <a16:creationId xmlns:a16="http://schemas.microsoft.com/office/drawing/2014/main" id="{A34C9A48-89A2-4DF8-A46C-548320FA10AC}"/>
                </a:ext>
              </a:extLst>
            </p:cNvPr>
            <p:cNvSpPr>
              <a:spLocks/>
            </p:cNvSpPr>
            <p:nvPr/>
          </p:nvSpPr>
          <p:spPr bwMode="auto">
            <a:xfrm>
              <a:off x="7775711" y="2924110"/>
              <a:ext cx="638892" cy="638892"/>
            </a:xfrm>
            <a:custGeom>
              <a:avLst/>
              <a:gdLst>
                <a:gd name="T0" fmla="*/ 222 w 454"/>
                <a:gd name="T1" fmla="*/ 0 h 454"/>
                <a:gd name="T2" fmla="*/ 176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4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6" y="6"/>
                  </a:lnTo>
                  <a:lnTo>
                    <a:pt x="156" y="12"/>
                  </a:lnTo>
                  <a:lnTo>
                    <a:pt x="134" y="20"/>
                  </a:lnTo>
                  <a:lnTo>
                    <a:pt x="114"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4" y="418"/>
                  </a:lnTo>
                  <a:lnTo>
                    <a:pt x="124" y="428"/>
                  </a:lnTo>
                  <a:lnTo>
                    <a:pt x="144" y="438"/>
                  </a:lnTo>
                  <a:lnTo>
                    <a:pt x="164" y="446"/>
                  </a:lnTo>
                  <a:lnTo>
                    <a:pt x="186"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ctr" anchorCtr="0" compatLnSpc="1">
              <a:prstTxWarp prst="textNoShape">
                <a:avLst/>
              </a:prstTxWarp>
            </a:bodyPr>
            <a:lstStyle/>
            <a:p>
              <a:pPr algn="ctr" defTabSz="914126"/>
              <a:r>
                <a:rPr lang="en-US" sz="4399" b="1" dirty="0">
                  <a:solidFill>
                    <a:prstClr val="black"/>
                  </a:solidFill>
                  <a:latin typeface="Nyala" panose="02000504070300020003" pitchFamily="2" charset="0"/>
                </a:rPr>
                <a:t>1</a:t>
              </a:r>
            </a:p>
          </p:txBody>
        </p:sp>
        <p:sp>
          <p:nvSpPr>
            <p:cNvPr id="22" name="TextBox 21">
              <a:extLst>
                <a:ext uri="{FF2B5EF4-FFF2-40B4-BE49-F238E27FC236}">
                  <a16:creationId xmlns:a16="http://schemas.microsoft.com/office/drawing/2014/main" id="{848B1552-0B5E-4C04-9F77-37069FA321FF}"/>
                </a:ext>
              </a:extLst>
            </p:cNvPr>
            <p:cNvSpPr txBox="1"/>
            <p:nvPr/>
          </p:nvSpPr>
          <p:spPr>
            <a:xfrm>
              <a:off x="8006291" y="1355442"/>
              <a:ext cx="3095661" cy="922945"/>
            </a:xfrm>
            <a:prstGeom prst="rect">
              <a:avLst/>
            </a:prstGeom>
            <a:noFill/>
          </p:spPr>
          <p:txBody>
            <a:bodyPr wrap="square" rtlCol="0">
              <a:spAutoFit/>
            </a:bodyPr>
            <a:lstStyle/>
            <a:p>
              <a:r>
                <a:rPr lang="en-US" sz="1799" b="1" u="sng" dirty="0">
                  <a:latin typeface="Nyala" panose="02000504070300020003" pitchFamily="2" charset="0"/>
                </a:rPr>
                <a:t>DATA CLEANING</a:t>
              </a:r>
              <a:br>
                <a:rPr lang="en-US" sz="1799" dirty="0">
                  <a:latin typeface="Nyala" panose="02000504070300020003" pitchFamily="2" charset="0"/>
                </a:rPr>
              </a:br>
              <a:r>
                <a:rPr lang="en-US" sz="1799" dirty="0">
                  <a:latin typeface="Nyala" panose="02000504070300020003" pitchFamily="2" charset="0"/>
                </a:rPr>
                <a:t>Detect the problems with the data and eliminate them.</a:t>
              </a:r>
            </a:p>
          </p:txBody>
        </p:sp>
      </p:grpSp>
      <p:pic>
        <p:nvPicPr>
          <p:cNvPr id="23" name="Picture 4" descr="ICON-Data-Analysis – Measuring Success">
            <a:extLst>
              <a:ext uri="{FF2B5EF4-FFF2-40B4-BE49-F238E27FC236}">
                <a16:creationId xmlns:a16="http://schemas.microsoft.com/office/drawing/2014/main" id="{240D887B-0B7C-4C34-88CB-5A3BB01FA9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3978" y="2978732"/>
            <a:ext cx="23812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72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 Placeholder 105">
            <a:extLst>
              <a:ext uri="{FF2B5EF4-FFF2-40B4-BE49-F238E27FC236}">
                <a16:creationId xmlns:a16="http://schemas.microsoft.com/office/drawing/2014/main" id="{D61D6030-2715-4146-A7BA-3226202E7673}"/>
              </a:ext>
            </a:extLst>
          </p:cNvPr>
          <p:cNvSpPr>
            <a:spLocks noGrp="1"/>
          </p:cNvSpPr>
          <p:nvPr>
            <p:ph type="body" idx="1"/>
          </p:nvPr>
        </p:nvSpPr>
        <p:spPr/>
        <p:txBody>
          <a:bodyPr/>
          <a:lstStyle/>
          <a:p>
            <a:endParaRPr lang="en-US"/>
          </a:p>
        </p:txBody>
      </p:sp>
      <p:grpSp>
        <p:nvGrpSpPr>
          <p:cNvPr id="3" name="Group 2">
            <a:extLst>
              <a:ext uri="{FF2B5EF4-FFF2-40B4-BE49-F238E27FC236}">
                <a16:creationId xmlns:a16="http://schemas.microsoft.com/office/drawing/2014/main" id="{71C4FC30-EC79-4C75-BF20-2CCD6AA82D76}"/>
              </a:ext>
            </a:extLst>
          </p:cNvPr>
          <p:cNvGrpSpPr/>
          <p:nvPr/>
        </p:nvGrpSpPr>
        <p:grpSpPr>
          <a:xfrm>
            <a:off x="-5175747" y="1755128"/>
            <a:ext cx="10279559" cy="10086000"/>
            <a:chOff x="2976563" y="368300"/>
            <a:chExt cx="6238875" cy="6121400"/>
          </a:xfrm>
        </p:grpSpPr>
        <p:grpSp>
          <p:nvGrpSpPr>
            <p:cNvPr id="4" name="Group 3">
              <a:extLst>
                <a:ext uri="{FF2B5EF4-FFF2-40B4-BE49-F238E27FC236}">
                  <a16:creationId xmlns:a16="http://schemas.microsoft.com/office/drawing/2014/main" id="{160258B8-1546-4D12-AF6C-D44EB147756E}"/>
                </a:ext>
              </a:extLst>
            </p:cNvPr>
            <p:cNvGrpSpPr/>
            <p:nvPr/>
          </p:nvGrpSpPr>
          <p:grpSpPr>
            <a:xfrm>
              <a:off x="3484563" y="368300"/>
              <a:ext cx="2627313" cy="3021013"/>
              <a:chOff x="3484563" y="368300"/>
              <a:chExt cx="2627313" cy="3021013"/>
            </a:xfrm>
          </p:grpSpPr>
          <p:sp>
            <p:nvSpPr>
              <p:cNvPr id="17" name="Freeform 7">
                <a:extLst>
                  <a:ext uri="{FF2B5EF4-FFF2-40B4-BE49-F238E27FC236}">
                    <a16:creationId xmlns:a16="http://schemas.microsoft.com/office/drawing/2014/main" id="{43C9763E-1858-4F82-9587-ACBAEECB0BE1}"/>
                  </a:ext>
                </a:extLst>
              </p:cNvPr>
              <p:cNvSpPr>
                <a:spLocks/>
              </p:cNvSpPr>
              <p:nvPr/>
            </p:nvSpPr>
            <p:spPr bwMode="auto">
              <a:xfrm>
                <a:off x="3484563" y="803275"/>
                <a:ext cx="2627313" cy="2586038"/>
              </a:xfrm>
              <a:custGeom>
                <a:avLst/>
                <a:gdLst>
                  <a:gd name="T0" fmla="*/ 582 w 1655"/>
                  <a:gd name="T1" fmla="*/ 1621 h 1629"/>
                  <a:gd name="T2" fmla="*/ 592 w 1655"/>
                  <a:gd name="T3" fmla="*/ 1517 h 1629"/>
                  <a:gd name="T4" fmla="*/ 610 w 1655"/>
                  <a:gd name="T5" fmla="*/ 1417 h 1629"/>
                  <a:gd name="T6" fmla="*/ 638 w 1655"/>
                  <a:gd name="T7" fmla="*/ 1321 h 1629"/>
                  <a:gd name="T8" fmla="*/ 675 w 1655"/>
                  <a:gd name="T9" fmla="*/ 1229 h 1629"/>
                  <a:gd name="T10" fmla="*/ 719 w 1655"/>
                  <a:gd name="T11" fmla="*/ 1139 h 1629"/>
                  <a:gd name="T12" fmla="*/ 771 w 1655"/>
                  <a:gd name="T13" fmla="*/ 1057 h 1629"/>
                  <a:gd name="T14" fmla="*/ 829 w 1655"/>
                  <a:gd name="T15" fmla="*/ 977 h 1629"/>
                  <a:gd name="T16" fmla="*/ 895 w 1655"/>
                  <a:gd name="T17" fmla="*/ 905 h 1629"/>
                  <a:gd name="T18" fmla="*/ 965 w 1655"/>
                  <a:gd name="T19" fmla="*/ 837 h 1629"/>
                  <a:gd name="T20" fmla="*/ 1043 w 1655"/>
                  <a:gd name="T21" fmla="*/ 777 h 1629"/>
                  <a:gd name="T22" fmla="*/ 1125 w 1655"/>
                  <a:gd name="T23" fmla="*/ 723 h 1629"/>
                  <a:gd name="T24" fmla="*/ 1211 w 1655"/>
                  <a:gd name="T25" fmla="*/ 678 h 1629"/>
                  <a:gd name="T26" fmla="*/ 1303 w 1655"/>
                  <a:gd name="T27" fmla="*/ 640 h 1629"/>
                  <a:gd name="T28" fmla="*/ 1399 w 1655"/>
                  <a:gd name="T29" fmla="*/ 610 h 1629"/>
                  <a:gd name="T30" fmla="*/ 1497 w 1655"/>
                  <a:gd name="T31" fmla="*/ 588 h 1629"/>
                  <a:gd name="T32" fmla="*/ 1599 w 1655"/>
                  <a:gd name="T33" fmla="*/ 576 h 1629"/>
                  <a:gd name="T34" fmla="*/ 1583 w 1655"/>
                  <a:gd name="T35" fmla="*/ 0 h 1629"/>
                  <a:gd name="T36" fmla="*/ 1503 w 1655"/>
                  <a:gd name="T37" fmla="*/ 6 h 1629"/>
                  <a:gd name="T38" fmla="*/ 1345 w 1655"/>
                  <a:gd name="T39" fmla="*/ 30 h 1629"/>
                  <a:gd name="T40" fmla="*/ 1191 w 1655"/>
                  <a:gd name="T41" fmla="*/ 68 h 1629"/>
                  <a:gd name="T42" fmla="*/ 1043 w 1655"/>
                  <a:gd name="T43" fmla="*/ 120 h 1629"/>
                  <a:gd name="T44" fmla="*/ 903 w 1655"/>
                  <a:gd name="T45" fmla="*/ 186 h 1629"/>
                  <a:gd name="T46" fmla="*/ 771 w 1655"/>
                  <a:gd name="T47" fmla="*/ 264 h 1629"/>
                  <a:gd name="T48" fmla="*/ 644 w 1655"/>
                  <a:gd name="T49" fmla="*/ 352 h 1629"/>
                  <a:gd name="T50" fmla="*/ 528 w 1655"/>
                  <a:gd name="T51" fmla="*/ 452 h 1629"/>
                  <a:gd name="T52" fmla="*/ 422 w 1655"/>
                  <a:gd name="T53" fmla="*/ 560 h 1629"/>
                  <a:gd name="T54" fmla="*/ 324 w 1655"/>
                  <a:gd name="T55" fmla="*/ 680 h 1629"/>
                  <a:gd name="T56" fmla="*/ 240 w 1655"/>
                  <a:gd name="T57" fmla="*/ 807 h 1629"/>
                  <a:gd name="T58" fmla="*/ 166 w 1655"/>
                  <a:gd name="T59" fmla="*/ 941 h 1629"/>
                  <a:gd name="T60" fmla="*/ 104 w 1655"/>
                  <a:gd name="T61" fmla="*/ 1085 h 1629"/>
                  <a:gd name="T62" fmla="*/ 58 w 1655"/>
                  <a:gd name="T63" fmla="*/ 1233 h 1629"/>
                  <a:gd name="T64" fmla="*/ 24 w 1655"/>
                  <a:gd name="T65" fmla="*/ 1389 h 1629"/>
                  <a:gd name="T66" fmla="*/ 4 w 1655"/>
                  <a:gd name="T67" fmla="*/ 1549 h 1629"/>
                  <a:gd name="T68" fmla="*/ 310 w 1655"/>
                  <a:gd name="T69" fmla="*/ 1565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5" h="1629">
                    <a:moveTo>
                      <a:pt x="582" y="1621"/>
                    </a:moveTo>
                    <a:lnTo>
                      <a:pt x="582" y="1621"/>
                    </a:lnTo>
                    <a:lnTo>
                      <a:pt x="586" y="1569"/>
                    </a:lnTo>
                    <a:lnTo>
                      <a:pt x="592" y="1517"/>
                    </a:lnTo>
                    <a:lnTo>
                      <a:pt x="600" y="1467"/>
                    </a:lnTo>
                    <a:lnTo>
                      <a:pt x="610" y="1417"/>
                    </a:lnTo>
                    <a:lnTo>
                      <a:pt x="624" y="1369"/>
                    </a:lnTo>
                    <a:lnTo>
                      <a:pt x="638" y="1321"/>
                    </a:lnTo>
                    <a:lnTo>
                      <a:pt x="656" y="1275"/>
                    </a:lnTo>
                    <a:lnTo>
                      <a:pt x="675" y="1229"/>
                    </a:lnTo>
                    <a:lnTo>
                      <a:pt x="697" y="1183"/>
                    </a:lnTo>
                    <a:lnTo>
                      <a:pt x="719" y="1139"/>
                    </a:lnTo>
                    <a:lnTo>
                      <a:pt x="745" y="1097"/>
                    </a:lnTo>
                    <a:lnTo>
                      <a:pt x="771" y="1057"/>
                    </a:lnTo>
                    <a:lnTo>
                      <a:pt x="799" y="1017"/>
                    </a:lnTo>
                    <a:lnTo>
                      <a:pt x="829" y="977"/>
                    </a:lnTo>
                    <a:lnTo>
                      <a:pt x="861" y="941"/>
                    </a:lnTo>
                    <a:lnTo>
                      <a:pt x="895" y="905"/>
                    </a:lnTo>
                    <a:lnTo>
                      <a:pt x="929" y="871"/>
                    </a:lnTo>
                    <a:lnTo>
                      <a:pt x="965" y="837"/>
                    </a:lnTo>
                    <a:lnTo>
                      <a:pt x="1003" y="807"/>
                    </a:lnTo>
                    <a:lnTo>
                      <a:pt x="1043" y="777"/>
                    </a:lnTo>
                    <a:lnTo>
                      <a:pt x="1083" y="749"/>
                    </a:lnTo>
                    <a:lnTo>
                      <a:pt x="1125" y="723"/>
                    </a:lnTo>
                    <a:lnTo>
                      <a:pt x="1167" y="699"/>
                    </a:lnTo>
                    <a:lnTo>
                      <a:pt x="1211" y="678"/>
                    </a:lnTo>
                    <a:lnTo>
                      <a:pt x="1257" y="658"/>
                    </a:lnTo>
                    <a:lnTo>
                      <a:pt x="1303" y="640"/>
                    </a:lnTo>
                    <a:lnTo>
                      <a:pt x="1351" y="624"/>
                    </a:lnTo>
                    <a:lnTo>
                      <a:pt x="1399" y="610"/>
                    </a:lnTo>
                    <a:lnTo>
                      <a:pt x="1447" y="598"/>
                    </a:lnTo>
                    <a:lnTo>
                      <a:pt x="1497" y="588"/>
                    </a:lnTo>
                    <a:lnTo>
                      <a:pt x="1549" y="580"/>
                    </a:lnTo>
                    <a:lnTo>
                      <a:pt x="1599" y="576"/>
                    </a:lnTo>
                    <a:lnTo>
                      <a:pt x="1655" y="308"/>
                    </a:lnTo>
                    <a:lnTo>
                      <a:pt x="1583" y="0"/>
                    </a:lnTo>
                    <a:lnTo>
                      <a:pt x="1583" y="0"/>
                    </a:lnTo>
                    <a:lnTo>
                      <a:pt x="1503" y="6"/>
                    </a:lnTo>
                    <a:lnTo>
                      <a:pt x="1423" y="16"/>
                    </a:lnTo>
                    <a:lnTo>
                      <a:pt x="1345" y="30"/>
                    </a:lnTo>
                    <a:lnTo>
                      <a:pt x="1267" y="48"/>
                    </a:lnTo>
                    <a:lnTo>
                      <a:pt x="1191" y="68"/>
                    </a:lnTo>
                    <a:lnTo>
                      <a:pt x="1117" y="94"/>
                    </a:lnTo>
                    <a:lnTo>
                      <a:pt x="1043" y="120"/>
                    </a:lnTo>
                    <a:lnTo>
                      <a:pt x="973" y="152"/>
                    </a:lnTo>
                    <a:lnTo>
                      <a:pt x="903" y="186"/>
                    </a:lnTo>
                    <a:lnTo>
                      <a:pt x="835" y="222"/>
                    </a:lnTo>
                    <a:lnTo>
                      <a:pt x="771" y="264"/>
                    </a:lnTo>
                    <a:lnTo>
                      <a:pt x="707" y="306"/>
                    </a:lnTo>
                    <a:lnTo>
                      <a:pt x="644" y="352"/>
                    </a:lnTo>
                    <a:lnTo>
                      <a:pt x="584" y="400"/>
                    </a:lnTo>
                    <a:lnTo>
                      <a:pt x="528" y="452"/>
                    </a:lnTo>
                    <a:lnTo>
                      <a:pt x="474" y="504"/>
                    </a:lnTo>
                    <a:lnTo>
                      <a:pt x="422" y="560"/>
                    </a:lnTo>
                    <a:lnTo>
                      <a:pt x="372" y="620"/>
                    </a:lnTo>
                    <a:lnTo>
                      <a:pt x="324" y="680"/>
                    </a:lnTo>
                    <a:lnTo>
                      <a:pt x="280" y="741"/>
                    </a:lnTo>
                    <a:lnTo>
                      <a:pt x="240" y="807"/>
                    </a:lnTo>
                    <a:lnTo>
                      <a:pt x="202" y="873"/>
                    </a:lnTo>
                    <a:lnTo>
                      <a:pt x="166" y="941"/>
                    </a:lnTo>
                    <a:lnTo>
                      <a:pt x="134" y="1013"/>
                    </a:lnTo>
                    <a:lnTo>
                      <a:pt x="104" y="1085"/>
                    </a:lnTo>
                    <a:lnTo>
                      <a:pt x="80" y="1159"/>
                    </a:lnTo>
                    <a:lnTo>
                      <a:pt x="58" y="1233"/>
                    </a:lnTo>
                    <a:lnTo>
                      <a:pt x="38" y="1311"/>
                    </a:lnTo>
                    <a:lnTo>
                      <a:pt x="24" y="1389"/>
                    </a:lnTo>
                    <a:lnTo>
                      <a:pt x="12" y="1467"/>
                    </a:lnTo>
                    <a:lnTo>
                      <a:pt x="4" y="1549"/>
                    </a:lnTo>
                    <a:lnTo>
                      <a:pt x="0" y="1629"/>
                    </a:lnTo>
                    <a:lnTo>
                      <a:pt x="310" y="1565"/>
                    </a:lnTo>
                    <a:lnTo>
                      <a:pt x="582" y="162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Calibri" panose="020F0502020204030204"/>
                </a:endParaRPr>
              </a:p>
            </p:txBody>
          </p:sp>
          <p:sp>
            <p:nvSpPr>
              <p:cNvPr id="18" name="Freeform 9">
                <a:extLst>
                  <a:ext uri="{FF2B5EF4-FFF2-40B4-BE49-F238E27FC236}">
                    <a16:creationId xmlns:a16="http://schemas.microsoft.com/office/drawing/2014/main" id="{383AF37D-B317-4A27-B24C-028B87FA5945}"/>
                  </a:ext>
                </a:extLst>
              </p:cNvPr>
              <p:cNvSpPr>
                <a:spLocks/>
              </p:cNvSpPr>
              <p:nvPr/>
            </p:nvSpPr>
            <p:spPr bwMode="auto">
              <a:xfrm>
                <a:off x="4927601" y="368300"/>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0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78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4"/>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6"/>
                    </a:lnTo>
                    <a:lnTo>
                      <a:pt x="286" y="620"/>
                    </a:lnTo>
                    <a:lnTo>
                      <a:pt x="318" y="622"/>
                    </a:lnTo>
                    <a:lnTo>
                      <a:pt x="318" y="622"/>
                    </a:lnTo>
                    <a:lnTo>
                      <a:pt x="350" y="620"/>
                    </a:lnTo>
                    <a:lnTo>
                      <a:pt x="382" y="614"/>
                    </a:lnTo>
                    <a:lnTo>
                      <a:pt x="410" y="606"/>
                    </a:lnTo>
                    <a:lnTo>
                      <a:pt x="440" y="594"/>
                    </a:lnTo>
                    <a:lnTo>
                      <a:pt x="466" y="580"/>
                    </a:lnTo>
                    <a:lnTo>
                      <a:pt x="492" y="564"/>
                    </a:lnTo>
                    <a:lnTo>
                      <a:pt x="516" y="546"/>
                    </a:lnTo>
                    <a:lnTo>
                      <a:pt x="536" y="526"/>
                    </a:lnTo>
                    <a:lnTo>
                      <a:pt x="556" y="504"/>
                    </a:lnTo>
                    <a:lnTo>
                      <a:pt x="574" y="478"/>
                    </a:lnTo>
                    <a:lnTo>
                      <a:pt x="588" y="452"/>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0"/>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Calibri" panose="020F0502020204030204"/>
                </a:endParaRPr>
              </a:p>
            </p:txBody>
          </p:sp>
          <p:sp>
            <p:nvSpPr>
              <p:cNvPr id="19" name="Freeform 11">
                <a:extLst>
                  <a:ext uri="{FF2B5EF4-FFF2-40B4-BE49-F238E27FC236}">
                    <a16:creationId xmlns:a16="http://schemas.microsoft.com/office/drawing/2014/main" id="{87F3C10A-09EE-4182-8735-C93629904134}"/>
                  </a:ext>
                </a:extLst>
              </p:cNvPr>
              <p:cNvSpPr>
                <a:spLocks/>
              </p:cNvSpPr>
              <p:nvPr/>
            </p:nvSpPr>
            <p:spPr bwMode="auto">
              <a:xfrm>
                <a:off x="5060951" y="501650"/>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4 h 454"/>
                  <a:gd name="T20" fmla="*/ 12 w 454"/>
                  <a:gd name="T21" fmla="*/ 298 h 454"/>
                  <a:gd name="T22" fmla="*/ 30 w 454"/>
                  <a:gd name="T23" fmla="*/ 340 h 454"/>
                  <a:gd name="T24" fmla="*/ 56 w 454"/>
                  <a:gd name="T25" fmla="*/ 374 h 454"/>
                  <a:gd name="T26" fmla="*/ 88 w 454"/>
                  <a:gd name="T27" fmla="*/ 404 h 454"/>
                  <a:gd name="T28" fmla="*/ 124 w 454"/>
                  <a:gd name="T29" fmla="*/ 428 h 454"/>
                  <a:gd name="T30" fmla="*/ 166 w 454"/>
                  <a:gd name="T31" fmla="*/ 444 h 454"/>
                  <a:gd name="T32" fmla="*/ 210 w 454"/>
                  <a:gd name="T33" fmla="*/ 452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2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4"/>
                    </a:lnTo>
                    <a:lnTo>
                      <a:pt x="64" y="70"/>
                    </a:lnTo>
                    <a:lnTo>
                      <a:pt x="50" y="86"/>
                    </a:lnTo>
                    <a:lnTo>
                      <a:pt x="36" y="104"/>
                    </a:lnTo>
                    <a:lnTo>
                      <a:pt x="26" y="122"/>
                    </a:lnTo>
                    <a:lnTo>
                      <a:pt x="16" y="144"/>
                    </a:lnTo>
                    <a:lnTo>
                      <a:pt x="10" y="164"/>
                    </a:lnTo>
                    <a:lnTo>
                      <a:pt x="4" y="186"/>
                    </a:lnTo>
                    <a:lnTo>
                      <a:pt x="2" y="208"/>
                    </a:lnTo>
                    <a:lnTo>
                      <a:pt x="0" y="232"/>
                    </a:lnTo>
                    <a:lnTo>
                      <a:pt x="0" y="232"/>
                    </a:lnTo>
                    <a:lnTo>
                      <a:pt x="2" y="254"/>
                    </a:lnTo>
                    <a:lnTo>
                      <a:pt x="6" y="278"/>
                    </a:lnTo>
                    <a:lnTo>
                      <a:pt x="12" y="298"/>
                    </a:lnTo>
                    <a:lnTo>
                      <a:pt x="20" y="320"/>
                    </a:lnTo>
                    <a:lnTo>
                      <a:pt x="30" y="340"/>
                    </a:lnTo>
                    <a:lnTo>
                      <a:pt x="42" y="358"/>
                    </a:lnTo>
                    <a:lnTo>
                      <a:pt x="56" y="374"/>
                    </a:lnTo>
                    <a:lnTo>
                      <a:pt x="70" y="390"/>
                    </a:lnTo>
                    <a:lnTo>
                      <a:pt x="88" y="404"/>
                    </a:lnTo>
                    <a:lnTo>
                      <a:pt x="106" y="418"/>
                    </a:lnTo>
                    <a:lnTo>
                      <a:pt x="124" y="428"/>
                    </a:lnTo>
                    <a:lnTo>
                      <a:pt x="144" y="438"/>
                    </a:lnTo>
                    <a:lnTo>
                      <a:pt x="166" y="444"/>
                    </a:lnTo>
                    <a:lnTo>
                      <a:pt x="188" y="450"/>
                    </a:lnTo>
                    <a:lnTo>
                      <a:pt x="210" y="452"/>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6"/>
                    </a:lnTo>
                    <a:lnTo>
                      <a:pt x="418" y="350"/>
                    </a:lnTo>
                    <a:lnTo>
                      <a:pt x="430" y="330"/>
                    </a:lnTo>
                    <a:lnTo>
                      <a:pt x="438" y="310"/>
                    </a:lnTo>
                    <a:lnTo>
                      <a:pt x="446" y="290"/>
                    </a:lnTo>
                    <a:lnTo>
                      <a:pt x="452" y="268"/>
                    </a:lnTo>
                    <a:lnTo>
                      <a:pt x="454" y="244"/>
                    </a:lnTo>
                    <a:lnTo>
                      <a:pt x="454" y="222"/>
                    </a:lnTo>
                    <a:lnTo>
                      <a:pt x="454" y="222"/>
                    </a:lnTo>
                    <a:lnTo>
                      <a:pt x="452" y="198"/>
                    </a:lnTo>
                    <a:lnTo>
                      <a:pt x="448" y="176"/>
                    </a:lnTo>
                    <a:lnTo>
                      <a:pt x="442" y="154"/>
                    </a:lnTo>
                    <a:lnTo>
                      <a:pt x="434" y="134"/>
                    </a:lnTo>
                    <a:lnTo>
                      <a:pt x="424" y="114"/>
                    </a:lnTo>
                    <a:lnTo>
                      <a:pt x="414"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Calibri" panose="020F0502020204030204"/>
                </a:endParaRPr>
              </a:p>
            </p:txBody>
          </p:sp>
        </p:grpSp>
        <p:grpSp>
          <p:nvGrpSpPr>
            <p:cNvPr id="5" name="Group 4">
              <a:extLst>
                <a:ext uri="{FF2B5EF4-FFF2-40B4-BE49-F238E27FC236}">
                  <a16:creationId xmlns:a16="http://schemas.microsoft.com/office/drawing/2014/main" id="{A2F8A720-B7F1-4E94-926E-45112301ACA0}"/>
                </a:ext>
              </a:extLst>
            </p:cNvPr>
            <p:cNvGrpSpPr/>
            <p:nvPr/>
          </p:nvGrpSpPr>
          <p:grpSpPr>
            <a:xfrm>
              <a:off x="6203951" y="800100"/>
              <a:ext cx="3011487" cy="2608263"/>
              <a:chOff x="6203951" y="800100"/>
              <a:chExt cx="3011487" cy="2608263"/>
            </a:xfrm>
          </p:grpSpPr>
          <p:sp>
            <p:nvSpPr>
              <p:cNvPr id="14" name="Freeform 13">
                <a:extLst>
                  <a:ext uri="{FF2B5EF4-FFF2-40B4-BE49-F238E27FC236}">
                    <a16:creationId xmlns:a16="http://schemas.microsoft.com/office/drawing/2014/main" id="{5C48773C-AA78-40D5-A09F-B1D894765359}"/>
                  </a:ext>
                </a:extLst>
              </p:cNvPr>
              <p:cNvSpPr>
                <a:spLocks/>
              </p:cNvSpPr>
              <p:nvPr/>
            </p:nvSpPr>
            <p:spPr bwMode="auto">
              <a:xfrm>
                <a:off x="8228013" y="2176463"/>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0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6"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6"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4" y="546"/>
                    </a:lnTo>
                    <a:lnTo>
                      <a:pt x="536" y="526"/>
                    </a:lnTo>
                    <a:lnTo>
                      <a:pt x="556" y="504"/>
                    </a:lnTo>
                    <a:lnTo>
                      <a:pt x="574" y="480"/>
                    </a:lnTo>
                    <a:lnTo>
                      <a:pt x="588" y="454"/>
                    </a:lnTo>
                    <a:lnTo>
                      <a:pt x="600" y="426"/>
                    </a:lnTo>
                    <a:lnTo>
                      <a:pt x="610" y="396"/>
                    </a:lnTo>
                    <a:lnTo>
                      <a:pt x="618" y="366"/>
                    </a:lnTo>
                    <a:lnTo>
                      <a:pt x="622" y="336"/>
                    </a:lnTo>
                    <a:lnTo>
                      <a:pt x="622" y="304"/>
                    </a:lnTo>
                    <a:lnTo>
                      <a:pt x="622" y="304"/>
                    </a:lnTo>
                    <a:lnTo>
                      <a:pt x="620" y="272"/>
                    </a:lnTo>
                    <a:lnTo>
                      <a:pt x="614"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dirty="0">
                  <a:solidFill>
                    <a:prstClr val="black"/>
                  </a:solidFill>
                  <a:latin typeface="Calibri" panose="020F0502020204030204"/>
                </a:endParaRPr>
              </a:p>
            </p:txBody>
          </p:sp>
          <p:sp>
            <p:nvSpPr>
              <p:cNvPr id="15" name="Freeform 5">
                <a:extLst>
                  <a:ext uri="{FF2B5EF4-FFF2-40B4-BE49-F238E27FC236}">
                    <a16:creationId xmlns:a16="http://schemas.microsoft.com/office/drawing/2014/main" id="{AD727E7F-B961-44BC-9B8F-423D56D9A2B4}"/>
                  </a:ext>
                </a:extLst>
              </p:cNvPr>
              <p:cNvSpPr>
                <a:spLocks/>
              </p:cNvSpPr>
              <p:nvPr/>
            </p:nvSpPr>
            <p:spPr bwMode="auto">
              <a:xfrm>
                <a:off x="6203951" y="800100"/>
                <a:ext cx="2595563" cy="2608263"/>
              </a:xfrm>
              <a:custGeom>
                <a:avLst/>
                <a:gdLst>
                  <a:gd name="T0" fmla="*/ 1635 w 1635"/>
                  <a:gd name="T1" fmla="*/ 1573 h 1643"/>
                  <a:gd name="T2" fmla="*/ 1617 w 1635"/>
                  <a:gd name="T3" fmla="*/ 1413 h 1643"/>
                  <a:gd name="T4" fmla="*/ 1585 w 1635"/>
                  <a:gd name="T5" fmla="*/ 1259 h 1643"/>
                  <a:gd name="T6" fmla="*/ 1539 w 1635"/>
                  <a:gd name="T7" fmla="*/ 1109 h 1643"/>
                  <a:gd name="T8" fmla="*/ 1481 w 1635"/>
                  <a:gd name="T9" fmla="*/ 965 h 1643"/>
                  <a:gd name="T10" fmla="*/ 1409 w 1635"/>
                  <a:gd name="T11" fmla="*/ 829 h 1643"/>
                  <a:gd name="T12" fmla="*/ 1325 w 1635"/>
                  <a:gd name="T13" fmla="*/ 701 h 1643"/>
                  <a:gd name="T14" fmla="*/ 1231 w 1635"/>
                  <a:gd name="T15" fmla="*/ 580 h 1643"/>
                  <a:gd name="T16" fmla="*/ 1127 w 1635"/>
                  <a:gd name="T17" fmla="*/ 470 h 1643"/>
                  <a:gd name="T18" fmla="*/ 1013 w 1635"/>
                  <a:gd name="T19" fmla="*/ 370 h 1643"/>
                  <a:gd name="T20" fmla="*/ 888 w 1635"/>
                  <a:gd name="T21" fmla="*/ 278 h 1643"/>
                  <a:gd name="T22" fmla="*/ 756 w 1635"/>
                  <a:gd name="T23" fmla="*/ 200 h 1643"/>
                  <a:gd name="T24" fmla="*/ 616 w 1635"/>
                  <a:gd name="T25" fmla="*/ 132 h 1643"/>
                  <a:gd name="T26" fmla="*/ 472 w 1635"/>
                  <a:gd name="T27" fmla="*/ 78 h 1643"/>
                  <a:gd name="T28" fmla="*/ 320 w 1635"/>
                  <a:gd name="T29" fmla="*/ 38 h 1643"/>
                  <a:gd name="T30" fmla="*/ 162 w 1635"/>
                  <a:gd name="T31" fmla="*/ 12 h 1643"/>
                  <a:gd name="T32" fmla="*/ 0 w 1635"/>
                  <a:gd name="T33" fmla="*/ 0 h 1643"/>
                  <a:gd name="T34" fmla="*/ 10 w 1635"/>
                  <a:gd name="T35" fmla="*/ 574 h 1643"/>
                  <a:gd name="T36" fmla="*/ 64 w 1635"/>
                  <a:gd name="T37" fmla="*/ 578 h 1643"/>
                  <a:gd name="T38" fmla="*/ 166 w 1635"/>
                  <a:gd name="T39" fmla="*/ 592 h 1643"/>
                  <a:gd name="T40" fmla="*/ 266 w 1635"/>
                  <a:gd name="T41" fmla="*/ 614 h 1643"/>
                  <a:gd name="T42" fmla="*/ 362 w 1635"/>
                  <a:gd name="T43" fmla="*/ 646 h 1643"/>
                  <a:gd name="T44" fmla="*/ 452 w 1635"/>
                  <a:gd name="T45" fmla="*/ 684 h 1643"/>
                  <a:gd name="T46" fmla="*/ 540 w 1635"/>
                  <a:gd name="T47" fmla="*/ 731 h 1643"/>
                  <a:gd name="T48" fmla="*/ 622 w 1635"/>
                  <a:gd name="T49" fmla="*/ 785 h 1643"/>
                  <a:gd name="T50" fmla="*/ 700 w 1635"/>
                  <a:gd name="T51" fmla="*/ 847 h 1643"/>
                  <a:gd name="T52" fmla="*/ 770 w 1635"/>
                  <a:gd name="T53" fmla="*/ 915 h 1643"/>
                  <a:gd name="T54" fmla="*/ 834 w 1635"/>
                  <a:gd name="T55" fmla="*/ 991 h 1643"/>
                  <a:gd name="T56" fmla="*/ 892 w 1635"/>
                  <a:gd name="T57" fmla="*/ 1071 h 1643"/>
                  <a:gd name="T58" fmla="*/ 945 w 1635"/>
                  <a:gd name="T59" fmla="*/ 1155 h 1643"/>
                  <a:gd name="T60" fmla="*/ 987 w 1635"/>
                  <a:gd name="T61" fmla="*/ 1245 h 1643"/>
                  <a:gd name="T62" fmla="*/ 1023 w 1635"/>
                  <a:gd name="T63" fmla="*/ 1339 h 1643"/>
                  <a:gd name="T64" fmla="*/ 1049 w 1635"/>
                  <a:gd name="T65" fmla="*/ 1437 h 1643"/>
                  <a:gd name="T66" fmla="*/ 1067 w 1635"/>
                  <a:gd name="T67" fmla="*/ 1539 h 1643"/>
                  <a:gd name="T68" fmla="*/ 1333 w 1635"/>
                  <a:gd name="T69" fmla="*/ 1643 h 1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5" h="1643">
                    <a:moveTo>
                      <a:pt x="1635" y="1573"/>
                    </a:moveTo>
                    <a:lnTo>
                      <a:pt x="1635" y="1573"/>
                    </a:lnTo>
                    <a:lnTo>
                      <a:pt x="1627" y="1493"/>
                    </a:lnTo>
                    <a:lnTo>
                      <a:pt x="1617" y="1413"/>
                    </a:lnTo>
                    <a:lnTo>
                      <a:pt x="1603" y="1335"/>
                    </a:lnTo>
                    <a:lnTo>
                      <a:pt x="1585" y="1259"/>
                    </a:lnTo>
                    <a:lnTo>
                      <a:pt x="1565" y="1183"/>
                    </a:lnTo>
                    <a:lnTo>
                      <a:pt x="1539" y="1109"/>
                    </a:lnTo>
                    <a:lnTo>
                      <a:pt x="1511" y="1035"/>
                    </a:lnTo>
                    <a:lnTo>
                      <a:pt x="1481" y="965"/>
                    </a:lnTo>
                    <a:lnTo>
                      <a:pt x="1447" y="895"/>
                    </a:lnTo>
                    <a:lnTo>
                      <a:pt x="1409" y="829"/>
                    </a:lnTo>
                    <a:lnTo>
                      <a:pt x="1369" y="763"/>
                    </a:lnTo>
                    <a:lnTo>
                      <a:pt x="1325" y="701"/>
                    </a:lnTo>
                    <a:lnTo>
                      <a:pt x="1279" y="640"/>
                    </a:lnTo>
                    <a:lnTo>
                      <a:pt x="1231" y="580"/>
                    </a:lnTo>
                    <a:lnTo>
                      <a:pt x="1181" y="524"/>
                    </a:lnTo>
                    <a:lnTo>
                      <a:pt x="1127" y="470"/>
                    </a:lnTo>
                    <a:lnTo>
                      <a:pt x="1071" y="418"/>
                    </a:lnTo>
                    <a:lnTo>
                      <a:pt x="1013" y="370"/>
                    </a:lnTo>
                    <a:lnTo>
                      <a:pt x="951" y="322"/>
                    </a:lnTo>
                    <a:lnTo>
                      <a:pt x="888" y="278"/>
                    </a:lnTo>
                    <a:lnTo>
                      <a:pt x="822" y="238"/>
                    </a:lnTo>
                    <a:lnTo>
                      <a:pt x="756" y="200"/>
                    </a:lnTo>
                    <a:lnTo>
                      <a:pt x="688" y="164"/>
                    </a:lnTo>
                    <a:lnTo>
                      <a:pt x="616" y="132"/>
                    </a:lnTo>
                    <a:lnTo>
                      <a:pt x="544" y="104"/>
                    </a:lnTo>
                    <a:lnTo>
                      <a:pt x="472" y="78"/>
                    </a:lnTo>
                    <a:lnTo>
                      <a:pt x="396" y="56"/>
                    </a:lnTo>
                    <a:lnTo>
                      <a:pt x="320" y="38"/>
                    </a:lnTo>
                    <a:lnTo>
                      <a:pt x="242" y="22"/>
                    </a:lnTo>
                    <a:lnTo>
                      <a:pt x="162" y="12"/>
                    </a:lnTo>
                    <a:lnTo>
                      <a:pt x="82" y="4"/>
                    </a:lnTo>
                    <a:lnTo>
                      <a:pt x="0" y="0"/>
                    </a:lnTo>
                    <a:lnTo>
                      <a:pt x="66" y="310"/>
                    </a:lnTo>
                    <a:lnTo>
                      <a:pt x="10" y="574"/>
                    </a:lnTo>
                    <a:lnTo>
                      <a:pt x="10" y="574"/>
                    </a:lnTo>
                    <a:lnTo>
                      <a:pt x="64" y="578"/>
                    </a:lnTo>
                    <a:lnTo>
                      <a:pt x="114" y="584"/>
                    </a:lnTo>
                    <a:lnTo>
                      <a:pt x="166" y="592"/>
                    </a:lnTo>
                    <a:lnTo>
                      <a:pt x="216" y="602"/>
                    </a:lnTo>
                    <a:lnTo>
                      <a:pt x="266" y="614"/>
                    </a:lnTo>
                    <a:lnTo>
                      <a:pt x="314" y="628"/>
                    </a:lnTo>
                    <a:lnTo>
                      <a:pt x="362" y="646"/>
                    </a:lnTo>
                    <a:lnTo>
                      <a:pt x="408" y="664"/>
                    </a:lnTo>
                    <a:lnTo>
                      <a:pt x="452" y="684"/>
                    </a:lnTo>
                    <a:lnTo>
                      <a:pt x="498" y="707"/>
                    </a:lnTo>
                    <a:lnTo>
                      <a:pt x="540" y="731"/>
                    </a:lnTo>
                    <a:lnTo>
                      <a:pt x="582" y="757"/>
                    </a:lnTo>
                    <a:lnTo>
                      <a:pt x="622" y="785"/>
                    </a:lnTo>
                    <a:lnTo>
                      <a:pt x="662" y="815"/>
                    </a:lnTo>
                    <a:lnTo>
                      <a:pt x="700" y="847"/>
                    </a:lnTo>
                    <a:lnTo>
                      <a:pt x="736" y="881"/>
                    </a:lnTo>
                    <a:lnTo>
                      <a:pt x="770" y="915"/>
                    </a:lnTo>
                    <a:lnTo>
                      <a:pt x="804" y="953"/>
                    </a:lnTo>
                    <a:lnTo>
                      <a:pt x="834" y="991"/>
                    </a:lnTo>
                    <a:lnTo>
                      <a:pt x="864" y="1029"/>
                    </a:lnTo>
                    <a:lnTo>
                      <a:pt x="892" y="1071"/>
                    </a:lnTo>
                    <a:lnTo>
                      <a:pt x="919" y="1113"/>
                    </a:lnTo>
                    <a:lnTo>
                      <a:pt x="945" y="1155"/>
                    </a:lnTo>
                    <a:lnTo>
                      <a:pt x="967" y="1199"/>
                    </a:lnTo>
                    <a:lnTo>
                      <a:pt x="987" y="1245"/>
                    </a:lnTo>
                    <a:lnTo>
                      <a:pt x="1005" y="1291"/>
                    </a:lnTo>
                    <a:lnTo>
                      <a:pt x="1023" y="1339"/>
                    </a:lnTo>
                    <a:lnTo>
                      <a:pt x="1037" y="1387"/>
                    </a:lnTo>
                    <a:lnTo>
                      <a:pt x="1049" y="1437"/>
                    </a:lnTo>
                    <a:lnTo>
                      <a:pt x="1059" y="1487"/>
                    </a:lnTo>
                    <a:lnTo>
                      <a:pt x="1067" y="1539"/>
                    </a:lnTo>
                    <a:lnTo>
                      <a:pt x="1071" y="1591"/>
                    </a:lnTo>
                    <a:lnTo>
                      <a:pt x="1333" y="1643"/>
                    </a:lnTo>
                    <a:lnTo>
                      <a:pt x="1635" y="157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Calibri" panose="020F0502020204030204"/>
                </a:endParaRPr>
              </a:p>
            </p:txBody>
          </p:sp>
          <p:sp>
            <p:nvSpPr>
              <p:cNvPr id="16" name="Freeform 15">
                <a:extLst>
                  <a:ext uri="{FF2B5EF4-FFF2-40B4-BE49-F238E27FC236}">
                    <a16:creationId xmlns:a16="http://schemas.microsoft.com/office/drawing/2014/main" id="{F8439FD7-1BD7-497D-B26D-9FBB0E4B285C}"/>
                  </a:ext>
                </a:extLst>
              </p:cNvPr>
              <p:cNvSpPr>
                <a:spLocks/>
              </p:cNvSpPr>
              <p:nvPr/>
            </p:nvSpPr>
            <p:spPr bwMode="auto">
              <a:xfrm>
                <a:off x="8361363" y="2309813"/>
                <a:ext cx="720725" cy="720725"/>
              </a:xfrm>
              <a:custGeom>
                <a:avLst/>
                <a:gdLst>
                  <a:gd name="T0" fmla="*/ 222 w 454"/>
                  <a:gd name="T1" fmla="*/ 0 h 454"/>
                  <a:gd name="T2" fmla="*/ 176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4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6" y="6"/>
                    </a:lnTo>
                    <a:lnTo>
                      <a:pt x="156" y="12"/>
                    </a:lnTo>
                    <a:lnTo>
                      <a:pt x="134" y="20"/>
                    </a:lnTo>
                    <a:lnTo>
                      <a:pt x="114"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4" y="418"/>
                    </a:lnTo>
                    <a:lnTo>
                      <a:pt x="124" y="428"/>
                    </a:lnTo>
                    <a:lnTo>
                      <a:pt x="144" y="438"/>
                    </a:lnTo>
                    <a:lnTo>
                      <a:pt x="164" y="446"/>
                    </a:lnTo>
                    <a:lnTo>
                      <a:pt x="186"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r>
                  <a:rPr lang="en-US" sz="1799" dirty="0">
                    <a:solidFill>
                      <a:prstClr val="black"/>
                    </a:solidFill>
                    <a:latin typeface="Calibri" panose="020F0502020204030204"/>
                  </a:rPr>
                  <a:t>	1</a:t>
                </a:r>
              </a:p>
              <a:p>
                <a:pPr defTabSz="914126"/>
                <a:endParaRPr lang="en-US" sz="1799" dirty="0">
                  <a:solidFill>
                    <a:prstClr val="black"/>
                  </a:solidFill>
                  <a:latin typeface="Calibri" panose="020F0502020204030204"/>
                </a:endParaRPr>
              </a:p>
            </p:txBody>
          </p:sp>
        </p:grpSp>
        <p:grpSp>
          <p:nvGrpSpPr>
            <p:cNvPr id="6" name="Group 5">
              <a:extLst>
                <a:ext uri="{FF2B5EF4-FFF2-40B4-BE49-F238E27FC236}">
                  <a16:creationId xmlns:a16="http://schemas.microsoft.com/office/drawing/2014/main" id="{E00FA259-75AD-49AB-8439-769D3743543D}"/>
                </a:ext>
              </a:extLst>
            </p:cNvPr>
            <p:cNvGrpSpPr/>
            <p:nvPr/>
          </p:nvGrpSpPr>
          <p:grpSpPr>
            <a:xfrm>
              <a:off x="6248401" y="3503613"/>
              <a:ext cx="2554288" cy="2986087"/>
              <a:chOff x="6248401" y="3503613"/>
              <a:chExt cx="2554288" cy="2986087"/>
            </a:xfrm>
          </p:grpSpPr>
          <p:sp>
            <p:nvSpPr>
              <p:cNvPr id="11" name="Freeform 8">
                <a:extLst>
                  <a:ext uri="{FF2B5EF4-FFF2-40B4-BE49-F238E27FC236}">
                    <a16:creationId xmlns:a16="http://schemas.microsoft.com/office/drawing/2014/main" id="{8E5CD409-01A4-4EF1-8817-4036674A4A44}"/>
                  </a:ext>
                </a:extLst>
              </p:cNvPr>
              <p:cNvSpPr>
                <a:spLocks/>
              </p:cNvSpPr>
              <p:nvPr/>
            </p:nvSpPr>
            <p:spPr bwMode="auto">
              <a:xfrm>
                <a:off x="6248401" y="3503613"/>
                <a:ext cx="2554288" cy="2601913"/>
              </a:xfrm>
              <a:custGeom>
                <a:avLst/>
                <a:gdLst>
                  <a:gd name="T0" fmla="*/ 1305 w 1609"/>
                  <a:gd name="T1" fmla="*/ 64 h 1639"/>
                  <a:gd name="T2" fmla="*/ 1045 w 1609"/>
                  <a:gd name="T3" fmla="*/ 12 h 1639"/>
                  <a:gd name="T4" fmla="*/ 1037 w 1609"/>
                  <a:gd name="T5" fmla="*/ 114 h 1639"/>
                  <a:gd name="T6" fmla="*/ 1021 w 1609"/>
                  <a:gd name="T7" fmla="*/ 214 h 1639"/>
                  <a:gd name="T8" fmla="*/ 995 w 1609"/>
                  <a:gd name="T9" fmla="*/ 310 h 1639"/>
                  <a:gd name="T10" fmla="*/ 959 w 1609"/>
                  <a:gd name="T11" fmla="*/ 402 h 1639"/>
                  <a:gd name="T12" fmla="*/ 917 w 1609"/>
                  <a:gd name="T13" fmla="*/ 490 h 1639"/>
                  <a:gd name="T14" fmla="*/ 868 w 1609"/>
                  <a:gd name="T15" fmla="*/ 574 h 1639"/>
                  <a:gd name="T16" fmla="*/ 810 w 1609"/>
                  <a:gd name="T17" fmla="*/ 652 h 1639"/>
                  <a:gd name="T18" fmla="*/ 748 w 1609"/>
                  <a:gd name="T19" fmla="*/ 726 h 1639"/>
                  <a:gd name="T20" fmla="*/ 678 w 1609"/>
                  <a:gd name="T21" fmla="*/ 794 h 1639"/>
                  <a:gd name="T22" fmla="*/ 604 w 1609"/>
                  <a:gd name="T23" fmla="*/ 856 h 1639"/>
                  <a:gd name="T24" fmla="*/ 524 w 1609"/>
                  <a:gd name="T25" fmla="*/ 910 h 1639"/>
                  <a:gd name="T26" fmla="*/ 438 w 1609"/>
                  <a:gd name="T27" fmla="*/ 957 h 1639"/>
                  <a:gd name="T28" fmla="*/ 348 w 1609"/>
                  <a:gd name="T29" fmla="*/ 997 h 1639"/>
                  <a:gd name="T30" fmla="*/ 254 w 1609"/>
                  <a:gd name="T31" fmla="*/ 1029 h 1639"/>
                  <a:gd name="T32" fmla="*/ 158 w 1609"/>
                  <a:gd name="T33" fmla="*/ 1053 h 1639"/>
                  <a:gd name="T34" fmla="*/ 58 w 1609"/>
                  <a:gd name="T35" fmla="*/ 1067 h 1639"/>
                  <a:gd name="T36" fmla="*/ 68 w 1609"/>
                  <a:gd name="T37" fmla="*/ 1639 h 1639"/>
                  <a:gd name="T38" fmla="*/ 148 w 1609"/>
                  <a:gd name="T39" fmla="*/ 1631 h 1639"/>
                  <a:gd name="T40" fmla="*/ 302 w 1609"/>
                  <a:gd name="T41" fmla="*/ 1603 h 1639"/>
                  <a:gd name="T42" fmla="*/ 452 w 1609"/>
                  <a:gd name="T43" fmla="*/ 1561 h 1639"/>
                  <a:gd name="T44" fmla="*/ 596 w 1609"/>
                  <a:gd name="T45" fmla="*/ 1507 h 1639"/>
                  <a:gd name="T46" fmla="*/ 734 w 1609"/>
                  <a:gd name="T47" fmla="*/ 1441 h 1639"/>
                  <a:gd name="T48" fmla="*/ 864 w 1609"/>
                  <a:gd name="T49" fmla="*/ 1363 h 1639"/>
                  <a:gd name="T50" fmla="*/ 987 w 1609"/>
                  <a:gd name="T51" fmla="*/ 1273 h 1639"/>
                  <a:gd name="T52" fmla="*/ 1101 w 1609"/>
                  <a:gd name="T53" fmla="*/ 1173 h 1639"/>
                  <a:gd name="T54" fmla="*/ 1203 w 1609"/>
                  <a:gd name="T55" fmla="*/ 1063 h 1639"/>
                  <a:gd name="T56" fmla="*/ 1297 w 1609"/>
                  <a:gd name="T57" fmla="*/ 943 h 1639"/>
                  <a:gd name="T58" fmla="*/ 1379 w 1609"/>
                  <a:gd name="T59" fmla="*/ 818 h 1639"/>
                  <a:gd name="T60" fmla="*/ 1451 w 1609"/>
                  <a:gd name="T61" fmla="*/ 682 h 1639"/>
                  <a:gd name="T62" fmla="*/ 1509 w 1609"/>
                  <a:gd name="T63" fmla="*/ 540 h 1639"/>
                  <a:gd name="T64" fmla="*/ 1555 w 1609"/>
                  <a:gd name="T65" fmla="*/ 392 h 1639"/>
                  <a:gd name="T66" fmla="*/ 1589 w 1609"/>
                  <a:gd name="T67" fmla="*/ 240 h 1639"/>
                  <a:gd name="T68" fmla="*/ 1605 w 1609"/>
                  <a:gd name="T69" fmla="*/ 80 h 1639"/>
                  <a:gd name="T70" fmla="*/ 1609 w 1609"/>
                  <a:gd name="T71" fmla="*/ 0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9" h="1639">
                    <a:moveTo>
                      <a:pt x="1609" y="0"/>
                    </a:moveTo>
                    <a:lnTo>
                      <a:pt x="1305" y="64"/>
                    </a:lnTo>
                    <a:lnTo>
                      <a:pt x="1045" y="12"/>
                    </a:lnTo>
                    <a:lnTo>
                      <a:pt x="1045" y="12"/>
                    </a:lnTo>
                    <a:lnTo>
                      <a:pt x="1043" y="62"/>
                    </a:lnTo>
                    <a:lnTo>
                      <a:pt x="1037" y="114"/>
                    </a:lnTo>
                    <a:lnTo>
                      <a:pt x="1031" y="164"/>
                    </a:lnTo>
                    <a:lnTo>
                      <a:pt x="1021" y="214"/>
                    </a:lnTo>
                    <a:lnTo>
                      <a:pt x="1009" y="262"/>
                    </a:lnTo>
                    <a:lnTo>
                      <a:pt x="995" y="310"/>
                    </a:lnTo>
                    <a:lnTo>
                      <a:pt x="977" y="356"/>
                    </a:lnTo>
                    <a:lnTo>
                      <a:pt x="959" y="402"/>
                    </a:lnTo>
                    <a:lnTo>
                      <a:pt x="939" y="446"/>
                    </a:lnTo>
                    <a:lnTo>
                      <a:pt x="917" y="490"/>
                    </a:lnTo>
                    <a:lnTo>
                      <a:pt x="893" y="532"/>
                    </a:lnTo>
                    <a:lnTo>
                      <a:pt x="868" y="574"/>
                    </a:lnTo>
                    <a:lnTo>
                      <a:pt x="840" y="614"/>
                    </a:lnTo>
                    <a:lnTo>
                      <a:pt x="810" y="652"/>
                    </a:lnTo>
                    <a:lnTo>
                      <a:pt x="780" y="690"/>
                    </a:lnTo>
                    <a:lnTo>
                      <a:pt x="748" y="726"/>
                    </a:lnTo>
                    <a:lnTo>
                      <a:pt x="714" y="760"/>
                    </a:lnTo>
                    <a:lnTo>
                      <a:pt x="678" y="794"/>
                    </a:lnTo>
                    <a:lnTo>
                      <a:pt x="642" y="826"/>
                    </a:lnTo>
                    <a:lnTo>
                      <a:pt x="604" y="856"/>
                    </a:lnTo>
                    <a:lnTo>
                      <a:pt x="564" y="884"/>
                    </a:lnTo>
                    <a:lnTo>
                      <a:pt x="524" y="910"/>
                    </a:lnTo>
                    <a:lnTo>
                      <a:pt x="482" y="933"/>
                    </a:lnTo>
                    <a:lnTo>
                      <a:pt x="438" y="957"/>
                    </a:lnTo>
                    <a:lnTo>
                      <a:pt x="394" y="977"/>
                    </a:lnTo>
                    <a:lnTo>
                      <a:pt x="348" y="997"/>
                    </a:lnTo>
                    <a:lnTo>
                      <a:pt x="302" y="1015"/>
                    </a:lnTo>
                    <a:lnTo>
                      <a:pt x="254" y="1029"/>
                    </a:lnTo>
                    <a:lnTo>
                      <a:pt x="206" y="1043"/>
                    </a:lnTo>
                    <a:lnTo>
                      <a:pt x="158" y="1053"/>
                    </a:lnTo>
                    <a:lnTo>
                      <a:pt x="108" y="1061"/>
                    </a:lnTo>
                    <a:lnTo>
                      <a:pt x="58" y="1067"/>
                    </a:lnTo>
                    <a:lnTo>
                      <a:pt x="0" y="1347"/>
                    </a:lnTo>
                    <a:lnTo>
                      <a:pt x="68" y="1639"/>
                    </a:lnTo>
                    <a:lnTo>
                      <a:pt x="68" y="1639"/>
                    </a:lnTo>
                    <a:lnTo>
                      <a:pt x="148" y="1631"/>
                    </a:lnTo>
                    <a:lnTo>
                      <a:pt x="226" y="1619"/>
                    </a:lnTo>
                    <a:lnTo>
                      <a:pt x="302" y="1603"/>
                    </a:lnTo>
                    <a:lnTo>
                      <a:pt x="378" y="1585"/>
                    </a:lnTo>
                    <a:lnTo>
                      <a:pt x="452" y="1561"/>
                    </a:lnTo>
                    <a:lnTo>
                      <a:pt x="526" y="1537"/>
                    </a:lnTo>
                    <a:lnTo>
                      <a:pt x="596" y="1507"/>
                    </a:lnTo>
                    <a:lnTo>
                      <a:pt x="666" y="1475"/>
                    </a:lnTo>
                    <a:lnTo>
                      <a:pt x="734" y="1441"/>
                    </a:lnTo>
                    <a:lnTo>
                      <a:pt x="800" y="1403"/>
                    </a:lnTo>
                    <a:lnTo>
                      <a:pt x="864" y="1363"/>
                    </a:lnTo>
                    <a:lnTo>
                      <a:pt x="927" y="1319"/>
                    </a:lnTo>
                    <a:lnTo>
                      <a:pt x="987" y="1273"/>
                    </a:lnTo>
                    <a:lnTo>
                      <a:pt x="1045" y="1223"/>
                    </a:lnTo>
                    <a:lnTo>
                      <a:pt x="1101" y="1173"/>
                    </a:lnTo>
                    <a:lnTo>
                      <a:pt x="1153" y="1119"/>
                    </a:lnTo>
                    <a:lnTo>
                      <a:pt x="1203" y="1063"/>
                    </a:lnTo>
                    <a:lnTo>
                      <a:pt x="1251" y="1003"/>
                    </a:lnTo>
                    <a:lnTo>
                      <a:pt x="1297" y="943"/>
                    </a:lnTo>
                    <a:lnTo>
                      <a:pt x="1341" y="882"/>
                    </a:lnTo>
                    <a:lnTo>
                      <a:pt x="1379" y="818"/>
                    </a:lnTo>
                    <a:lnTo>
                      <a:pt x="1417" y="750"/>
                    </a:lnTo>
                    <a:lnTo>
                      <a:pt x="1451" y="682"/>
                    </a:lnTo>
                    <a:lnTo>
                      <a:pt x="1483" y="612"/>
                    </a:lnTo>
                    <a:lnTo>
                      <a:pt x="1509" y="540"/>
                    </a:lnTo>
                    <a:lnTo>
                      <a:pt x="1535" y="468"/>
                    </a:lnTo>
                    <a:lnTo>
                      <a:pt x="1555" y="392"/>
                    </a:lnTo>
                    <a:lnTo>
                      <a:pt x="1573" y="316"/>
                    </a:lnTo>
                    <a:lnTo>
                      <a:pt x="1589" y="240"/>
                    </a:lnTo>
                    <a:lnTo>
                      <a:pt x="1599" y="160"/>
                    </a:lnTo>
                    <a:lnTo>
                      <a:pt x="1605" y="80"/>
                    </a:lnTo>
                    <a:lnTo>
                      <a:pt x="1609" y="0"/>
                    </a:lnTo>
                    <a:lnTo>
                      <a:pt x="1609"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Calibri" panose="020F0502020204030204"/>
                </a:endParaRPr>
              </a:p>
            </p:txBody>
          </p:sp>
          <p:sp>
            <p:nvSpPr>
              <p:cNvPr id="12" name="Freeform 17">
                <a:extLst>
                  <a:ext uri="{FF2B5EF4-FFF2-40B4-BE49-F238E27FC236}">
                    <a16:creationId xmlns:a16="http://schemas.microsoft.com/office/drawing/2014/main" id="{8160040C-E073-4A18-9A57-EF11A5464E0E}"/>
                  </a:ext>
                </a:extLst>
              </p:cNvPr>
              <p:cNvSpPr>
                <a:spLocks/>
              </p:cNvSpPr>
              <p:nvPr/>
            </p:nvSpPr>
            <p:spPr bwMode="auto">
              <a:xfrm>
                <a:off x="6511926" y="5502275"/>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6" y="546"/>
                    </a:lnTo>
                    <a:lnTo>
                      <a:pt x="536" y="526"/>
                    </a:lnTo>
                    <a:lnTo>
                      <a:pt x="556" y="504"/>
                    </a:lnTo>
                    <a:lnTo>
                      <a:pt x="574" y="480"/>
                    </a:lnTo>
                    <a:lnTo>
                      <a:pt x="588" y="454"/>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Calibri" panose="020F0502020204030204"/>
                </a:endParaRPr>
              </a:p>
            </p:txBody>
          </p:sp>
          <p:sp>
            <p:nvSpPr>
              <p:cNvPr id="13" name="Freeform 19">
                <a:extLst>
                  <a:ext uri="{FF2B5EF4-FFF2-40B4-BE49-F238E27FC236}">
                    <a16:creationId xmlns:a16="http://schemas.microsoft.com/office/drawing/2014/main" id="{05F48938-5841-4AFB-A272-8107D61A4DB1}"/>
                  </a:ext>
                </a:extLst>
              </p:cNvPr>
              <p:cNvSpPr>
                <a:spLocks/>
              </p:cNvSpPr>
              <p:nvPr/>
            </p:nvSpPr>
            <p:spPr bwMode="auto">
              <a:xfrm>
                <a:off x="6645276" y="5635625"/>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6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6" y="418"/>
                    </a:lnTo>
                    <a:lnTo>
                      <a:pt x="124" y="428"/>
                    </a:lnTo>
                    <a:lnTo>
                      <a:pt x="144" y="438"/>
                    </a:lnTo>
                    <a:lnTo>
                      <a:pt x="166" y="446"/>
                    </a:lnTo>
                    <a:lnTo>
                      <a:pt x="188"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Calibri" panose="020F0502020204030204"/>
                </a:endParaRPr>
              </a:p>
            </p:txBody>
          </p:sp>
        </p:grpSp>
        <p:grpSp>
          <p:nvGrpSpPr>
            <p:cNvPr id="7" name="Group 6">
              <a:extLst>
                <a:ext uri="{FF2B5EF4-FFF2-40B4-BE49-F238E27FC236}">
                  <a16:creationId xmlns:a16="http://schemas.microsoft.com/office/drawing/2014/main" id="{C62E469D-2CA3-49E6-B3CE-E00455B17021}"/>
                </a:ext>
              </a:extLst>
            </p:cNvPr>
            <p:cNvGrpSpPr/>
            <p:nvPr/>
          </p:nvGrpSpPr>
          <p:grpSpPr>
            <a:xfrm>
              <a:off x="2976563" y="3484563"/>
              <a:ext cx="3176588" cy="2630488"/>
              <a:chOff x="2976563" y="3484563"/>
              <a:chExt cx="3176588" cy="2630488"/>
            </a:xfrm>
          </p:grpSpPr>
          <p:sp>
            <p:nvSpPr>
              <p:cNvPr id="8" name="Freeform 6">
                <a:extLst>
                  <a:ext uri="{FF2B5EF4-FFF2-40B4-BE49-F238E27FC236}">
                    <a16:creationId xmlns:a16="http://schemas.microsoft.com/office/drawing/2014/main" id="{872E6B39-2A97-4A26-92FE-6721B90B189F}"/>
                  </a:ext>
                </a:extLst>
              </p:cNvPr>
              <p:cNvSpPr>
                <a:spLocks/>
              </p:cNvSpPr>
              <p:nvPr/>
            </p:nvSpPr>
            <p:spPr bwMode="auto">
              <a:xfrm>
                <a:off x="3487738" y="3484563"/>
                <a:ext cx="2665413" cy="2630488"/>
              </a:xfrm>
              <a:custGeom>
                <a:avLst/>
                <a:gdLst>
                  <a:gd name="T0" fmla="*/ 1671 w 1679"/>
                  <a:gd name="T1" fmla="*/ 1085 h 1657"/>
                  <a:gd name="T2" fmla="*/ 1617 w 1679"/>
                  <a:gd name="T3" fmla="*/ 1083 h 1657"/>
                  <a:gd name="T4" fmla="*/ 1511 w 1679"/>
                  <a:gd name="T5" fmla="*/ 1073 h 1657"/>
                  <a:gd name="T6" fmla="*/ 1409 w 1679"/>
                  <a:gd name="T7" fmla="*/ 1051 h 1657"/>
                  <a:gd name="T8" fmla="*/ 1309 w 1679"/>
                  <a:gd name="T9" fmla="*/ 1021 h 1657"/>
                  <a:gd name="T10" fmla="*/ 1215 w 1679"/>
                  <a:gd name="T11" fmla="*/ 983 h 1657"/>
                  <a:gd name="T12" fmla="*/ 1125 w 1679"/>
                  <a:gd name="T13" fmla="*/ 935 h 1657"/>
                  <a:gd name="T14" fmla="*/ 1039 w 1679"/>
                  <a:gd name="T15" fmla="*/ 880 h 1657"/>
                  <a:gd name="T16" fmla="*/ 961 w 1679"/>
                  <a:gd name="T17" fmla="*/ 818 h 1657"/>
                  <a:gd name="T18" fmla="*/ 887 w 1679"/>
                  <a:gd name="T19" fmla="*/ 748 h 1657"/>
                  <a:gd name="T20" fmla="*/ 821 w 1679"/>
                  <a:gd name="T21" fmla="*/ 672 h 1657"/>
                  <a:gd name="T22" fmla="*/ 761 w 1679"/>
                  <a:gd name="T23" fmla="*/ 590 h 1657"/>
                  <a:gd name="T24" fmla="*/ 709 w 1679"/>
                  <a:gd name="T25" fmla="*/ 502 h 1657"/>
                  <a:gd name="T26" fmla="*/ 665 w 1679"/>
                  <a:gd name="T27" fmla="*/ 410 h 1657"/>
                  <a:gd name="T28" fmla="*/ 630 w 1679"/>
                  <a:gd name="T29" fmla="*/ 314 h 1657"/>
                  <a:gd name="T30" fmla="*/ 602 w 1679"/>
                  <a:gd name="T31" fmla="*/ 212 h 1657"/>
                  <a:gd name="T32" fmla="*/ 586 w 1679"/>
                  <a:gd name="T33" fmla="*/ 108 h 1657"/>
                  <a:gd name="T34" fmla="*/ 308 w 1679"/>
                  <a:gd name="T35" fmla="*/ 0 h 1657"/>
                  <a:gd name="T36" fmla="*/ 0 w 1679"/>
                  <a:gd name="T37" fmla="*/ 70 h 1657"/>
                  <a:gd name="T38" fmla="*/ 16 w 1679"/>
                  <a:gd name="T39" fmla="*/ 234 h 1657"/>
                  <a:gd name="T40" fmla="*/ 48 w 1679"/>
                  <a:gd name="T41" fmla="*/ 392 h 1657"/>
                  <a:gd name="T42" fmla="*/ 94 w 1679"/>
                  <a:gd name="T43" fmla="*/ 546 h 1657"/>
                  <a:gd name="T44" fmla="*/ 154 w 1679"/>
                  <a:gd name="T45" fmla="*/ 692 h 1657"/>
                  <a:gd name="T46" fmla="*/ 228 w 1679"/>
                  <a:gd name="T47" fmla="*/ 830 h 1657"/>
                  <a:gd name="T48" fmla="*/ 312 w 1679"/>
                  <a:gd name="T49" fmla="*/ 961 h 1657"/>
                  <a:gd name="T50" fmla="*/ 410 w 1679"/>
                  <a:gd name="T51" fmla="*/ 1083 h 1657"/>
                  <a:gd name="T52" fmla="*/ 518 w 1679"/>
                  <a:gd name="T53" fmla="*/ 1195 h 1657"/>
                  <a:gd name="T54" fmla="*/ 634 w 1679"/>
                  <a:gd name="T55" fmla="*/ 1297 h 1657"/>
                  <a:gd name="T56" fmla="*/ 763 w 1679"/>
                  <a:gd name="T57" fmla="*/ 1387 h 1657"/>
                  <a:gd name="T58" fmla="*/ 897 w 1679"/>
                  <a:gd name="T59" fmla="*/ 1467 h 1657"/>
                  <a:gd name="T60" fmla="*/ 1041 w 1679"/>
                  <a:gd name="T61" fmla="*/ 1533 h 1657"/>
                  <a:gd name="T62" fmla="*/ 1191 w 1679"/>
                  <a:gd name="T63" fmla="*/ 1585 h 1657"/>
                  <a:gd name="T64" fmla="*/ 1345 w 1679"/>
                  <a:gd name="T65" fmla="*/ 1625 h 1657"/>
                  <a:gd name="T66" fmla="*/ 1507 w 1679"/>
                  <a:gd name="T67" fmla="*/ 1647 h 1657"/>
                  <a:gd name="T68" fmla="*/ 1673 w 1679"/>
                  <a:gd name="T69" fmla="*/ 1657 h 1657"/>
                  <a:gd name="T70" fmla="*/ 1679 w 1679"/>
                  <a:gd name="T71" fmla="*/ 1655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9" h="1657">
                    <a:moveTo>
                      <a:pt x="1615" y="1359"/>
                    </a:moveTo>
                    <a:lnTo>
                      <a:pt x="1671" y="1085"/>
                    </a:lnTo>
                    <a:lnTo>
                      <a:pt x="1671" y="1085"/>
                    </a:lnTo>
                    <a:lnTo>
                      <a:pt x="1617" y="1083"/>
                    </a:lnTo>
                    <a:lnTo>
                      <a:pt x="1565" y="1079"/>
                    </a:lnTo>
                    <a:lnTo>
                      <a:pt x="1511" y="1073"/>
                    </a:lnTo>
                    <a:lnTo>
                      <a:pt x="1459" y="1063"/>
                    </a:lnTo>
                    <a:lnTo>
                      <a:pt x="1409" y="1051"/>
                    </a:lnTo>
                    <a:lnTo>
                      <a:pt x="1359" y="1037"/>
                    </a:lnTo>
                    <a:lnTo>
                      <a:pt x="1309" y="1021"/>
                    </a:lnTo>
                    <a:lnTo>
                      <a:pt x="1261" y="1003"/>
                    </a:lnTo>
                    <a:lnTo>
                      <a:pt x="1215" y="983"/>
                    </a:lnTo>
                    <a:lnTo>
                      <a:pt x="1169" y="959"/>
                    </a:lnTo>
                    <a:lnTo>
                      <a:pt x="1125" y="935"/>
                    </a:lnTo>
                    <a:lnTo>
                      <a:pt x="1081" y="908"/>
                    </a:lnTo>
                    <a:lnTo>
                      <a:pt x="1039" y="880"/>
                    </a:lnTo>
                    <a:lnTo>
                      <a:pt x="999" y="850"/>
                    </a:lnTo>
                    <a:lnTo>
                      <a:pt x="961" y="818"/>
                    </a:lnTo>
                    <a:lnTo>
                      <a:pt x="923" y="784"/>
                    </a:lnTo>
                    <a:lnTo>
                      <a:pt x="887" y="748"/>
                    </a:lnTo>
                    <a:lnTo>
                      <a:pt x="853" y="710"/>
                    </a:lnTo>
                    <a:lnTo>
                      <a:pt x="821" y="672"/>
                    </a:lnTo>
                    <a:lnTo>
                      <a:pt x="791" y="632"/>
                    </a:lnTo>
                    <a:lnTo>
                      <a:pt x="761" y="590"/>
                    </a:lnTo>
                    <a:lnTo>
                      <a:pt x="735" y="548"/>
                    </a:lnTo>
                    <a:lnTo>
                      <a:pt x="709" y="502"/>
                    </a:lnTo>
                    <a:lnTo>
                      <a:pt x="687" y="458"/>
                    </a:lnTo>
                    <a:lnTo>
                      <a:pt x="665" y="410"/>
                    </a:lnTo>
                    <a:lnTo>
                      <a:pt x="646" y="362"/>
                    </a:lnTo>
                    <a:lnTo>
                      <a:pt x="630" y="314"/>
                    </a:lnTo>
                    <a:lnTo>
                      <a:pt x="614" y="264"/>
                    </a:lnTo>
                    <a:lnTo>
                      <a:pt x="602" y="212"/>
                    </a:lnTo>
                    <a:lnTo>
                      <a:pt x="594" y="162"/>
                    </a:lnTo>
                    <a:lnTo>
                      <a:pt x="586" y="108"/>
                    </a:lnTo>
                    <a:lnTo>
                      <a:pt x="582" y="56"/>
                    </a:lnTo>
                    <a:lnTo>
                      <a:pt x="308" y="0"/>
                    </a:lnTo>
                    <a:lnTo>
                      <a:pt x="0" y="70"/>
                    </a:lnTo>
                    <a:lnTo>
                      <a:pt x="0" y="70"/>
                    </a:lnTo>
                    <a:lnTo>
                      <a:pt x="6" y="154"/>
                    </a:lnTo>
                    <a:lnTo>
                      <a:pt x="16" y="234"/>
                    </a:lnTo>
                    <a:lnTo>
                      <a:pt x="30" y="314"/>
                    </a:lnTo>
                    <a:lnTo>
                      <a:pt x="48" y="392"/>
                    </a:lnTo>
                    <a:lnTo>
                      <a:pt x="70" y="470"/>
                    </a:lnTo>
                    <a:lnTo>
                      <a:pt x="94" y="546"/>
                    </a:lnTo>
                    <a:lnTo>
                      <a:pt x="122" y="620"/>
                    </a:lnTo>
                    <a:lnTo>
                      <a:pt x="154" y="692"/>
                    </a:lnTo>
                    <a:lnTo>
                      <a:pt x="190" y="762"/>
                    </a:lnTo>
                    <a:lnTo>
                      <a:pt x="228" y="830"/>
                    </a:lnTo>
                    <a:lnTo>
                      <a:pt x="268" y="896"/>
                    </a:lnTo>
                    <a:lnTo>
                      <a:pt x="312" y="961"/>
                    </a:lnTo>
                    <a:lnTo>
                      <a:pt x="360" y="1023"/>
                    </a:lnTo>
                    <a:lnTo>
                      <a:pt x="410" y="1083"/>
                    </a:lnTo>
                    <a:lnTo>
                      <a:pt x="462" y="1139"/>
                    </a:lnTo>
                    <a:lnTo>
                      <a:pt x="518" y="1195"/>
                    </a:lnTo>
                    <a:lnTo>
                      <a:pt x="574" y="1247"/>
                    </a:lnTo>
                    <a:lnTo>
                      <a:pt x="634" y="1297"/>
                    </a:lnTo>
                    <a:lnTo>
                      <a:pt x="699" y="1343"/>
                    </a:lnTo>
                    <a:lnTo>
                      <a:pt x="763" y="1387"/>
                    </a:lnTo>
                    <a:lnTo>
                      <a:pt x="829" y="1429"/>
                    </a:lnTo>
                    <a:lnTo>
                      <a:pt x="897" y="1467"/>
                    </a:lnTo>
                    <a:lnTo>
                      <a:pt x="969" y="1501"/>
                    </a:lnTo>
                    <a:lnTo>
                      <a:pt x="1041" y="1533"/>
                    </a:lnTo>
                    <a:lnTo>
                      <a:pt x="1115" y="1561"/>
                    </a:lnTo>
                    <a:lnTo>
                      <a:pt x="1191" y="1585"/>
                    </a:lnTo>
                    <a:lnTo>
                      <a:pt x="1267" y="1607"/>
                    </a:lnTo>
                    <a:lnTo>
                      <a:pt x="1345" y="1625"/>
                    </a:lnTo>
                    <a:lnTo>
                      <a:pt x="1425" y="1637"/>
                    </a:lnTo>
                    <a:lnTo>
                      <a:pt x="1507" y="1647"/>
                    </a:lnTo>
                    <a:lnTo>
                      <a:pt x="1589" y="1653"/>
                    </a:lnTo>
                    <a:lnTo>
                      <a:pt x="1673" y="1657"/>
                    </a:lnTo>
                    <a:lnTo>
                      <a:pt x="1673" y="1657"/>
                    </a:lnTo>
                    <a:lnTo>
                      <a:pt x="1679" y="1655"/>
                    </a:lnTo>
                    <a:lnTo>
                      <a:pt x="1615" y="135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Calibri" panose="020F0502020204030204"/>
                </a:endParaRPr>
              </a:p>
            </p:txBody>
          </p:sp>
          <p:sp>
            <p:nvSpPr>
              <p:cNvPr id="9" name="Freeform 21">
                <a:extLst>
                  <a:ext uri="{FF2B5EF4-FFF2-40B4-BE49-F238E27FC236}">
                    <a16:creationId xmlns:a16="http://schemas.microsoft.com/office/drawing/2014/main" id="{99AF22F8-61C2-4408-9B9E-8912A14CC8EA}"/>
                  </a:ext>
                </a:extLst>
              </p:cNvPr>
              <p:cNvSpPr>
                <a:spLocks/>
              </p:cNvSpPr>
              <p:nvPr/>
            </p:nvSpPr>
            <p:spPr bwMode="auto">
              <a:xfrm>
                <a:off x="2976563" y="3716338"/>
                <a:ext cx="987425" cy="987425"/>
              </a:xfrm>
              <a:custGeom>
                <a:avLst/>
                <a:gdLst>
                  <a:gd name="T0" fmla="*/ 304 w 622"/>
                  <a:gd name="T1" fmla="*/ 0 h 622"/>
                  <a:gd name="T2" fmla="*/ 240 w 622"/>
                  <a:gd name="T3" fmla="*/ 6 h 622"/>
                  <a:gd name="T4" fmla="*/ 182 w 622"/>
                  <a:gd name="T5" fmla="*/ 26 h 622"/>
                  <a:gd name="T6" fmla="*/ 130 w 622"/>
                  <a:gd name="T7" fmla="*/ 56 h 622"/>
                  <a:gd name="T8" fmla="*/ 86 w 622"/>
                  <a:gd name="T9" fmla="*/ 96 h 622"/>
                  <a:gd name="T10" fmla="*/ 48 w 622"/>
                  <a:gd name="T11" fmla="*/ 142 h 622"/>
                  <a:gd name="T12" fmla="*/ 20 w 622"/>
                  <a:gd name="T13" fmla="*/ 196 h 622"/>
                  <a:gd name="T14" fmla="*/ 4 w 622"/>
                  <a:gd name="T15" fmla="*/ 254 h 622"/>
                  <a:gd name="T16" fmla="*/ 0 w 622"/>
                  <a:gd name="T17" fmla="*/ 318 h 622"/>
                  <a:gd name="T18" fmla="*/ 2 w 622"/>
                  <a:gd name="T19" fmla="*/ 350 h 622"/>
                  <a:gd name="T20" fmla="*/ 16 w 622"/>
                  <a:gd name="T21" fmla="*/ 410 h 622"/>
                  <a:gd name="T22" fmla="*/ 40 w 622"/>
                  <a:gd name="T23" fmla="*/ 464 h 622"/>
                  <a:gd name="T24" fmla="*/ 74 w 622"/>
                  <a:gd name="T25" fmla="*/ 514 h 622"/>
                  <a:gd name="T26" fmla="*/ 118 w 622"/>
                  <a:gd name="T27" fmla="*/ 554 h 622"/>
                  <a:gd name="T28" fmla="*/ 168 w 622"/>
                  <a:gd name="T29" fmla="*/ 588 h 622"/>
                  <a:gd name="T30" fmla="*/ 224 w 622"/>
                  <a:gd name="T31" fmla="*/ 610 h 622"/>
                  <a:gd name="T32" fmla="*/ 286 w 622"/>
                  <a:gd name="T33" fmla="*/ 620 h 622"/>
                  <a:gd name="T34" fmla="*/ 318 w 622"/>
                  <a:gd name="T35" fmla="*/ 622 h 622"/>
                  <a:gd name="T36" fmla="*/ 380 w 622"/>
                  <a:gd name="T37" fmla="*/ 614 h 622"/>
                  <a:gd name="T38" fmla="*/ 438 w 622"/>
                  <a:gd name="T39" fmla="*/ 594 h 622"/>
                  <a:gd name="T40" fmla="*/ 490 w 622"/>
                  <a:gd name="T41" fmla="*/ 564 h 622"/>
                  <a:gd name="T42" fmla="*/ 536 w 622"/>
                  <a:gd name="T43" fmla="*/ 526 h 622"/>
                  <a:gd name="T44" fmla="*/ 572 w 622"/>
                  <a:gd name="T45" fmla="*/ 478 h 622"/>
                  <a:gd name="T46" fmla="*/ 600 w 622"/>
                  <a:gd name="T47" fmla="*/ 426 h 622"/>
                  <a:gd name="T48" fmla="*/ 616 w 622"/>
                  <a:gd name="T49" fmla="*/ 366 h 622"/>
                  <a:gd name="T50" fmla="*/ 622 w 622"/>
                  <a:gd name="T51" fmla="*/ 304 h 622"/>
                  <a:gd name="T52" fmla="*/ 620 w 622"/>
                  <a:gd name="T53" fmla="*/ 272 h 622"/>
                  <a:gd name="T54" fmla="*/ 606 w 622"/>
                  <a:gd name="T55" fmla="*/ 212 h 622"/>
                  <a:gd name="T56" fmla="*/ 580 w 622"/>
                  <a:gd name="T57" fmla="*/ 156 h 622"/>
                  <a:gd name="T58" fmla="*/ 546 w 622"/>
                  <a:gd name="T59" fmla="*/ 108 h 622"/>
                  <a:gd name="T60" fmla="*/ 502 w 622"/>
                  <a:gd name="T61" fmla="*/ 66 h 622"/>
                  <a:gd name="T62" fmla="*/ 452 w 622"/>
                  <a:gd name="T63" fmla="*/ 34 h 622"/>
                  <a:gd name="T64" fmla="*/ 396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0" y="6"/>
                    </a:lnTo>
                    <a:lnTo>
                      <a:pt x="212" y="16"/>
                    </a:lnTo>
                    <a:lnTo>
                      <a:pt x="182" y="26"/>
                    </a:lnTo>
                    <a:lnTo>
                      <a:pt x="156" y="40"/>
                    </a:lnTo>
                    <a:lnTo>
                      <a:pt x="130" y="56"/>
                    </a:lnTo>
                    <a:lnTo>
                      <a:pt x="106" y="74"/>
                    </a:lnTo>
                    <a:lnTo>
                      <a:pt x="86" y="96"/>
                    </a:lnTo>
                    <a:lnTo>
                      <a:pt x="66" y="118"/>
                    </a:lnTo>
                    <a:lnTo>
                      <a:pt x="48" y="142"/>
                    </a:lnTo>
                    <a:lnTo>
                      <a:pt x="34" y="168"/>
                    </a:lnTo>
                    <a:lnTo>
                      <a:pt x="20" y="196"/>
                    </a:lnTo>
                    <a:lnTo>
                      <a:pt x="12" y="224"/>
                    </a:lnTo>
                    <a:lnTo>
                      <a:pt x="4" y="254"/>
                    </a:lnTo>
                    <a:lnTo>
                      <a:pt x="0" y="286"/>
                    </a:lnTo>
                    <a:lnTo>
                      <a:pt x="0" y="318"/>
                    </a:lnTo>
                    <a:lnTo>
                      <a:pt x="0" y="318"/>
                    </a:lnTo>
                    <a:lnTo>
                      <a:pt x="2" y="350"/>
                    </a:lnTo>
                    <a:lnTo>
                      <a:pt x="6" y="380"/>
                    </a:lnTo>
                    <a:lnTo>
                      <a:pt x="16" y="410"/>
                    </a:lnTo>
                    <a:lnTo>
                      <a:pt x="26" y="438"/>
                    </a:lnTo>
                    <a:lnTo>
                      <a:pt x="40" y="464"/>
                    </a:lnTo>
                    <a:lnTo>
                      <a:pt x="56" y="490"/>
                    </a:lnTo>
                    <a:lnTo>
                      <a:pt x="74" y="514"/>
                    </a:lnTo>
                    <a:lnTo>
                      <a:pt x="96" y="536"/>
                    </a:lnTo>
                    <a:lnTo>
                      <a:pt x="118" y="554"/>
                    </a:lnTo>
                    <a:lnTo>
                      <a:pt x="142" y="572"/>
                    </a:lnTo>
                    <a:lnTo>
                      <a:pt x="168" y="588"/>
                    </a:lnTo>
                    <a:lnTo>
                      <a:pt x="196" y="600"/>
                    </a:lnTo>
                    <a:lnTo>
                      <a:pt x="224" y="610"/>
                    </a:lnTo>
                    <a:lnTo>
                      <a:pt x="254" y="616"/>
                    </a:lnTo>
                    <a:lnTo>
                      <a:pt x="286" y="620"/>
                    </a:lnTo>
                    <a:lnTo>
                      <a:pt x="318" y="622"/>
                    </a:lnTo>
                    <a:lnTo>
                      <a:pt x="318" y="622"/>
                    </a:lnTo>
                    <a:lnTo>
                      <a:pt x="350" y="620"/>
                    </a:lnTo>
                    <a:lnTo>
                      <a:pt x="380" y="614"/>
                    </a:lnTo>
                    <a:lnTo>
                      <a:pt x="410" y="606"/>
                    </a:lnTo>
                    <a:lnTo>
                      <a:pt x="438" y="594"/>
                    </a:lnTo>
                    <a:lnTo>
                      <a:pt x="464" y="580"/>
                    </a:lnTo>
                    <a:lnTo>
                      <a:pt x="490" y="564"/>
                    </a:lnTo>
                    <a:lnTo>
                      <a:pt x="514" y="546"/>
                    </a:lnTo>
                    <a:lnTo>
                      <a:pt x="536" y="526"/>
                    </a:lnTo>
                    <a:lnTo>
                      <a:pt x="554" y="502"/>
                    </a:lnTo>
                    <a:lnTo>
                      <a:pt x="572" y="478"/>
                    </a:lnTo>
                    <a:lnTo>
                      <a:pt x="588" y="452"/>
                    </a:lnTo>
                    <a:lnTo>
                      <a:pt x="600" y="426"/>
                    </a:lnTo>
                    <a:lnTo>
                      <a:pt x="610" y="396"/>
                    </a:lnTo>
                    <a:lnTo>
                      <a:pt x="616" y="366"/>
                    </a:lnTo>
                    <a:lnTo>
                      <a:pt x="620" y="336"/>
                    </a:lnTo>
                    <a:lnTo>
                      <a:pt x="622" y="304"/>
                    </a:lnTo>
                    <a:lnTo>
                      <a:pt x="622" y="304"/>
                    </a:lnTo>
                    <a:lnTo>
                      <a:pt x="620" y="272"/>
                    </a:lnTo>
                    <a:lnTo>
                      <a:pt x="614" y="240"/>
                    </a:lnTo>
                    <a:lnTo>
                      <a:pt x="606" y="212"/>
                    </a:lnTo>
                    <a:lnTo>
                      <a:pt x="594" y="182"/>
                    </a:lnTo>
                    <a:lnTo>
                      <a:pt x="580" y="156"/>
                    </a:lnTo>
                    <a:lnTo>
                      <a:pt x="564" y="130"/>
                    </a:lnTo>
                    <a:lnTo>
                      <a:pt x="546" y="108"/>
                    </a:lnTo>
                    <a:lnTo>
                      <a:pt x="526" y="86"/>
                    </a:lnTo>
                    <a:lnTo>
                      <a:pt x="502" y="66"/>
                    </a:lnTo>
                    <a:lnTo>
                      <a:pt x="478" y="48"/>
                    </a:lnTo>
                    <a:lnTo>
                      <a:pt x="452" y="34"/>
                    </a:lnTo>
                    <a:lnTo>
                      <a:pt x="424" y="20"/>
                    </a:lnTo>
                    <a:lnTo>
                      <a:pt x="396" y="12"/>
                    </a:lnTo>
                    <a:lnTo>
                      <a:pt x="366" y="4"/>
                    </a:lnTo>
                    <a:lnTo>
                      <a:pt x="336" y="0"/>
                    </a:lnTo>
                    <a:lnTo>
                      <a:pt x="304"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Calibri" panose="020F0502020204030204"/>
                </a:endParaRPr>
              </a:p>
            </p:txBody>
          </p:sp>
          <p:sp>
            <p:nvSpPr>
              <p:cNvPr id="10" name="Freeform 23">
                <a:extLst>
                  <a:ext uri="{FF2B5EF4-FFF2-40B4-BE49-F238E27FC236}">
                    <a16:creationId xmlns:a16="http://schemas.microsoft.com/office/drawing/2014/main" id="{FB913C9D-31D3-40F8-A480-BEC8D47BD3EB}"/>
                  </a:ext>
                </a:extLst>
              </p:cNvPr>
              <p:cNvSpPr>
                <a:spLocks/>
              </p:cNvSpPr>
              <p:nvPr/>
            </p:nvSpPr>
            <p:spPr bwMode="auto">
              <a:xfrm>
                <a:off x="3109913" y="3849688"/>
                <a:ext cx="720725" cy="720725"/>
              </a:xfrm>
              <a:custGeom>
                <a:avLst/>
                <a:gdLst>
                  <a:gd name="T0" fmla="*/ 222 w 454"/>
                  <a:gd name="T1" fmla="*/ 0 h 454"/>
                  <a:gd name="T2" fmla="*/ 176 w 454"/>
                  <a:gd name="T3" fmla="*/ 6 h 454"/>
                  <a:gd name="T4" fmla="*/ 134 w 454"/>
                  <a:gd name="T5" fmla="*/ 20 h 454"/>
                  <a:gd name="T6" fmla="*/ 96 w 454"/>
                  <a:gd name="T7" fmla="*/ 42 h 454"/>
                  <a:gd name="T8" fmla="*/ 62 w 454"/>
                  <a:gd name="T9" fmla="*/ 70 h 454"/>
                  <a:gd name="T10" fmla="*/ 36 w 454"/>
                  <a:gd name="T11" fmla="*/ 104 h 454"/>
                  <a:gd name="T12" fmla="*/ 16 w 454"/>
                  <a:gd name="T13" fmla="*/ 142 h 454"/>
                  <a:gd name="T14" fmla="*/ 4 w 454"/>
                  <a:gd name="T15" fmla="*/ 186 h 454"/>
                  <a:gd name="T16" fmla="*/ 0 w 454"/>
                  <a:gd name="T17" fmla="*/ 232 h 454"/>
                  <a:gd name="T18" fmla="*/ 2 w 454"/>
                  <a:gd name="T19" fmla="*/ 254 h 454"/>
                  <a:gd name="T20" fmla="*/ 12 w 454"/>
                  <a:gd name="T21" fmla="*/ 298 h 454"/>
                  <a:gd name="T22" fmla="*/ 30 w 454"/>
                  <a:gd name="T23" fmla="*/ 338 h 454"/>
                  <a:gd name="T24" fmla="*/ 54 w 454"/>
                  <a:gd name="T25" fmla="*/ 374 h 454"/>
                  <a:gd name="T26" fmla="*/ 86 w 454"/>
                  <a:gd name="T27" fmla="*/ 404 h 454"/>
                  <a:gd name="T28" fmla="*/ 122 w 454"/>
                  <a:gd name="T29" fmla="*/ 428 h 454"/>
                  <a:gd name="T30" fmla="*/ 164 w 454"/>
                  <a:gd name="T31" fmla="*/ 444 h 454"/>
                  <a:gd name="T32" fmla="*/ 208 w 454"/>
                  <a:gd name="T33" fmla="*/ 452 h 454"/>
                  <a:gd name="T34" fmla="*/ 232 w 454"/>
                  <a:gd name="T35" fmla="*/ 454 h 454"/>
                  <a:gd name="T36" fmla="*/ 276 w 454"/>
                  <a:gd name="T37" fmla="*/ 448 h 454"/>
                  <a:gd name="T38" fmla="*/ 320 w 454"/>
                  <a:gd name="T39" fmla="*/ 434 h 454"/>
                  <a:gd name="T40" fmla="*/ 358 w 454"/>
                  <a:gd name="T41" fmla="*/ 412 h 454"/>
                  <a:gd name="T42" fmla="*/ 390 w 454"/>
                  <a:gd name="T43" fmla="*/ 384 h 454"/>
                  <a:gd name="T44" fmla="*/ 418 w 454"/>
                  <a:gd name="T45" fmla="*/ 348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398 w 454"/>
                  <a:gd name="T59" fmla="*/ 78 h 454"/>
                  <a:gd name="T60" fmla="*/ 366 w 454"/>
                  <a:gd name="T61" fmla="*/ 48 h 454"/>
                  <a:gd name="T62" fmla="*/ 330 w 454"/>
                  <a:gd name="T63" fmla="*/ 24 h 454"/>
                  <a:gd name="T64" fmla="*/ 288 w 454"/>
                  <a:gd name="T65" fmla="*/ 8 h 454"/>
                  <a:gd name="T66" fmla="*/ 244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198" y="2"/>
                    </a:lnTo>
                    <a:lnTo>
                      <a:pt x="176" y="6"/>
                    </a:lnTo>
                    <a:lnTo>
                      <a:pt x="154" y="12"/>
                    </a:lnTo>
                    <a:lnTo>
                      <a:pt x="134" y="20"/>
                    </a:lnTo>
                    <a:lnTo>
                      <a:pt x="114" y="30"/>
                    </a:lnTo>
                    <a:lnTo>
                      <a:pt x="96" y="42"/>
                    </a:lnTo>
                    <a:lnTo>
                      <a:pt x="78" y="54"/>
                    </a:lnTo>
                    <a:lnTo>
                      <a:pt x="62" y="70"/>
                    </a:lnTo>
                    <a:lnTo>
                      <a:pt x="48" y="86"/>
                    </a:lnTo>
                    <a:lnTo>
                      <a:pt x="36" y="104"/>
                    </a:lnTo>
                    <a:lnTo>
                      <a:pt x="24" y="122"/>
                    </a:lnTo>
                    <a:lnTo>
                      <a:pt x="16" y="142"/>
                    </a:lnTo>
                    <a:lnTo>
                      <a:pt x="8" y="164"/>
                    </a:lnTo>
                    <a:lnTo>
                      <a:pt x="4" y="186"/>
                    </a:lnTo>
                    <a:lnTo>
                      <a:pt x="0" y="208"/>
                    </a:lnTo>
                    <a:lnTo>
                      <a:pt x="0" y="232"/>
                    </a:lnTo>
                    <a:lnTo>
                      <a:pt x="0" y="232"/>
                    </a:lnTo>
                    <a:lnTo>
                      <a:pt x="2" y="254"/>
                    </a:lnTo>
                    <a:lnTo>
                      <a:pt x="6" y="278"/>
                    </a:lnTo>
                    <a:lnTo>
                      <a:pt x="12" y="298"/>
                    </a:lnTo>
                    <a:lnTo>
                      <a:pt x="20" y="320"/>
                    </a:lnTo>
                    <a:lnTo>
                      <a:pt x="30" y="338"/>
                    </a:lnTo>
                    <a:lnTo>
                      <a:pt x="42" y="358"/>
                    </a:lnTo>
                    <a:lnTo>
                      <a:pt x="54" y="374"/>
                    </a:lnTo>
                    <a:lnTo>
                      <a:pt x="70" y="390"/>
                    </a:lnTo>
                    <a:lnTo>
                      <a:pt x="86" y="404"/>
                    </a:lnTo>
                    <a:lnTo>
                      <a:pt x="104" y="418"/>
                    </a:lnTo>
                    <a:lnTo>
                      <a:pt x="122" y="428"/>
                    </a:lnTo>
                    <a:lnTo>
                      <a:pt x="142" y="438"/>
                    </a:lnTo>
                    <a:lnTo>
                      <a:pt x="164" y="444"/>
                    </a:lnTo>
                    <a:lnTo>
                      <a:pt x="186" y="450"/>
                    </a:lnTo>
                    <a:lnTo>
                      <a:pt x="208" y="452"/>
                    </a:lnTo>
                    <a:lnTo>
                      <a:pt x="232" y="454"/>
                    </a:lnTo>
                    <a:lnTo>
                      <a:pt x="232" y="454"/>
                    </a:lnTo>
                    <a:lnTo>
                      <a:pt x="254" y="452"/>
                    </a:lnTo>
                    <a:lnTo>
                      <a:pt x="276" y="448"/>
                    </a:lnTo>
                    <a:lnTo>
                      <a:pt x="298" y="442"/>
                    </a:lnTo>
                    <a:lnTo>
                      <a:pt x="320" y="434"/>
                    </a:lnTo>
                    <a:lnTo>
                      <a:pt x="338" y="424"/>
                    </a:lnTo>
                    <a:lnTo>
                      <a:pt x="358" y="412"/>
                    </a:lnTo>
                    <a:lnTo>
                      <a:pt x="374" y="398"/>
                    </a:lnTo>
                    <a:lnTo>
                      <a:pt x="390" y="384"/>
                    </a:lnTo>
                    <a:lnTo>
                      <a:pt x="404" y="366"/>
                    </a:lnTo>
                    <a:lnTo>
                      <a:pt x="418" y="348"/>
                    </a:lnTo>
                    <a:lnTo>
                      <a:pt x="428" y="330"/>
                    </a:lnTo>
                    <a:lnTo>
                      <a:pt x="438" y="310"/>
                    </a:lnTo>
                    <a:lnTo>
                      <a:pt x="444" y="288"/>
                    </a:lnTo>
                    <a:lnTo>
                      <a:pt x="450" y="268"/>
                    </a:lnTo>
                    <a:lnTo>
                      <a:pt x="452" y="244"/>
                    </a:lnTo>
                    <a:lnTo>
                      <a:pt x="454" y="222"/>
                    </a:lnTo>
                    <a:lnTo>
                      <a:pt x="454" y="222"/>
                    </a:lnTo>
                    <a:lnTo>
                      <a:pt x="452" y="198"/>
                    </a:lnTo>
                    <a:lnTo>
                      <a:pt x="448" y="176"/>
                    </a:lnTo>
                    <a:lnTo>
                      <a:pt x="442" y="154"/>
                    </a:lnTo>
                    <a:lnTo>
                      <a:pt x="434" y="134"/>
                    </a:lnTo>
                    <a:lnTo>
                      <a:pt x="424" y="114"/>
                    </a:lnTo>
                    <a:lnTo>
                      <a:pt x="412" y="96"/>
                    </a:lnTo>
                    <a:lnTo>
                      <a:pt x="398" y="78"/>
                    </a:lnTo>
                    <a:lnTo>
                      <a:pt x="384" y="62"/>
                    </a:lnTo>
                    <a:lnTo>
                      <a:pt x="366" y="48"/>
                    </a:lnTo>
                    <a:lnTo>
                      <a:pt x="348" y="36"/>
                    </a:lnTo>
                    <a:lnTo>
                      <a:pt x="330" y="24"/>
                    </a:lnTo>
                    <a:lnTo>
                      <a:pt x="310" y="16"/>
                    </a:lnTo>
                    <a:lnTo>
                      <a:pt x="288" y="8"/>
                    </a:lnTo>
                    <a:lnTo>
                      <a:pt x="268" y="4"/>
                    </a:lnTo>
                    <a:lnTo>
                      <a:pt x="244" y="0"/>
                    </a:lnTo>
                    <a:lnTo>
                      <a:pt x="22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latin typeface="Calibri" panose="020F0502020204030204"/>
                </a:endParaRPr>
              </a:p>
            </p:txBody>
          </p:sp>
        </p:grpSp>
      </p:grpSp>
      <p:pic>
        <p:nvPicPr>
          <p:cNvPr id="20" name="Picture 2" descr="Icon request: fa-clean · Issue #11632 · FortAwesome/Font-Awesome ...">
            <a:extLst>
              <a:ext uri="{FF2B5EF4-FFF2-40B4-BE49-F238E27FC236}">
                <a16:creationId xmlns:a16="http://schemas.microsoft.com/office/drawing/2014/main" id="{282B0B3E-33E3-4370-A1BD-737162FA4939}"/>
              </a:ext>
            </a:extLst>
          </p:cNvPr>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89397" y="4696066"/>
            <a:ext cx="1695449" cy="1695449"/>
          </a:xfrm>
          <a:prstGeom prst="rect">
            <a:avLst/>
          </a:prstGeom>
          <a:noFill/>
          <a:extLst>
            <a:ext uri="{909E8E84-426E-40DD-AFC4-6F175D3DCCD1}">
              <a14:hiddenFill xmlns:a14="http://schemas.microsoft.com/office/drawing/2010/main">
                <a:solidFill>
                  <a:srgbClr val="FFFFFF"/>
                </a:solidFill>
              </a14:hiddenFill>
            </a:ext>
          </a:extLst>
        </p:spPr>
      </p:pic>
      <p:sp>
        <p:nvSpPr>
          <p:cNvPr id="21" name="Freeform 21">
            <a:extLst>
              <a:ext uri="{FF2B5EF4-FFF2-40B4-BE49-F238E27FC236}">
                <a16:creationId xmlns:a16="http://schemas.microsoft.com/office/drawing/2014/main" id="{15A8FD05-57D0-44DD-84D7-DFCD300722DE}"/>
              </a:ext>
            </a:extLst>
          </p:cNvPr>
          <p:cNvSpPr>
            <a:spLocks/>
          </p:cNvSpPr>
          <p:nvPr/>
        </p:nvSpPr>
        <p:spPr bwMode="auto">
          <a:xfrm>
            <a:off x="3494736" y="4722654"/>
            <a:ext cx="1626943" cy="1626943"/>
          </a:xfrm>
          <a:custGeom>
            <a:avLst/>
            <a:gdLst>
              <a:gd name="T0" fmla="*/ 304 w 622"/>
              <a:gd name="T1" fmla="*/ 0 h 622"/>
              <a:gd name="T2" fmla="*/ 240 w 622"/>
              <a:gd name="T3" fmla="*/ 6 h 622"/>
              <a:gd name="T4" fmla="*/ 182 w 622"/>
              <a:gd name="T5" fmla="*/ 26 h 622"/>
              <a:gd name="T6" fmla="*/ 130 w 622"/>
              <a:gd name="T7" fmla="*/ 56 h 622"/>
              <a:gd name="T8" fmla="*/ 86 w 622"/>
              <a:gd name="T9" fmla="*/ 96 h 622"/>
              <a:gd name="T10" fmla="*/ 48 w 622"/>
              <a:gd name="T11" fmla="*/ 142 h 622"/>
              <a:gd name="T12" fmla="*/ 20 w 622"/>
              <a:gd name="T13" fmla="*/ 196 h 622"/>
              <a:gd name="T14" fmla="*/ 4 w 622"/>
              <a:gd name="T15" fmla="*/ 254 h 622"/>
              <a:gd name="T16" fmla="*/ 0 w 622"/>
              <a:gd name="T17" fmla="*/ 318 h 622"/>
              <a:gd name="T18" fmla="*/ 2 w 622"/>
              <a:gd name="T19" fmla="*/ 350 h 622"/>
              <a:gd name="T20" fmla="*/ 16 w 622"/>
              <a:gd name="T21" fmla="*/ 410 h 622"/>
              <a:gd name="T22" fmla="*/ 40 w 622"/>
              <a:gd name="T23" fmla="*/ 464 h 622"/>
              <a:gd name="T24" fmla="*/ 74 w 622"/>
              <a:gd name="T25" fmla="*/ 514 h 622"/>
              <a:gd name="T26" fmla="*/ 118 w 622"/>
              <a:gd name="T27" fmla="*/ 554 h 622"/>
              <a:gd name="T28" fmla="*/ 168 w 622"/>
              <a:gd name="T29" fmla="*/ 588 h 622"/>
              <a:gd name="T30" fmla="*/ 224 w 622"/>
              <a:gd name="T31" fmla="*/ 610 h 622"/>
              <a:gd name="T32" fmla="*/ 286 w 622"/>
              <a:gd name="T33" fmla="*/ 620 h 622"/>
              <a:gd name="T34" fmla="*/ 318 w 622"/>
              <a:gd name="T35" fmla="*/ 622 h 622"/>
              <a:gd name="T36" fmla="*/ 380 w 622"/>
              <a:gd name="T37" fmla="*/ 614 h 622"/>
              <a:gd name="T38" fmla="*/ 438 w 622"/>
              <a:gd name="T39" fmla="*/ 594 h 622"/>
              <a:gd name="T40" fmla="*/ 490 w 622"/>
              <a:gd name="T41" fmla="*/ 564 h 622"/>
              <a:gd name="T42" fmla="*/ 536 w 622"/>
              <a:gd name="T43" fmla="*/ 526 h 622"/>
              <a:gd name="T44" fmla="*/ 572 w 622"/>
              <a:gd name="T45" fmla="*/ 478 h 622"/>
              <a:gd name="T46" fmla="*/ 600 w 622"/>
              <a:gd name="T47" fmla="*/ 426 h 622"/>
              <a:gd name="T48" fmla="*/ 616 w 622"/>
              <a:gd name="T49" fmla="*/ 366 h 622"/>
              <a:gd name="T50" fmla="*/ 622 w 622"/>
              <a:gd name="T51" fmla="*/ 304 h 622"/>
              <a:gd name="T52" fmla="*/ 620 w 622"/>
              <a:gd name="T53" fmla="*/ 272 h 622"/>
              <a:gd name="T54" fmla="*/ 606 w 622"/>
              <a:gd name="T55" fmla="*/ 212 h 622"/>
              <a:gd name="T56" fmla="*/ 580 w 622"/>
              <a:gd name="T57" fmla="*/ 156 h 622"/>
              <a:gd name="T58" fmla="*/ 546 w 622"/>
              <a:gd name="T59" fmla="*/ 108 h 622"/>
              <a:gd name="T60" fmla="*/ 502 w 622"/>
              <a:gd name="T61" fmla="*/ 66 h 622"/>
              <a:gd name="T62" fmla="*/ 452 w 622"/>
              <a:gd name="T63" fmla="*/ 34 h 622"/>
              <a:gd name="T64" fmla="*/ 396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0" y="6"/>
                </a:lnTo>
                <a:lnTo>
                  <a:pt x="212" y="16"/>
                </a:lnTo>
                <a:lnTo>
                  <a:pt x="182" y="26"/>
                </a:lnTo>
                <a:lnTo>
                  <a:pt x="156" y="40"/>
                </a:lnTo>
                <a:lnTo>
                  <a:pt x="130" y="56"/>
                </a:lnTo>
                <a:lnTo>
                  <a:pt x="106" y="74"/>
                </a:lnTo>
                <a:lnTo>
                  <a:pt x="86" y="96"/>
                </a:lnTo>
                <a:lnTo>
                  <a:pt x="66" y="118"/>
                </a:lnTo>
                <a:lnTo>
                  <a:pt x="48" y="142"/>
                </a:lnTo>
                <a:lnTo>
                  <a:pt x="34" y="168"/>
                </a:lnTo>
                <a:lnTo>
                  <a:pt x="20" y="196"/>
                </a:lnTo>
                <a:lnTo>
                  <a:pt x="12" y="224"/>
                </a:lnTo>
                <a:lnTo>
                  <a:pt x="4" y="254"/>
                </a:lnTo>
                <a:lnTo>
                  <a:pt x="0" y="286"/>
                </a:lnTo>
                <a:lnTo>
                  <a:pt x="0" y="318"/>
                </a:lnTo>
                <a:lnTo>
                  <a:pt x="0" y="318"/>
                </a:lnTo>
                <a:lnTo>
                  <a:pt x="2" y="350"/>
                </a:lnTo>
                <a:lnTo>
                  <a:pt x="6" y="380"/>
                </a:lnTo>
                <a:lnTo>
                  <a:pt x="16" y="410"/>
                </a:lnTo>
                <a:lnTo>
                  <a:pt x="26" y="438"/>
                </a:lnTo>
                <a:lnTo>
                  <a:pt x="40" y="464"/>
                </a:lnTo>
                <a:lnTo>
                  <a:pt x="56" y="490"/>
                </a:lnTo>
                <a:lnTo>
                  <a:pt x="74" y="514"/>
                </a:lnTo>
                <a:lnTo>
                  <a:pt x="96" y="536"/>
                </a:lnTo>
                <a:lnTo>
                  <a:pt x="118" y="554"/>
                </a:lnTo>
                <a:lnTo>
                  <a:pt x="142" y="572"/>
                </a:lnTo>
                <a:lnTo>
                  <a:pt x="168" y="588"/>
                </a:lnTo>
                <a:lnTo>
                  <a:pt x="196" y="600"/>
                </a:lnTo>
                <a:lnTo>
                  <a:pt x="224" y="610"/>
                </a:lnTo>
                <a:lnTo>
                  <a:pt x="254" y="616"/>
                </a:lnTo>
                <a:lnTo>
                  <a:pt x="286" y="620"/>
                </a:lnTo>
                <a:lnTo>
                  <a:pt x="318" y="622"/>
                </a:lnTo>
                <a:lnTo>
                  <a:pt x="318" y="622"/>
                </a:lnTo>
                <a:lnTo>
                  <a:pt x="350" y="620"/>
                </a:lnTo>
                <a:lnTo>
                  <a:pt x="380" y="614"/>
                </a:lnTo>
                <a:lnTo>
                  <a:pt x="410" y="606"/>
                </a:lnTo>
                <a:lnTo>
                  <a:pt x="438" y="594"/>
                </a:lnTo>
                <a:lnTo>
                  <a:pt x="464" y="580"/>
                </a:lnTo>
                <a:lnTo>
                  <a:pt x="490" y="564"/>
                </a:lnTo>
                <a:lnTo>
                  <a:pt x="514" y="546"/>
                </a:lnTo>
                <a:lnTo>
                  <a:pt x="536" y="526"/>
                </a:lnTo>
                <a:lnTo>
                  <a:pt x="554" y="502"/>
                </a:lnTo>
                <a:lnTo>
                  <a:pt x="572" y="478"/>
                </a:lnTo>
                <a:lnTo>
                  <a:pt x="588" y="452"/>
                </a:lnTo>
                <a:lnTo>
                  <a:pt x="600" y="426"/>
                </a:lnTo>
                <a:lnTo>
                  <a:pt x="610" y="396"/>
                </a:lnTo>
                <a:lnTo>
                  <a:pt x="616" y="366"/>
                </a:lnTo>
                <a:lnTo>
                  <a:pt x="620" y="336"/>
                </a:lnTo>
                <a:lnTo>
                  <a:pt x="622" y="304"/>
                </a:lnTo>
                <a:lnTo>
                  <a:pt x="622" y="304"/>
                </a:lnTo>
                <a:lnTo>
                  <a:pt x="620" y="272"/>
                </a:lnTo>
                <a:lnTo>
                  <a:pt x="614" y="240"/>
                </a:lnTo>
                <a:lnTo>
                  <a:pt x="606" y="212"/>
                </a:lnTo>
                <a:lnTo>
                  <a:pt x="594" y="182"/>
                </a:lnTo>
                <a:lnTo>
                  <a:pt x="580" y="156"/>
                </a:lnTo>
                <a:lnTo>
                  <a:pt x="564" y="130"/>
                </a:lnTo>
                <a:lnTo>
                  <a:pt x="546" y="108"/>
                </a:lnTo>
                <a:lnTo>
                  <a:pt x="526" y="86"/>
                </a:lnTo>
                <a:lnTo>
                  <a:pt x="502" y="66"/>
                </a:lnTo>
                <a:lnTo>
                  <a:pt x="478" y="48"/>
                </a:lnTo>
                <a:lnTo>
                  <a:pt x="452" y="34"/>
                </a:lnTo>
                <a:lnTo>
                  <a:pt x="424" y="20"/>
                </a:lnTo>
                <a:lnTo>
                  <a:pt x="396" y="12"/>
                </a:lnTo>
                <a:lnTo>
                  <a:pt x="366" y="4"/>
                </a:lnTo>
                <a:lnTo>
                  <a:pt x="336" y="0"/>
                </a:lnTo>
                <a:lnTo>
                  <a:pt x="304" y="0"/>
                </a:lnTo>
                <a:close/>
              </a:path>
            </a:pathLst>
          </a:custGeom>
          <a:solidFill>
            <a:schemeClr val="tx1"/>
          </a:solidFill>
          <a:ln>
            <a:noFill/>
          </a:ln>
          <a:effectLst>
            <a:glow rad="228600">
              <a:schemeClr val="accent2">
                <a:satMod val="175000"/>
                <a:alpha val="40000"/>
              </a:scheme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ctr" anchorCtr="0" compatLnSpc="1">
            <a:prstTxWarp prst="textNoShape">
              <a:avLst/>
            </a:prstTxWarp>
          </a:bodyPr>
          <a:lstStyle/>
          <a:p>
            <a:pPr algn="ctr" defTabSz="914126"/>
            <a:r>
              <a:rPr lang="en-US" sz="4800" dirty="0">
                <a:solidFill>
                  <a:prstClr val="black"/>
                </a:solidFill>
                <a:latin typeface="Calibri" panose="020F0502020204030204"/>
              </a:rPr>
              <a:t>1</a:t>
            </a:r>
            <a:endParaRPr lang="en-US" sz="4400" dirty="0">
              <a:solidFill>
                <a:prstClr val="black"/>
              </a:solidFill>
              <a:latin typeface="Calibri" panose="020F0502020204030204"/>
            </a:endParaRPr>
          </a:p>
        </p:txBody>
      </p:sp>
      <p:sp>
        <p:nvSpPr>
          <p:cNvPr id="22" name="Title 4">
            <a:extLst>
              <a:ext uri="{FF2B5EF4-FFF2-40B4-BE49-F238E27FC236}">
                <a16:creationId xmlns:a16="http://schemas.microsoft.com/office/drawing/2014/main" id="{E8B8DFB2-B91B-4F10-A93B-DE04BADF5D9B}"/>
              </a:ext>
            </a:extLst>
          </p:cNvPr>
          <p:cNvSpPr txBox="1">
            <a:spLocks/>
          </p:cNvSpPr>
          <p:nvPr/>
        </p:nvSpPr>
        <p:spPr>
          <a:xfrm>
            <a:off x="3808411" y="1905000"/>
            <a:ext cx="8077201" cy="26670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5400" dirty="0">
                <a:latin typeface="Nyala" panose="02000504070300020003" pitchFamily="2" charset="0"/>
              </a:rPr>
              <a:t>Exploratory Data Analysis</a:t>
            </a:r>
          </a:p>
        </p:txBody>
      </p:sp>
      <p:sp>
        <p:nvSpPr>
          <p:cNvPr id="23" name="Text Placeholder 5">
            <a:extLst>
              <a:ext uri="{FF2B5EF4-FFF2-40B4-BE49-F238E27FC236}">
                <a16:creationId xmlns:a16="http://schemas.microsoft.com/office/drawing/2014/main" id="{23E47195-D927-4209-A46D-33420D3BAE2B}"/>
              </a:ext>
            </a:extLst>
          </p:cNvPr>
          <p:cNvSpPr txBox="1">
            <a:spLocks/>
          </p:cNvSpPr>
          <p:nvPr/>
        </p:nvSpPr>
        <p:spPr>
          <a:xfrm>
            <a:off x="3856835" y="5071923"/>
            <a:ext cx="8077201" cy="1069675"/>
          </a:xfrm>
          <a:prstGeom prst="rect">
            <a:avLst/>
          </a:prstGeom>
        </p:spPr>
        <p:txBody>
          <a:bodyPr>
            <a:normAutofit/>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a:lstStyle>
          <a:p>
            <a:pPr marL="0" indent="0" algn="ctr">
              <a:buNone/>
            </a:pPr>
            <a:r>
              <a:rPr lang="en-US" sz="4000" dirty="0">
                <a:latin typeface="Nyala" panose="02000504070300020003" pitchFamily="2" charset="0"/>
              </a:rPr>
              <a:t>Data Cleaning</a:t>
            </a:r>
          </a:p>
        </p:txBody>
      </p:sp>
    </p:spTree>
    <p:extLst>
      <p:ext uri="{BB962C8B-B14F-4D97-AF65-F5344CB8AC3E}">
        <p14:creationId xmlns:p14="http://schemas.microsoft.com/office/powerpoint/2010/main" val="218203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ACD5-1231-4912-A177-CF006C693941}"/>
              </a:ext>
            </a:extLst>
          </p:cNvPr>
          <p:cNvSpPr>
            <a:spLocks noGrp="1"/>
          </p:cNvSpPr>
          <p:nvPr>
            <p:ph type="title"/>
          </p:nvPr>
        </p:nvSpPr>
        <p:spPr/>
        <p:txBody>
          <a:bodyPr>
            <a:normAutofit/>
          </a:bodyPr>
          <a:lstStyle/>
          <a:p>
            <a:r>
              <a:rPr lang="en-US" sz="4000" dirty="0">
                <a:latin typeface="Nyala" panose="02000504070300020003" pitchFamily="2" charset="0"/>
              </a:rPr>
              <a:t>EXPLORATORY DATA ANALYSIS</a:t>
            </a:r>
          </a:p>
        </p:txBody>
      </p:sp>
      <p:sp>
        <p:nvSpPr>
          <p:cNvPr id="3" name="TextBox 2">
            <a:extLst>
              <a:ext uri="{FF2B5EF4-FFF2-40B4-BE49-F238E27FC236}">
                <a16:creationId xmlns:a16="http://schemas.microsoft.com/office/drawing/2014/main" id="{AD71EFAE-6B21-49A7-9B9A-DDCECE884644}"/>
              </a:ext>
            </a:extLst>
          </p:cNvPr>
          <p:cNvSpPr txBox="1"/>
          <p:nvPr/>
        </p:nvSpPr>
        <p:spPr>
          <a:xfrm>
            <a:off x="1522811" y="1634247"/>
            <a:ext cx="3739853" cy="535531"/>
          </a:xfrm>
          <a:prstGeom prst="rect">
            <a:avLst/>
          </a:prstGeom>
          <a:noFill/>
        </p:spPr>
        <p:txBody>
          <a:bodyPr wrap="square" rtlCol="0">
            <a:spAutoFit/>
          </a:bodyPr>
          <a:lstStyle/>
          <a:p>
            <a:pPr>
              <a:lnSpc>
                <a:spcPct val="90000"/>
              </a:lnSpc>
            </a:pPr>
            <a:r>
              <a:rPr lang="en-US" sz="3200" dirty="0">
                <a:latin typeface="Nyala" panose="02000504070300020003" pitchFamily="2" charset="0"/>
              </a:rPr>
              <a:t>Data Cleaning</a:t>
            </a:r>
          </a:p>
        </p:txBody>
      </p:sp>
      <p:sp>
        <p:nvSpPr>
          <p:cNvPr id="5" name="TextBox 4">
            <a:extLst>
              <a:ext uri="{FF2B5EF4-FFF2-40B4-BE49-F238E27FC236}">
                <a16:creationId xmlns:a16="http://schemas.microsoft.com/office/drawing/2014/main" id="{4D9F428C-E3E9-42FE-8B04-1ACEE1BD84CD}"/>
              </a:ext>
            </a:extLst>
          </p:cNvPr>
          <p:cNvSpPr txBox="1"/>
          <p:nvPr/>
        </p:nvSpPr>
        <p:spPr>
          <a:xfrm>
            <a:off x="1595336" y="2053316"/>
            <a:ext cx="10233498" cy="3693191"/>
          </a:xfrm>
          <a:prstGeom prst="rect">
            <a:avLst/>
          </a:prstGeom>
          <a:noFill/>
          <a:extLst>
            <a:ext uri="{91240B29-F687-4F45-9708-019B960494DF}">
              <a14:hiddenLine xmlns:a14="http://schemas.microsoft.com/office/drawing/2010/main" w="9525">
                <a:solidFill>
                  <a:srgbClr val="000000"/>
                </a:solidFill>
                <a:round/>
                <a:headEnd/>
                <a:tailEnd/>
              </a14:hiddenLine>
            </a:ext>
          </a:extLst>
        </p:spPr>
        <p:txBody>
          <a:bodyPr wrap="square" rtlCol="0">
            <a:spAutoFit/>
          </a:bodyPr>
          <a:lstStyle/>
          <a:p>
            <a:pPr marL="285750" indent="-285750">
              <a:lnSpc>
                <a:spcPct val="150000"/>
              </a:lnSpc>
              <a:buFont typeface="Arial" panose="020B0604020202020204" pitchFamily="34" charset="0"/>
              <a:buChar char="•"/>
            </a:pPr>
            <a:r>
              <a:rPr lang="en-US" sz="2400" dirty="0">
                <a:latin typeface="Nyala" panose="02000504070300020003" pitchFamily="2" charset="0"/>
              </a:rPr>
              <a:t>Handling with messy column names</a:t>
            </a:r>
          </a:p>
          <a:p>
            <a:pPr marL="285750" indent="-285750">
              <a:lnSpc>
                <a:spcPct val="150000"/>
              </a:lnSpc>
              <a:buFont typeface="Arial" panose="020B0604020202020204" pitchFamily="34" charset="0"/>
              <a:buChar char="•"/>
            </a:pPr>
            <a:r>
              <a:rPr lang="en-US" sz="2400" dirty="0">
                <a:latin typeface="Nyala" panose="02000504070300020003" pitchFamily="2" charset="0"/>
              </a:rPr>
              <a:t>Dropping unneeded columns</a:t>
            </a:r>
          </a:p>
          <a:p>
            <a:pPr marL="285750" indent="-285750">
              <a:lnSpc>
                <a:spcPct val="150000"/>
              </a:lnSpc>
              <a:buFont typeface="Arial" panose="020B0604020202020204" pitchFamily="34" charset="0"/>
              <a:buChar char="•"/>
            </a:pPr>
            <a:r>
              <a:rPr lang="en-US" sz="2400" dirty="0">
                <a:latin typeface="Nyala" panose="02000504070300020003" pitchFamily="2" charset="0"/>
              </a:rPr>
              <a:t>Data type change </a:t>
            </a:r>
          </a:p>
          <a:p>
            <a:pPr marL="285750" indent="-285750">
              <a:lnSpc>
                <a:spcPct val="150000"/>
              </a:lnSpc>
              <a:buFont typeface="Arial" panose="020B0604020202020204" pitchFamily="34" charset="0"/>
              <a:buChar char="•"/>
            </a:pPr>
            <a:r>
              <a:rPr lang="en-US" sz="2400" dirty="0">
                <a:latin typeface="Nyala" panose="02000504070300020003" pitchFamily="2" charset="0"/>
              </a:rPr>
              <a:t>Detecting and handling missing values</a:t>
            </a:r>
          </a:p>
          <a:p>
            <a:pPr marL="285750" indent="-285750">
              <a:lnSpc>
                <a:spcPct val="150000"/>
              </a:lnSpc>
              <a:buFont typeface="Arial" panose="020B0604020202020204" pitchFamily="34" charset="0"/>
              <a:buChar char="•"/>
            </a:pPr>
            <a:r>
              <a:rPr lang="en-US" sz="2400" dirty="0">
                <a:latin typeface="Nyala" panose="02000504070300020003" pitchFamily="2" charset="0"/>
              </a:rPr>
              <a:t>Removed duplicated entries</a:t>
            </a:r>
          </a:p>
          <a:p>
            <a:pPr marL="285750" indent="-285750">
              <a:lnSpc>
                <a:spcPct val="150000"/>
              </a:lnSpc>
              <a:buFont typeface="Arial" panose="020B0604020202020204" pitchFamily="34" charset="0"/>
              <a:buChar char="•"/>
            </a:pPr>
            <a:r>
              <a:rPr lang="en-US" sz="2400" dirty="0">
                <a:latin typeface="Nyala" panose="02000504070300020003" pitchFamily="2" charset="0"/>
              </a:rPr>
              <a:t>Converting data to right type  </a:t>
            </a:r>
          </a:p>
          <a:p>
            <a:endParaRPr lang="en-US" sz="1799" dirty="0">
              <a:latin typeface="Nyala" panose="02000504070300020003" pitchFamily="2" charset="0"/>
            </a:endParaRPr>
          </a:p>
        </p:txBody>
      </p:sp>
      <p:grpSp>
        <p:nvGrpSpPr>
          <p:cNvPr id="7" name="Group 6">
            <a:extLst>
              <a:ext uri="{FF2B5EF4-FFF2-40B4-BE49-F238E27FC236}">
                <a16:creationId xmlns:a16="http://schemas.microsoft.com/office/drawing/2014/main" id="{DF8C8282-6C48-4721-B400-B3A2395B2BBA}"/>
              </a:ext>
            </a:extLst>
          </p:cNvPr>
          <p:cNvGrpSpPr/>
          <p:nvPr/>
        </p:nvGrpSpPr>
        <p:grpSpPr>
          <a:xfrm>
            <a:off x="7706609" y="1622487"/>
            <a:ext cx="3924300" cy="1116843"/>
            <a:chOff x="7706609" y="1537644"/>
            <a:chExt cx="3924300" cy="1116843"/>
          </a:xfrm>
        </p:grpSpPr>
        <p:pic>
          <p:nvPicPr>
            <p:cNvPr id="4" name="Picture 3">
              <a:extLst>
                <a:ext uri="{FF2B5EF4-FFF2-40B4-BE49-F238E27FC236}">
                  <a16:creationId xmlns:a16="http://schemas.microsoft.com/office/drawing/2014/main" id="{7A728B09-404F-418E-999A-1AE713713667}"/>
                </a:ext>
              </a:extLst>
            </p:cNvPr>
            <p:cNvPicPr>
              <a:picLocks noChangeAspect="1"/>
            </p:cNvPicPr>
            <p:nvPr/>
          </p:nvPicPr>
          <p:blipFill>
            <a:blip r:embed="rId2"/>
            <a:stretch>
              <a:fillRect/>
            </a:stretch>
          </p:blipFill>
          <p:spPr>
            <a:xfrm>
              <a:off x="7706609" y="1902012"/>
              <a:ext cx="3924300" cy="752475"/>
            </a:xfrm>
            <a:prstGeom prst="rect">
              <a:avLst/>
            </a:prstGeom>
            <a:ln w="38100">
              <a:solidFill>
                <a:schemeClr val="accent2"/>
              </a:solidFill>
            </a:ln>
          </p:spPr>
        </p:pic>
        <p:sp>
          <p:nvSpPr>
            <p:cNvPr id="6" name="TextBox 5">
              <a:extLst>
                <a:ext uri="{FF2B5EF4-FFF2-40B4-BE49-F238E27FC236}">
                  <a16:creationId xmlns:a16="http://schemas.microsoft.com/office/drawing/2014/main" id="{743CE40B-47C8-47F1-AF28-E711BCABA50E}"/>
                </a:ext>
              </a:extLst>
            </p:cNvPr>
            <p:cNvSpPr txBox="1"/>
            <p:nvPr/>
          </p:nvSpPr>
          <p:spPr>
            <a:xfrm>
              <a:off x="7706609" y="1537644"/>
              <a:ext cx="3924300" cy="369332"/>
            </a:xfrm>
            <a:prstGeom prst="rect">
              <a:avLst/>
            </a:prstGeom>
            <a:noFill/>
          </p:spPr>
          <p:txBody>
            <a:bodyPr wrap="square" rtlCol="0">
              <a:spAutoFit/>
            </a:bodyPr>
            <a:lstStyle/>
            <a:p>
              <a:pPr algn="ctr">
                <a:lnSpc>
                  <a:spcPct val="90000"/>
                </a:lnSpc>
              </a:pPr>
              <a:r>
                <a:rPr lang="en-US" sz="2000" dirty="0">
                  <a:latin typeface="Nyala" panose="02000504070300020003" pitchFamily="2" charset="0"/>
                </a:rPr>
                <a:t>Missing Value %</a:t>
              </a:r>
            </a:p>
          </p:txBody>
        </p:sp>
      </p:grpSp>
      <p:pic>
        <p:nvPicPr>
          <p:cNvPr id="8" name="Picture 7">
            <a:extLst>
              <a:ext uri="{FF2B5EF4-FFF2-40B4-BE49-F238E27FC236}">
                <a16:creationId xmlns:a16="http://schemas.microsoft.com/office/drawing/2014/main" id="{4C4BD229-3ED8-491E-AFD1-29E3DB5A54EA}"/>
              </a:ext>
            </a:extLst>
          </p:cNvPr>
          <p:cNvPicPr>
            <a:picLocks noChangeAspect="1"/>
          </p:cNvPicPr>
          <p:nvPr/>
        </p:nvPicPr>
        <p:blipFill>
          <a:blip r:embed="rId3"/>
          <a:stretch>
            <a:fillRect/>
          </a:stretch>
        </p:blipFill>
        <p:spPr>
          <a:xfrm>
            <a:off x="7706609" y="3780495"/>
            <a:ext cx="3924300" cy="2522868"/>
          </a:xfrm>
          <a:prstGeom prst="rect">
            <a:avLst/>
          </a:prstGeom>
          <a:ln w="38100">
            <a:solidFill>
              <a:schemeClr val="accent2"/>
            </a:solidFill>
          </a:ln>
        </p:spPr>
      </p:pic>
      <p:sp>
        <p:nvSpPr>
          <p:cNvPr id="10" name="TextBox 9">
            <a:extLst>
              <a:ext uri="{FF2B5EF4-FFF2-40B4-BE49-F238E27FC236}">
                <a16:creationId xmlns:a16="http://schemas.microsoft.com/office/drawing/2014/main" id="{E1183527-3ABC-4008-91AF-A6A7E81981C1}"/>
              </a:ext>
            </a:extLst>
          </p:cNvPr>
          <p:cNvSpPr txBox="1"/>
          <p:nvPr/>
        </p:nvSpPr>
        <p:spPr>
          <a:xfrm>
            <a:off x="7706608" y="3362862"/>
            <a:ext cx="3924299" cy="369332"/>
          </a:xfrm>
          <a:prstGeom prst="rect">
            <a:avLst/>
          </a:prstGeom>
          <a:noFill/>
        </p:spPr>
        <p:txBody>
          <a:bodyPr wrap="square" rtlCol="0">
            <a:spAutoFit/>
          </a:bodyPr>
          <a:lstStyle/>
          <a:p>
            <a:pPr algn="ctr">
              <a:lnSpc>
                <a:spcPct val="90000"/>
              </a:lnSpc>
            </a:pPr>
            <a:r>
              <a:rPr lang="en-US" sz="2000" dirty="0" err="1">
                <a:latin typeface="Nyala" panose="02000504070300020003" pitchFamily="2" charset="0"/>
              </a:rPr>
              <a:t>Salary_Range_From</a:t>
            </a:r>
            <a:r>
              <a:rPr lang="en-US" sz="2000" dirty="0">
                <a:latin typeface="Nyala" panose="02000504070300020003" pitchFamily="2" charset="0"/>
              </a:rPr>
              <a:t> have no outlier</a:t>
            </a:r>
          </a:p>
        </p:txBody>
      </p:sp>
    </p:spTree>
    <p:extLst>
      <p:ext uri="{BB962C8B-B14F-4D97-AF65-F5344CB8AC3E}">
        <p14:creationId xmlns:p14="http://schemas.microsoft.com/office/powerpoint/2010/main" val="358309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C6A5793-B394-4FB2-9F62-BB114C7F3D35}"/>
              </a:ext>
            </a:extLst>
          </p:cNvPr>
          <p:cNvGrpSpPr/>
          <p:nvPr/>
        </p:nvGrpSpPr>
        <p:grpSpPr>
          <a:xfrm>
            <a:off x="-5175747" y="-5042107"/>
            <a:ext cx="10279559" cy="10086000"/>
            <a:chOff x="2976563" y="368300"/>
            <a:chExt cx="6238875" cy="6121400"/>
          </a:xfrm>
        </p:grpSpPr>
        <p:grpSp>
          <p:nvGrpSpPr>
            <p:cNvPr id="5" name="Group 4">
              <a:extLst>
                <a:ext uri="{FF2B5EF4-FFF2-40B4-BE49-F238E27FC236}">
                  <a16:creationId xmlns:a16="http://schemas.microsoft.com/office/drawing/2014/main" id="{B0611640-28E0-42A3-84B9-69903A301E79}"/>
                </a:ext>
              </a:extLst>
            </p:cNvPr>
            <p:cNvGrpSpPr/>
            <p:nvPr/>
          </p:nvGrpSpPr>
          <p:grpSpPr>
            <a:xfrm>
              <a:off x="3484563" y="368300"/>
              <a:ext cx="2627313" cy="3021013"/>
              <a:chOff x="3484563" y="368300"/>
              <a:chExt cx="2627313" cy="3021013"/>
            </a:xfrm>
          </p:grpSpPr>
          <p:sp>
            <p:nvSpPr>
              <p:cNvPr id="18" name="Freeform 7">
                <a:extLst>
                  <a:ext uri="{FF2B5EF4-FFF2-40B4-BE49-F238E27FC236}">
                    <a16:creationId xmlns:a16="http://schemas.microsoft.com/office/drawing/2014/main" id="{9C6C4079-66AF-4204-9EE8-95B2C72ABDEA}"/>
                  </a:ext>
                </a:extLst>
              </p:cNvPr>
              <p:cNvSpPr>
                <a:spLocks/>
              </p:cNvSpPr>
              <p:nvPr/>
            </p:nvSpPr>
            <p:spPr bwMode="auto">
              <a:xfrm>
                <a:off x="3484563" y="803275"/>
                <a:ext cx="2627313" cy="2586038"/>
              </a:xfrm>
              <a:custGeom>
                <a:avLst/>
                <a:gdLst>
                  <a:gd name="T0" fmla="*/ 582 w 1655"/>
                  <a:gd name="T1" fmla="*/ 1621 h 1629"/>
                  <a:gd name="T2" fmla="*/ 592 w 1655"/>
                  <a:gd name="T3" fmla="*/ 1517 h 1629"/>
                  <a:gd name="T4" fmla="*/ 610 w 1655"/>
                  <a:gd name="T5" fmla="*/ 1417 h 1629"/>
                  <a:gd name="T6" fmla="*/ 638 w 1655"/>
                  <a:gd name="T7" fmla="*/ 1321 h 1629"/>
                  <a:gd name="T8" fmla="*/ 675 w 1655"/>
                  <a:gd name="T9" fmla="*/ 1229 h 1629"/>
                  <a:gd name="T10" fmla="*/ 719 w 1655"/>
                  <a:gd name="T11" fmla="*/ 1139 h 1629"/>
                  <a:gd name="T12" fmla="*/ 771 w 1655"/>
                  <a:gd name="T13" fmla="*/ 1057 h 1629"/>
                  <a:gd name="T14" fmla="*/ 829 w 1655"/>
                  <a:gd name="T15" fmla="*/ 977 h 1629"/>
                  <a:gd name="T16" fmla="*/ 895 w 1655"/>
                  <a:gd name="T17" fmla="*/ 905 h 1629"/>
                  <a:gd name="T18" fmla="*/ 965 w 1655"/>
                  <a:gd name="T19" fmla="*/ 837 h 1629"/>
                  <a:gd name="T20" fmla="*/ 1043 w 1655"/>
                  <a:gd name="T21" fmla="*/ 777 h 1629"/>
                  <a:gd name="T22" fmla="*/ 1125 w 1655"/>
                  <a:gd name="T23" fmla="*/ 723 h 1629"/>
                  <a:gd name="T24" fmla="*/ 1211 w 1655"/>
                  <a:gd name="T25" fmla="*/ 678 h 1629"/>
                  <a:gd name="T26" fmla="*/ 1303 w 1655"/>
                  <a:gd name="T27" fmla="*/ 640 h 1629"/>
                  <a:gd name="T28" fmla="*/ 1399 w 1655"/>
                  <a:gd name="T29" fmla="*/ 610 h 1629"/>
                  <a:gd name="T30" fmla="*/ 1497 w 1655"/>
                  <a:gd name="T31" fmla="*/ 588 h 1629"/>
                  <a:gd name="T32" fmla="*/ 1599 w 1655"/>
                  <a:gd name="T33" fmla="*/ 576 h 1629"/>
                  <a:gd name="T34" fmla="*/ 1583 w 1655"/>
                  <a:gd name="T35" fmla="*/ 0 h 1629"/>
                  <a:gd name="T36" fmla="*/ 1503 w 1655"/>
                  <a:gd name="T37" fmla="*/ 6 h 1629"/>
                  <a:gd name="T38" fmla="*/ 1345 w 1655"/>
                  <a:gd name="T39" fmla="*/ 30 h 1629"/>
                  <a:gd name="T40" fmla="*/ 1191 w 1655"/>
                  <a:gd name="T41" fmla="*/ 68 h 1629"/>
                  <a:gd name="T42" fmla="*/ 1043 w 1655"/>
                  <a:gd name="T43" fmla="*/ 120 h 1629"/>
                  <a:gd name="T44" fmla="*/ 903 w 1655"/>
                  <a:gd name="T45" fmla="*/ 186 h 1629"/>
                  <a:gd name="T46" fmla="*/ 771 w 1655"/>
                  <a:gd name="T47" fmla="*/ 264 h 1629"/>
                  <a:gd name="T48" fmla="*/ 644 w 1655"/>
                  <a:gd name="T49" fmla="*/ 352 h 1629"/>
                  <a:gd name="T50" fmla="*/ 528 w 1655"/>
                  <a:gd name="T51" fmla="*/ 452 h 1629"/>
                  <a:gd name="T52" fmla="*/ 422 w 1655"/>
                  <a:gd name="T53" fmla="*/ 560 h 1629"/>
                  <a:gd name="T54" fmla="*/ 324 w 1655"/>
                  <a:gd name="T55" fmla="*/ 680 h 1629"/>
                  <a:gd name="T56" fmla="*/ 240 w 1655"/>
                  <a:gd name="T57" fmla="*/ 807 h 1629"/>
                  <a:gd name="T58" fmla="*/ 166 w 1655"/>
                  <a:gd name="T59" fmla="*/ 941 h 1629"/>
                  <a:gd name="T60" fmla="*/ 104 w 1655"/>
                  <a:gd name="T61" fmla="*/ 1085 h 1629"/>
                  <a:gd name="T62" fmla="*/ 58 w 1655"/>
                  <a:gd name="T63" fmla="*/ 1233 h 1629"/>
                  <a:gd name="T64" fmla="*/ 24 w 1655"/>
                  <a:gd name="T65" fmla="*/ 1389 h 1629"/>
                  <a:gd name="T66" fmla="*/ 4 w 1655"/>
                  <a:gd name="T67" fmla="*/ 1549 h 1629"/>
                  <a:gd name="T68" fmla="*/ 310 w 1655"/>
                  <a:gd name="T69" fmla="*/ 1565 h 1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5" h="1629">
                    <a:moveTo>
                      <a:pt x="582" y="1621"/>
                    </a:moveTo>
                    <a:lnTo>
                      <a:pt x="582" y="1621"/>
                    </a:lnTo>
                    <a:lnTo>
                      <a:pt x="586" y="1569"/>
                    </a:lnTo>
                    <a:lnTo>
                      <a:pt x="592" y="1517"/>
                    </a:lnTo>
                    <a:lnTo>
                      <a:pt x="600" y="1467"/>
                    </a:lnTo>
                    <a:lnTo>
                      <a:pt x="610" y="1417"/>
                    </a:lnTo>
                    <a:lnTo>
                      <a:pt x="624" y="1369"/>
                    </a:lnTo>
                    <a:lnTo>
                      <a:pt x="638" y="1321"/>
                    </a:lnTo>
                    <a:lnTo>
                      <a:pt x="656" y="1275"/>
                    </a:lnTo>
                    <a:lnTo>
                      <a:pt x="675" y="1229"/>
                    </a:lnTo>
                    <a:lnTo>
                      <a:pt x="697" y="1183"/>
                    </a:lnTo>
                    <a:lnTo>
                      <a:pt x="719" y="1139"/>
                    </a:lnTo>
                    <a:lnTo>
                      <a:pt x="745" y="1097"/>
                    </a:lnTo>
                    <a:lnTo>
                      <a:pt x="771" y="1057"/>
                    </a:lnTo>
                    <a:lnTo>
                      <a:pt x="799" y="1017"/>
                    </a:lnTo>
                    <a:lnTo>
                      <a:pt x="829" y="977"/>
                    </a:lnTo>
                    <a:lnTo>
                      <a:pt x="861" y="941"/>
                    </a:lnTo>
                    <a:lnTo>
                      <a:pt x="895" y="905"/>
                    </a:lnTo>
                    <a:lnTo>
                      <a:pt x="929" y="871"/>
                    </a:lnTo>
                    <a:lnTo>
                      <a:pt x="965" y="837"/>
                    </a:lnTo>
                    <a:lnTo>
                      <a:pt x="1003" y="807"/>
                    </a:lnTo>
                    <a:lnTo>
                      <a:pt x="1043" y="777"/>
                    </a:lnTo>
                    <a:lnTo>
                      <a:pt x="1083" y="749"/>
                    </a:lnTo>
                    <a:lnTo>
                      <a:pt x="1125" y="723"/>
                    </a:lnTo>
                    <a:lnTo>
                      <a:pt x="1167" y="699"/>
                    </a:lnTo>
                    <a:lnTo>
                      <a:pt x="1211" y="678"/>
                    </a:lnTo>
                    <a:lnTo>
                      <a:pt x="1257" y="658"/>
                    </a:lnTo>
                    <a:lnTo>
                      <a:pt x="1303" y="640"/>
                    </a:lnTo>
                    <a:lnTo>
                      <a:pt x="1351" y="624"/>
                    </a:lnTo>
                    <a:lnTo>
                      <a:pt x="1399" y="610"/>
                    </a:lnTo>
                    <a:lnTo>
                      <a:pt x="1447" y="598"/>
                    </a:lnTo>
                    <a:lnTo>
                      <a:pt x="1497" y="588"/>
                    </a:lnTo>
                    <a:lnTo>
                      <a:pt x="1549" y="580"/>
                    </a:lnTo>
                    <a:lnTo>
                      <a:pt x="1599" y="576"/>
                    </a:lnTo>
                    <a:lnTo>
                      <a:pt x="1655" y="308"/>
                    </a:lnTo>
                    <a:lnTo>
                      <a:pt x="1583" y="0"/>
                    </a:lnTo>
                    <a:lnTo>
                      <a:pt x="1583" y="0"/>
                    </a:lnTo>
                    <a:lnTo>
                      <a:pt x="1503" y="6"/>
                    </a:lnTo>
                    <a:lnTo>
                      <a:pt x="1423" y="16"/>
                    </a:lnTo>
                    <a:lnTo>
                      <a:pt x="1345" y="30"/>
                    </a:lnTo>
                    <a:lnTo>
                      <a:pt x="1267" y="48"/>
                    </a:lnTo>
                    <a:lnTo>
                      <a:pt x="1191" y="68"/>
                    </a:lnTo>
                    <a:lnTo>
                      <a:pt x="1117" y="94"/>
                    </a:lnTo>
                    <a:lnTo>
                      <a:pt x="1043" y="120"/>
                    </a:lnTo>
                    <a:lnTo>
                      <a:pt x="973" y="152"/>
                    </a:lnTo>
                    <a:lnTo>
                      <a:pt x="903" y="186"/>
                    </a:lnTo>
                    <a:lnTo>
                      <a:pt x="835" y="222"/>
                    </a:lnTo>
                    <a:lnTo>
                      <a:pt x="771" y="264"/>
                    </a:lnTo>
                    <a:lnTo>
                      <a:pt x="707" y="306"/>
                    </a:lnTo>
                    <a:lnTo>
                      <a:pt x="644" y="352"/>
                    </a:lnTo>
                    <a:lnTo>
                      <a:pt x="584" y="400"/>
                    </a:lnTo>
                    <a:lnTo>
                      <a:pt x="528" y="452"/>
                    </a:lnTo>
                    <a:lnTo>
                      <a:pt x="474" y="504"/>
                    </a:lnTo>
                    <a:lnTo>
                      <a:pt x="422" y="560"/>
                    </a:lnTo>
                    <a:lnTo>
                      <a:pt x="372" y="620"/>
                    </a:lnTo>
                    <a:lnTo>
                      <a:pt x="324" y="680"/>
                    </a:lnTo>
                    <a:lnTo>
                      <a:pt x="280" y="741"/>
                    </a:lnTo>
                    <a:lnTo>
                      <a:pt x="240" y="807"/>
                    </a:lnTo>
                    <a:lnTo>
                      <a:pt x="202" y="873"/>
                    </a:lnTo>
                    <a:lnTo>
                      <a:pt x="166" y="941"/>
                    </a:lnTo>
                    <a:lnTo>
                      <a:pt x="134" y="1013"/>
                    </a:lnTo>
                    <a:lnTo>
                      <a:pt x="104" y="1085"/>
                    </a:lnTo>
                    <a:lnTo>
                      <a:pt x="80" y="1159"/>
                    </a:lnTo>
                    <a:lnTo>
                      <a:pt x="58" y="1233"/>
                    </a:lnTo>
                    <a:lnTo>
                      <a:pt x="38" y="1311"/>
                    </a:lnTo>
                    <a:lnTo>
                      <a:pt x="24" y="1389"/>
                    </a:lnTo>
                    <a:lnTo>
                      <a:pt x="12" y="1467"/>
                    </a:lnTo>
                    <a:lnTo>
                      <a:pt x="4" y="1549"/>
                    </a:lnTo>
                    <a:lnTo>
                      <a:pt x="0" y="1629"/>
                    </a:lnTo>
                    <a:lnTo>
                      <a:pt x="310" y="1565"/>
                    </a:lnTo>
                    <a:lnTo>
                      <a:pt x="582" y="1621"/>
                    </a:lnTo>
                    <a:close/>
                  </a:path>
                </a:pathLst>
              </a:custGeom>
              <a:solidFill>
                <a:srgbClr val="AEB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endParaRPr>
              </a:p>
            </p:txBody>
          </p:sp>
          <p:sp>
            <p:nvSpPr>
              <p:cNvPr id="19" name="Freeform 9">
                <a:extLst>
                  <a:ext uri="{FF2B5EF4-FFF2-40B4-BE49-F238E27FC236}">
                    <a16:creationId xmlns:a16="http://schemas.microsoft.com/office/drawing/2014/main" id="{BE1D5A4E-CAA9-4B71-B12C-639A6C37A5C2}"/>
                  </a:ext>
                </a:extLst>
              </p:cNvPr>
              <p:cNvSpPr>
                <a:spLocks/>
              </p:cNvSpPr>
              <p:nvPr/>
            </p:nvSpPr>
            <p:spPr bwMode="auto">
              <a:xfrm>
                <a:off x="4927601" y="368300"/>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0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78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4"/>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6"/>
                    </a:lnTo>
                    <a:lnTo>
                      <a:pt x="286" y="620"/>
                    </a:lnTo>
                    <a:lnTo>
                      <a:pt x="318" y="622"/>
                    </a:lnTo>
                    <a:lnTo>
                      <a:pt x="318" y="622"/>
                    </a:lnTo>
                    <a:lnTo>
                      <a:pt x="350" y="620"/>
                    </a:lnTo>
                    <a:lnTo>
                      <a:pt x="382" y="614"/>
                    </a:lnTo>
                    <a:lnTo>
                      <a:pt x="410" y="606"/>
                    </a:lnTo>
                    <a:lnTo>
                      <a:pt x="440" y="594"/>
                    </a:lnTo>
                    <a:lnTo>
                      <a:pt x="466" y="580"/>
                    </a:lnTo>
                    <a:lnTo>
                      <a:pt x="492" y="564"/>
                    </a:lnTo>
                    <a:lnTo>
                      <a:pt x="516" y="546"/>
                    </a:lnTo>
                    <a:lnTo>
                      <a:pt x="536" y="526"/>
                    </a:lnTo>
                    <a:lnTo>
                      <a:pt x="556" y="504"/>
                    </a:lnTo>
                    <a:lnTo>
                      <a:pt x="574" y="478"/>
                    </a:lnTo>
                    <a:lnTo>
                      <a:pt x="588" y="452"/>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0"/>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AEB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endParaRPr>
              </a:p>
            </p:txBody>
          </p:sp>
          <p:sp>
            <p:nvSpPr>
              <p:cNvPr id="20" name="Freeform 11">
                <a:extLst>
                  <a:ext uri="{FF2B5EF4-FFF2-40B4-BE49-F238E27FC236}">
                    <a16:creationId xmlns:a16="http://schemas.microsoft.com/office/drawing/2014/main" id="{A6A87F87-D618-4CFD-9A1D-0EC5A4C7E1AE}"/>
                  </a:ext>
                </a:extLst>
              </p:cNvPr>
              <p:cNvSpPr>
                <a:spLocks/>
              </p:cNvSpPr>
              <p:nvPr/>
            </p:nvSpPr>
            <p:spPr bwMode="auto">
              <a:xfrm>
                <a:off x="5060951" y="501650"/>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4 h 454"/>
                  <a:gd name="T20" fmla="*/ 12 w 454"/>
                  <a:gd name="T21" fmla="*/ 298 h 454"/>
                  <a:gd name="T22" fmla="*/ 30 w 454"/>
                  <a:gd name="T23" fmla="*/ 340 h 454"/>
                  <a:gd name="T24" fmla="*/ 56 w 454"/>
                  <a:gd name="T25" fmla="*/ 374 h 454"/>
                  <a:gd name="T26" fmla="*/ 88 w 454"/>
                  <a:gd name="T27" fmla="*/ 404 h 454"/>
                  <a:gd name="T28" fmla="*/ 124 w 454"/>
                  <a:gd name="T29" fmla="*/ 428 h 454"/>
                  <a:gd name="T30" fmla="*/ 166 w 454"/>
                  <a:gd name="T31" fmla="*/ 444 h 454"/>
                  <a:gd name="T32" fmla="*/ 210 w 454"/>
                  <a:gd name="T33" fmla="*/ 452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2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4"/>
                    </a:lnTo>
                    <a:lnTo>
                      <a:pt x="64" y="70"/>
                    </a:lnTo>
                    <a:lnTo>
                      <a:pt x="50" y="86"/>
                    </a:lnTo>
                    <a:lnTo>
                      <a:pt x="36" y="104"/>
                    </a:lnTo>
                    <a:lnTo>
                      <a:pt x="26" y="122"/>
                    </a:lnTo>
                    <a:lnTo>
                      <a:pt x="16" y="144"/>
                    </a:lnTo>
                    <a:lnTo>
                      <a:pt x="10" y="164"/>
                    </a:lnTo>
                    <a:lnTo>
                      <a:pt x="4" y="186"/>
                    </a:lnTo>
                    <a:lnTo>
                      <a:pt x="2" y="208"/>
                    </a:lnTo>
                    <a:lnTo>
                      <a:pt x="0" y="232"/>
                    </a:lnTo>
                    <a:lnTo>
                      <a:pt x="0" y="232"/>
                    </a:lnTo>
                    <a:lnTo>
                      <a:pt x="2" y="254"/>
                    </a:lnTo>
                    <a:lnTo>
                      <a:pt x="6" y="278"/>
                    </a:lnTo>
                    <a:lnTo>
                      <a:pt x="12" y="298"/>
                    </a:lnTo>
                    <a:lnTo>
                      <a:pt x="20" y="320"/>
                    </a:lnTo>
                    <a:lnTo>
                      <a:pt x="30" y="340"/>
                    </a:lnTo>
                    <a:lnTo>
                      <a:pt x="42" y="358"/>
                    </a:lnTo>
                    <a:lnTo>
                      <a:pt x="56" y="374"/>
                    </a:lnTo>
                    <a:lnTo>
                      <a:pt x="70" y="390"/>
                    </a:lnTo>
                    <a:lnTo>
                      <a:pt x="88" y="404"/>
                    </a:lnTo>
                    <a:lnTo>
                      <a:pt x="106" y="418"/>
                    </a:lnTo>
                    <a:lnTo>
                      <a:pt x="124" y="428"/>
                    </a:lnTo>
                    <a:lnTo>
                      <a:pt x="144" y="438"/>
                    </a:lnTo>
                    <a:lnTo>
                      <a:pt x="166" y="444"/>
                    </a:lnTo>
                    <a:lnTo>
                      <a:pt x="188" y="450"/>
                    </a:lnTo>
                    <a:lnTo>
                      <a:pt x="210" y="452"/>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6"/>
                    </a:lnTo>
                    <a:lnTo>
                      <a:pt x="418" y="350"/>
                    </a:lnTo>
                    <a:lnTo>
                      <a:pt x="430" y="330"/>
                    </a:lnTo>
                    <a:lnTo>
                      <a:pt x="438" y="310"/>
                    </a:lnTo>
                    <a:lnTo>
                      <a:pt x="446" y="290"/>
                    </a:lnTo>
                    <a:lnTo>
                      <a:pt x="452" y="268"/>
                    </a:lnTo>
                    <a:lnTo>
                      <a:pt x="454" y="244"/>
                    </a:lnTo>
                    <a:lnTo>
                      <a:pt x="454" y="222"/>
                    </a:lnTo>
                    <a:lnTo>
                      <a:pt x="454" y="222"/>
                    </a:lnTo>
                    <a:lnTo>
                      <a:pt x="452" y="198"/>
                    </a:lnTo>
                    <a:lnTo>
                      <a:pt x="448" y="176"/>
                    </a:lnTo>
                    <a:lnTo>
                      <a:pt x="442" y="154"/>
                    </a:lnTo>
                    <a:lnTo>
                      <a:pt x="434" y="134"/>
                    </a:lnTo>
                    <a:lnTo>
                      <a:pt x="424" y="114"/>
                    </a:lnTo>
                    <a:lnTo>
                      <a:pt x="414"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AEB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endParaRPr>
              </a:p>
            </p:txBody>
          </p:sp>
        </p:grpSp>
        <p:grpSp>
          <p:nvGrpSpPr>
            <p:cNvPr id="6" name="Group 5">
              <a:extLst>
                <a:ext uri="{FF2B5EF4-FFF2-40B4-BE49-F238E27FC236}">
                  <a16:creationId xmlns:a16="http://schemas.microsoft.com/office/drawing/2014/main" id="{AE9AF014-6205-4F41-808C-54BDDE0F8310}"/>
                </a:ext>
              </a:extLst>
            </p:cNvPr>
            <p:cNvGrpSpPr/>
            <p:nvPr/>
          </p:nvGrpSpPr>
          <p:grpSpPr>
            <a:xfrm>
              <a:off x="6203951" y="800100"/>
              <a:ext cx="3011487" cy="2608263"/>
              <a:chOff x="6203951" y="800100"/>
              <a:chExt cx="3011487" cy="2608263"/>
            </a:xfrm>
          </p:grpSpPr>
          <p:sp>
            <p:nvSpPr>
              <p:cNvPr id="15" name="Freeform 13">
                <a:extLst>
                  <a:ext uri="{FF2B5EF4-FFF2-40B4-BE49-F238E27FC236}">
                    <a16:creationId xmlns:a16="http://schemas.microsoft.com/office/drawing/2014/main" id="{05DF6772-9011-43A4-9DD8-B60B89AC04FE}"/>
                  </a:ext>
                </a:extLst>
              </p:cNvPr>
              <p:cNvSpPr>
                <a:spLocks/>
              </p:cNvSpPr>
              <p:nvPr/>
            </p:nvSpPr>
            <p:spPr bwMode="auto">
              <a:xfrm>
                <a:off x="8228013" y="2176463"/>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0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6"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6"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4" y="546"/>
                    </a:lnTo>
                    <a:lnTo>
                      <a:pt x="536" y="526"/>
                    </a:lnTo>
                    <a:lnTo>
                      <a:pt x="556" y="504"/>
                    </a:lnTo>
                    <a:lnTo>
                      <a:pt x="574" y="480"/>
                    </a:lnTo>
                    <a:lnTo>
                      <a:pt x="588" y="454"/>
                    </a:lnTo>
                    <a:lnTo>
                      <a:pt x="600" y="426"/>
                    </a:lnTo>
                    <a:lnTo>
                      <a:pt x="610" y="396"/>
                    </a:lnTo>
                    <a:lnTo>
                      <a:pt x="618" y="366"/>
                    </a:lnTo>
                    <a:lnTo>
                      <a:pt x="622" y="336"/>
                    </a:lnTo>
                    <a:lnTo>
                      <a:pt x="622" y="304"/>
                    </a:lnTo>
                    <a:lnTo>
                      <a:pt x="622" y="304"/>
                    </a:lnTo>
                    <a:lnTo>
                      <a:pt x="620" y="272"/>
                    </a:lnTo>
                    <a:lnTo>
                      <a:pt x="614"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rgbClr val="AEB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endParaRPr>
              </a:p>
            </p:txBody>
          </p:sp>
          <p:sp>
            <p:nvSpPr>
              <p:cNvPr id="16" name="Freeform 5">
                <a:extLst>
                  <a:ext uri="{FF2B5EF4-FFF2-40B4-BE49-F238E27FC236}">
                    <a16:creationId xmlns:a16="http://schemas.microsoft.com/office/drawing/2014/main" id="{9DED53BC-986B-49A5-AF68-33A5B0CEB3AC}"/>
                  </a:ext>
                </a:extLst>
              </p:cNvPr>
              <p:cNvSpPr>
                <a:spLocks/>
              </p:cNvSpPr>
              <p:nvPr/>
            </p:nvSpPr>
            <p:spPr bwMode="auto">
              <a:xfrm>
                <a:off x="6203951" y="800100"/>
                <a:ext cx="2595563" cy="2608263"/>
              </a:xfrm>
              <a:custGeom>
                <a:avLst/>
                <a:gdLst>
                  <a:gd name="T0" fmla="*/ 1635 w 1635"/>
                  <a:gd name="T1" fmla="*/ 1573 h 1643"/>
                  <a:gd name="T2" fmla="*/ 1617 w 1635"/>
                  <a:gd name="T3" fmla="*/ 1413 h 1643"/>
                  <a:gd name="T4" fmla="*/ 1585 w 1635"/>
                  <a:gd name="T5" fmla="*/ 1259 h 1643"/>
                  <a:gd name="T6" fmla="*/ 1539 w 1635"/>
                  <a:gd name="T7" fmla="*/ 1109 h 1643"/>
                  <a:gd name="T8" fmla="*/ 1481 w 1635"/>
                  <a:gd name="T9" fmla="*/ 965 h 1643"/>
                  <a:gd name="T10" fmla="*/ 1409 w 1635"/>
                  <a:gd name="T11" fmla="*/ 829 h 1643"/>
                  <a:gd name="T12" fmla="*/ 1325 w 1635"/>
                  <a:gd name="T13" fmla="*/ 701 h 1643"/>
                  <a:gd name="T14" fmla="*/ 1231 w 1635"/>
                  <a:gd name="T15" fmla="*/ 580 h 1643"/>
                  <a:gd name="T16" fmla="*/ 1127 w 1635"/>
                  <a:gd name="T17" fmla="*/ 470 h 1643"/>
                  <a:gd name="T18" fmla="*/ 1013 w 1635"/>
                  <a:gd name="T19" fmla="*/ 370 h 1643"/>
                  <a:gd name="T20" fmla="*/ 888 w 1635"/>
                  <a:gd name="T21" fmla="*/ 278 h 1643"/>
                  <a:gd name="T22" fmla="*/ 756 w 1635"/>
                  <a:gd name="T23" fmla="*/ 200 h 1643"/>
                  <a:gd name="T24" fmla="*/ 616 w 1635"/>
                  <a:gd name="T25" fmla="*/ 132 h 1643"/>
                  <a:gd name="T26" fmla="*/ 472 w 1635"/>
                  <a:gd name="T27" fmla="*/ 78 h 1643"/>
                  <a:gd name="T28" fmla="*/ 320 w 1635"/>
                  <a:gd name="T29" fmla="*/ 38 h 1643"/>
                  <a:gd name="T30" fmla="*/ 162 w 1635"/>
                  <a:gd name="T31" fmla="*/ 12 h 1643"/>
                  <a:gd name="T32" fmla="*/ 0 w 1635"/>
                  <a:gd name="T33" fmla="*/ 0 h 1643"/>
                  <a:gd name="T34" fmla="*/ 10 w 1635"/>
                  <a:gd name="T35" fmla="*/ 574 h 1643"/>
                  <a:gd name="T36" fmla="*/ 64 w 1635"/>
                  <a:gd name="T37" fmla="*/ 578 h 1643"/>
                  <a:gd name="T38" fmla="*/ 166 w 1635"/>
                  <a:gd name="T39" fmla="*/ 592 h 1643"/>
                  <a:gd name="T40" fmla="*/ 266 w 1635"/>
                  <a:gd name="T41" fmla="*/ 614 h 1643"/>
                  <a:gd name="T42" fmla="*/ 362 w 1635"/>
                  <a:gd name="T43" fmla="*/ 646 h 1643"/>
                  <a:gd name="T44" fmla="*/ 452 w 1635"/>
                  <a:gd name="T45" fmla="*/ 684 h 1643"/>
                  <a:gd name="T46" fmla="*/ 540 w 1635"/>
                  <a:gd name="T47" fmla="*/ 731 h 1643"/>
                  <a:gd name="T48" fmla="*/ 622 w 1635"/>
                  <a:gd name="T49" fmla="*/ 785 h 1643"/>
                  <a:gd name="T50" fmla="*/ 700 w 1635"/>
                  <a:gd name="T51" fmla="*/ 847 h 1643"/>
                  <a:gd name="T52" fmla="*/ 770 w 1635"/>
                  <a:gd name="T53" fmla="*/ 915 h 1643"/>
                  <a:gd name="T54" fmla="*/ 834 w 1635"/>
                  <a:gd name="T55" fmla="*/ 991 h 1643"/>
                  <a:gd name="T56" fmla="*/ 892 w 1635"/>
                  <a:gd name="T57" fmla="*/ 1071 h 1643"/>
                  <a:gd name="T58" fmla="*/ 945 w 1635"/>
                  <a:gd name="T59" fmla="*/ 1155 h 1643"/>
                  <a:gd name="T60" fmla="*/ 987 w 1635"/>
                  <a:gd name="T61" fmla="*/ 1245 h 1643"/>
                  <a:gd name="T62" fmla="*/ 1023 w 1635"/>
                  <a:gd name="T63" fmla="*/ 1339 h 1643"/>
                  <a:gd name="T64" fmla="*/ 1049 w 1635"/>
                  <a:gd name="T65" fmla="*/ 1437 h 1643"/>
                  <a:gd name="T66" fmla="*/ 1067 w 1635"/>
                  <a:gd name="T67" fmla="*/ 1539 h 1643"/>
                  <a:gd name="T68" fmla="*/ 1333 w 1635"/>
                  <a:gd name="T69" fmla="*/ 1643 h 1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35" h="1643">
                    <a:moveTo>
                      <a:pt x="1635" y="1573"/>
                    </a:moveTo>
                    <a:lnTo>
                      <a:pt x="1635" y="1573"/>
                    </a:lnTo>
                    <a:lnTo>
                      <a:pt x="1627" y="1493"/>
                    </a:lnTo>
                    <a:lnTo>
                      <a:pt x="1617" y="1413"/>
                    </a:lnTo>
                    <a:lnTo>
                      <a:pt x="1603" y="1335"/>
                    </a:lnTo>
                    <a:lnTo>
                      <a:pt x="1585" y="1259"/>
                    </a:lnTo>
                    <a:lnTo>
                      <a:pt x="1565" y="1183"/>
                    </a:lnTo>
                    <a:lnTo>
                      <a:pt x="1539" y="1109"/>
                    </a:lnTo>
                    <a:lnTo>
                      <a:pt x="1511" y="1035"/>
                    </a:lnTo>
                    <a:lnTo>
                      <a:pt x="1481" y="965"/>
                    </a:lnTo>
                    <a:lnTo>
                      <a:pt x="1447" y="895"/>
                    </a:lnTo>
                    <a:lnTo>
                      <a:pt x="1409" y="829"/>
                    </a:lnTo>
                    <a:lnTo>
                      <a:pt x="1369" y="763"/>
                    </a:lnTo>
                    <a:lnTo>
                      <a:pt x="1325" y="701"/>
                    </a:lnTo>
                    <a:lnTo>
                      <a:pt x="1279" y="640"/>
                    </a:lnTo>
                    <a:lnTo>
                      <a:pt x="1231" y="580"/>
                    </a:lnTo>
                    <a:lnTo>
                      <a:pt x="1181" y="524"/>
                    </a:lnTo>
                    <a:lnTo>
                      <a:pt x="1127" y="470"/>
                    </a:lnTo>
                    <a:lnTo>
                      <a:pt x="1071" y="418"/>
                    </a:lnTo>
                    <a:lnTo>
                      <a:pt x="1013" y="370"/>
                    </a:lnTo>
                    <a:lnTo>
                      <a:pt x="951" y="322"/>
                    </a:lnTo>
                    <a:lnTo>
                      <a:pt x="888" y="278"/>
                    </a:lnTo>
                    <a:lnTo>
                      <a:pt x="822" y="238"/>
                    </a:lnTo>
                    <a:lnTo>
                      <a:pt x="756" y="200"/>
                    </a:lnTo>
                    <a:lnTo>
                      <a:pt x="688" y="164"/>
                    </a:lnTo>
                    <a:lnTo>
                      <a:pt x="616" y="132"/>
                    </a:lnTo>
                    <a:lnTo>
                      <a:pt x="544" y="104"/>
                    </a:lnTo>
                    <a:lnTo>
                      <a:pt x="472" y="78"/>
                    </a:lnTo>
                    <a:lnTo>
                      <a:pt x="396" y="56"/>
                    </a:lnTo>
                    <a:lnTo>
                      <a:pt x="320" y="38"/>
                    </a:lnTo>
                    <a:lnTo>
                      <a:pt x="242" y="22"/>
                    </a:lnTo>
                    <a:lnTo>
                      <a:pt x="162" y="12"/>
                    </a:lnTo>
                    <a:lnTo>
                      <a:pt x="82" y="4"/>
                    </a:lnTo>
                    <a:lnTo>
                      <a:pt x="0" y="0"/>
                    </a:lnTo>
                    <a:lnTo>
                      <a:pt x="66" y="310"/>
                    </a:lnTo>
                    <a:lnTo>
                      <a:pt x="10" y="574"/>
                    </a:lnTo>
                    <a:lnTo>
                      <a:pt x="10" y="574"/>
                    </a:lnTo>
                    <a:lnTo>
                      <a:pt x="64" y="578"/>
                    </a:lnTo>
                    <a:lnTo>
                      <a:pt x="114" y="584"/>
                    </a:lnTo>
                    <a:lnTo>
                      <a:pt x="166" y="592"/>
                    </a:lnTo>
                    <a:lnTo>
                      <a:pt x="216" y="602"/>
                    </a:lnTo>
                    <a:lnTo>
                      <a:pt x="266" y="614"/>
                    </a:lnTo>
                    <a:lnTo>
                      <a:pt x="314" y="628"/>
                    </a:lnTo>
                    <a:lnTo>
                      <a:pt x="362" y="646"/>
                    </a:lnTo>
                    <a:lnTo>
                      <a:pt x="408" y="664"/>
                    </a:lnTo>
                    <a:lnTo>
                      <a:pt x="452" y="684"/>
                    </a:lnTo>
                    <a:lnTo>
                      <a:pt x="498" y="707"/>
                    </a:lnTo>
                    <a:lnTo>
                      <a:pt x="540" y="731"/>
                    </a:lnTo>
                    <a:lnTo>
                      <a:pt x="582" y="757"/>
                    </a:lnTo>
                    <a:lnTo>
                      <a:pt x="622" y="785"/>
                    </a:lnTo>
                    <a:lnTo>
                      <a:pt x="662" y="815"/>
                    </a:lnTo>
                    <a:lnTo>
                      <a:pt x="700" y="847"/>
                    </a:lnTo>
                    <a:lnTo>
                      <a:pt x="736" y="881"/>
                    </a:lnTo>
                    <a:lnTo>
                      <a:pt x="770" y="915"/>
                    </a:lnTo>
                    <a:lnTo>
                      <a:pt x="804" y="953"/>
                    </a:lnTo>
                    <a:lnTo>
                      <a:pt x="834" y="991"/>
                    </a:lnTo>
                    <a:lnTo>
                      <a:pt x="864" y="1029"/>
                    </a:lnTo>
                    <a:lnTo>
                      <a:pt x="892" y="1071"/>
                    </a:lnTo>
                    <a:lnTo>
                      <a:pt x="919" y="1113"/>
                    </a:lnTo>
                    <a:lnTo>
                      <a:pt x="945" y="1155"/>
                    </a:lnTo>
                    <a:lnTo>
                      <a:pt x="967" y="1199"/>
                    </a:lnTo>
                    <a:lnTo>
                      <a:pt x="987" y="1245"/>
                    </a:lnTo>
                    <a:lnTo>
                      <a:pt x="1005" y="1291"/>
                    </a:lnTo>
                    <a:lnTo>
                      <a:pt x="1023" y="1339"/>
                    </a:lnTo>
                    <a:lnTo>
                      <a:pt x="1037" y="1387"/>
                    </a:lnTo>
                    <a:lnTo>
                      <a:pt x="1049" y="1437"/>
                    </a:lnTo>
                    <a:lnTo>
                      <a:pt x="1059" y="1487"/>
                    </a:lnTo>
                    <a:lnTo>
                      <a:pt x="1067" y="1539"/>
                    </a:lnTo>
                    <a:lnTo>
                      <a:pt x="1071" y="1591"/>
                    </a:lnTo>
                    <a:lnTo>
                      <a:pt x="1333" y="1643"/>
                    </a:lnTo>
                    <a:lnTo>
                      <a:pt x="1635" y="1573"/>
                    </a:lnTo>
                    <a:close/>
                  </a:path>
                </a:pathLst>
              </a:custGeom>
              <a:solidFill>
                <a:srgbClr val="AEB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endParaRPr>
              </a:p>
            </p:txBody>
          </p:sp>
          <p:sp>
            <p:nvSpPr>
              <p:cNvPr id="17" name="Freeform 15">
                <a:extLst>
                  <a:ext uri="{FF2B5EF4-FFF2-40B4-BE49-F238E27FC236}">
                    <a16:creationId xmlns:a16="http://schemas.microsoft.com/office/drawing/2014/main" id="{86F9CC2D-2614-42B6-B954-41709EF31F8E}"/>
                  </a:ext>
                </a:extLst>
              </p:cNvPr>
              <p:cNvSpPr>
                <a:spLocks/>
              </p:cNvSpPr>
              <p:nvPr/>
            </p:nvSpPr>
            <p:spPr bwMode="auto">
              <a:xfrm>
                <a:off x="8361363" y="2309813"/>
                <a:ext cx="720725" cy="720725"/>
              </a:xfrm>
              <a:custGeom>
                <a:avLst/>
                <a:gdLst>
                  <a:gd name="T0" fmla="*/ 222 w 454"/>
                  <a:gd name="T1" fmla="*/ 0 h 454"/>
                  <a:gd name="T2" fmla="*/ 176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4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6" y="6"/>
                    </a:lnTo>
                    <a:lnTo>
                      <a:pt x="156" y="12"/>
                    </a:lnTo>
                    <a:lnTo>
                      <a:pt x="134" y="20"/>
                    </a:lnTo>
                    <a:lnTo>
                      <a:pt x="114"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4" y="418"/>
                    </a:lnTo>
                    <a:lnTo>
                      <a:pt x="124" y="428"/>
                    </a:lnTo>
                    <a:lnTo>
                      <a:pt x="144" y="438"/>
                    </a:lnTo>
                    <a:lnTo>
                      <a:pt x="164" y="446"/>
                    </a:lnTo>
                    <a:lnTo>
                      <a:pt x="186"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rgbClr val="AEB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endParaRPr>
              </a:p>
            </p:txBody>
          </p:sp>
        </p:grpSp>
        <p:grpSp>
          <p:nvGrpSpPr>
            <p:cNvPr id="7" name="Group 6">
              <a:extLst>
                <a:ext uri="{FF2B5EF4-FFF2-40B4-BE49-F238E27FC236}">
                  <a16:creationId xmlns:a16="http://schemas.microsoft.com/office/drawing/2014/main" id="{9C0765F9-B1DE-4AC1-AC5D-1180653114BB}"/>
                </a:ext>
              </a:extLst>
            </p:cNvPr>
            <p:cNvGrpSpPr/>
            <p:nvPr/>
          </p:nvGrpSpPr>
          <p:grpSpPr>
            <a:xfrm>
              <a:off x="6248401" y="3503613"/>
              <a:ext cx="2554288" cy="2986087"/>
              <a:chOff x="6248401" y="3503613"/>
              <a:chExt cx="2554288" cy="2986087"/>
            </a:xfrm>
          </p:grpSpPr>
          <p:sp>
            <p:nvSpPr>
              <p:cNvPr id="12" name="Freeform 8">
                <a:extLst>
                  <a:ext uri="{FF2B5EF4-FFF2-40B4-BE49-F238E27FC236}">
                    <a16:creationId xmlns:a16="http://schemas.microsoft.com/office/drawing/2014/main" id="{A73162C9-D4E6-4BD4-A579-0C2935C13918}"/>
                  </a:ext>
                </a:extLst>
              </p:cNvPr>
              <p:cNvSpPr>
                <a:spLocks/>
              </p:cNvSpPr>
              <p:nvPr/>
            </p:nvSpPr>
            <p:spPr bwMode="auto">
              <a:xfrm>
                <a:off x="6248401" y="3503613"/>
                <a:ext cx="2554288" cy="2601913"/>
              </a:xfrm>
              <a:custGeom>
                <a:avLst/>
                <a:gdLst>
                  <a:gd name="T0" fmla="*/ 1305 w 1609"/>
                  <a:gd name="T1" fmla="*/ 64 h 1639"/>
                  <a:gd name="T2" fmla="*/ 1045 w 1609"/>
                  <a:gd name="T3" fmla="*/ 12 h 1639"/>
                  <a:gd name="T4" fmla="*/ 1037 w 1609"/>
                  <a:gd name="T5" fmla="*/ 114 h 1639"/>
                  <a:gd name="T6" fmla="*/ 1021 w 1609"/>
                  <a:gd name="T7" fmla="*/ 214 h 1639"/>
                  <a:gd name="T8" fmla="*/ 995 w 1609"/>
                  <a:gd name="T9" fmla="*/ 310 h 1639"/>
                  <a:gd name="T10" fmla="*/ 959 w 1609"/>
                  <a:gd name="T11" fmla="*/ 402 h 1639"/>
                  <a:gd name="T12" fmla="*/ 917 w 1609"/>
                  <a:gd name="T13" fmla="*/ 490 h 1639"/>
                  <a:gd name="T14" fmla="*/ 868 w 1609"/>
                  <a:gd name="T15" fmla="*/ 574 h 1639"/>
                  <a:gd name="T16" fmla="*/ 810 w 1609"/>
                  <a:gd name="T17" fmla="*/ 652 h 1639"/>
                  <a:gd name="T18" fmla="*/ 748 w 1609"/>
                  <a:gd name="T19" fmla="*/ 726 h 1639"/>
                  <a:gd name="T20" fmla="*/ 678 w 1609"/>
                  <a:gd name="T21" fmla="*/ 794 h 1639"/>
                  <a:gd name="T22" fmla="*/ 604 w 1609"/>
                  <a:gd name="T23" fmla="*/ 856 h 1639"/>
                  <a:gd name="T24" fmla="*/ 524 w 1609"/>
                  <a:gd name="T25" fmla="*/ 910 h 1639"/>
                  <a:gd name="T26" fmla="*/ 438 w 1609"/>
                  <a:gd name="T27" fmla="*/ 957 h 1639"/>
                  <a:gd name="T28" fmla="*/ 348 w 1609"/>
                  <a:gd name="T29" fmla="*/ 997 h 1639"/>
                  <a:gd name="T30" fmla="*/ 254 w 1609"/>
                  <a:gd name="T31" fmla="*/ 1029 h 1639"/>
                  <a:gd name="T32" fmla="*/ 158 w 1609"/>
                  <a:gd name="T33" fmla="*/ 1053 h 1639"/>
                  <a:gd name="T34" fmla="*/ 58 w 1609"/>
                  <a:gd name="T35" fmla="*/ 1067 h 1639"/>
                  <a:gd name="T36" fmla="*/ 68 w 1609"/>
                  <a:gd name="T37" fmla="*/ 1639 h 1639"/>
                  <a:gd name="T38" fmla="*/ 148 w 1609"/>
                  <a:gd name="T39" fmla="*/ 1631 h 1639"/>
                  <a:gd name="T40" fmla="*/ 302 w 1609"/>
                  <a:gd name="T41" fmla="*/ 1603 h 1639"/>
                  <a:gd name="T42" fmla="*/ 452 w 1609"/>
                  <a:gd name="T43" fmla="*/ 1561 h 1639"/>
                  <a:gd name="T44" fmla="*/ 596 w 1609"/>
                  <a:gd name="T45" fmla="*/ 1507 h 1639"/>
                  <a:gd name="T46" fmla="*/ 734 w 1609"/>
                  <a:gd name="T47" fmla="*/ 1441 h 1639"/>
                  <a:gd name="T48" fmla="*/ 864 w 1609"/>
                  <a:gd name="T49" fmla="*/ 1363 h 1639"/>
                  <a:gd name="T50" fmla="*/ 987 w 1609"/>
                  <a:gd name="T51" fmla="*/ 1273 h 1639"/>
                  <a:gd name="T52" fmla="*/ 1101 w 1609"/>
                  <a:gd name="T53" fmla="*/ 1173 h 1639"/>
                  <a:gd name="T54" fmla="*/ 1203 w 1609"/>
                  <a:gd name="T55" fmla="*/ 1063 h 1639"/>
                  <a:gd name="T56" fmla="*/ 1297 w 1609"/>
                  <a:gd name="T57" fmla="*/ 943 h 1639"/>
                  <a:gd name="T58" fmla="*/ 1379 w 1609"/>
                  <a:gd name="T59" fmla="*/ 818 h 1639"/>
                  <a:gd name="T60" fmla="*/ 1451 w 1609"/>
                  <a:gd name="T61" fmla="*/ 682 h 1639"/>
                  <a:gd name="T62" fmla="*/ 1509 w 1609"/>
                  <a:gd name="T63" fmla="*/ 540 h 1639"/>
                  <a:gd name="T64" fmla="*/ 1555 w 1609"/>
                  <a:gd name="T65" fmla="*/ 392 h 1639"/>
                  <a:gd name="T66" fmla="*/ 1589 w 1609"/>
                  <a:gd name="T67" fmla="*/ 240 h 1639"/>
                  <a:gd name="T68" fmla="*/ 1605 w 1609"/>
                  <a:gd name="T69" fmla="*/ 80 h 1639"/>
                  <a:gd name="T70" fmla="*/ 1609 w 1609"/>
                  <a:gd name="T71" fmla="*/ 0 h 1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09" h="1639">
                    <a:moveTo>
                      <a:pt x="1609" y="0"/>
                    </a:moveTo>
                    <a:lnTo>
                      <a:pt x="1305" y="64"/>
                    </a:lnTo>
                    <a:lnTo>
                      <a:pt x="1045" y="12"/>
                    </a:lnTo>
                    <a:lnTo>
                      <a:pt x="1045" y="12"/>
                    </a:lnTo>
                    <a:lnTo>
                      <a:pt x="1043" y="62"/>
                    </a:lnTo>
                    <a:lnTo>
                      <a:pt x="1037" y="114"/>
                    </a:lnTo>
                    <a:lnTo>
                      <a:pt x="1031" y="164"/>
                    </a:lnTo>
                    <a:lnTo>
                      <a:pt x="1021" y="214"/>
                    </a:lnTo>
                    <a:lnTo>
                      <a:pt x="1009" y="262"/>
                    </a:lnTo>
                    <a:lnTo>
                      <a:pt x="995" y="310"/>
                    </a:lnTo>
                    <a:lnTo>
                      <a:pt x="977" y="356"/>
                    </a:lnTo>
                    <a:lnTo>
                      <a:pt x="959" y="402"/>
                    </a:lnTo>
                    <a:lnTo>
                      <a:pt x="939" y="446"/>
                    </a:lnTo>
                    <a:lnTo>
                      <a:pt x="917" y="490"/>
                    </a:lnTo>
                    <a:lnTo>
                      <a:pt x="893" y="532"/>
                    </a:lnTo>
                    <a:lnTo>
                      <a:pt x="868" y="574"/>
                    </a:lnTo>
                    <a:lnTo>
                      <a:pt x="840" y="614"/>
                    </a:lnTo>
                    <a:lnTo>
                      <a:pt x="810" y="652"/>
                    </a:lnTo>
                    <a:lnTo>
                      <a:pt x="780" y="690"/>
                    </a:lnTo>
                    <a:lnTo>
                      <a:pt x="748" y="726"/>
                    </a:lnTo>
                    <a:lnTo>
                      <a:pt x="714" y="760"/>
                    </a:lnTo>
                    <a:lnTo>
                      <a:pt x="678" y="794"/>
                    </a:lnTo>
                    <a:lnTo>
                      <a:pt x="642" y="826"/>
                    </a:lnTo>
                    <a:lnTo>
                      <a:pt x="604" y="856"/>
                    </a:lnTo>
                    <a:lnTo>
                      <a:pt x="564" y="884"/>
                    </a:lnTo>
                    <a:lnTo>
                      <a:pt x="524" y="910"/>
                    </a:lnTo>
                    <a:lnTo>
                      <a:pt x="482" y="933"/>
                    </a:lnTo>
                    <a:lnTo>
                      <a:pt x="438" y="957"/>
                    </a:lnTo>
                    <a:lnTo>
                      <a:pt x="394" y="977"/>
                    </a:lnTo>
                    <a:lnTo>
                      <a:pt x="348" y="997"/>
                    </a:lnTo>
                    <a:lnTo>
                      <a:pt x="302" y="1015"/>
                    </a:lnTo>
                    <a:lnTo>
                      <a:pt x="254" y="1029"/>
                    </a:lnTo>
                    <a:lnTo>
                      <a:pt x="206" y="1043"/>
                    </a:lnTo>
                    <a:lnTo>
                      <a:pt x="158" y="1053"/>
                    </a:lnTo>
                    <a:lnTo>
                      <a:pt x="108" y="1061"/>
                    </a:lnTo>
                    <a:lnTo>
                      <a:pt x="58" y="1067"/>
                    </a:lnTo>
                    <a:lnTo>
                      <a:pt x="0" y="1347"/>
                    </a:lnTo>
                    <a:lnTo>
                      <a:pt x="68" y="1639"/>
                    </a:lnTo>
                    <a:lnTo>
                      <a:pt x="68" y="1639"/>
                    </a:lnTo>
                    <a:lnTo>
                      <a:pt x="148" y="1631"/>
                    </a:lnTo>
                    <a:lnTo>
                      <a:pt x="226" y="1619"/>
                    </a:lnTo>
                    <a:lnTo>
                      <a:pt x="302" y="1603"/>
                    </a:lnTo>
                    <a:lnTo>
                      <a:pt x="378" y="1585"/>
                    </a:lnTo>
                    <a:lnTo>
                      <a:pt x="452" y="1561"/>
                    </a:lnTo>
                    <a:lnTo>
                      <a:pt x="526" y="1537"/>
                    </a:lnTo>
                    <a:lnTo>
                      <a:pt x="596" y="1507"/>
                    </a:lnTo>
                    <a:lnTo>
                      <a:pt x="666" y="1475"/>
                    </a:lnTo>
                    <a:lnTo>
                      <a:pt x="734" y="1441"/>
                    </a:lnTo>
                    <a:lnTo>
                      <a:pt x="800" y="1403"/>
                    </a:lnTo>
                    <a:lnTo>
                      <a:pt x="864" y="1363"/>
                    </a:lnTo>
                    <a:lnTo>
                      <a:pt x="927" y="1319"/>
                    </a:lnTo>
                    <a:lnTo>
                      <a:pt x="987" y="1273"/>
                    </a:lnTo>
                    <a:lnTo>
                      <a:pt x="1045" y="1223"/>
                    </a:lnTo>
                    <a:lnTo>
                      <a:pt x="1101" y="1173"/>
                    </a:lnTo>
                    <a:lnTo>
                      <a:pt x="1153" y="1119"/>
                    </a:lnTo>
                    <a:lnTo>
                      <a:pt x="1203" y="1063"/>
                    </a:lnTo>
                    <a:lnTo>
                      <a:pt x="1251" y="1003"/>
                    </a:lnTo>
                    <a:lnTo>
                      <a:pt x="1297" y="943"/>
                    </a:lnTo>
                    <a:lnTo>
                      <a:pt x="1341" y="882"/>
                    </a:lnTo>
                    <a:lnTo>
                      <a:pt x="1379" y="818"/>
                    </a:lnTo>
                    <a:lnTo>
                      <a:pt x="1417" y="750"/>
                    </a:lnTo>
                    <a:lnTo>
                      <a:pt x="1451" y="682"/>
                    </a:lnTo>
                    <a:lnTo>
                      <a:pt x="1483" y="612"/>
                    </a:lnTo>
                    <a:lnTo>
                      <a:pt x="1509" y="540"/>
                    </a:lnTo>
                    <a:lnTo>
                      <a:pt x="1535" y="468"/>
                    </a:lnTo>
                    <a:lnTo>
                      <a:pt x="1555" y="392"/>
                    </a:lnTo>
                    <a:lnTo>
                      <a:pt x="1573" y="316"/>
                    </a:lnTo>
                    <a:lnTo>
                      <a:pt x="1589" y="240"/>
                    </a:lnTo>
                    <a:lnTo>
                      <a:pt x="1599" y="160"/>
                    </a:lnTo>
                    <a:lnTo>
                      <a:pt x="1605" y="80"/>
                    </a:lnTo>
                    <a:lnTo>
                      <a:pt x="1609" y="0"/>
                    </a:lnTo>
                    <a:lnTo>
                      <a:pt x="1609" y="0"/>
                    </a:lnTo>
                    <a:close/>
                  </a:path>
                </a:pathLst>
              </a:custGeom>
              <a:solidFill>
                <a:srgbClr val="AEB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endParaRPr>
              </a:p>
            </p:txBody>
          </p:sp>
          <p:sp>
            <p:nvSpPr>
              <p:cNvPr id="13" name="Freeform 17">
                <a:extLst>
                  <a:ext uri="{FF2B5EF4-FFF2-40B4-BE49-F238E27FC236}">
                    <a16:creationId xmlns:a16="http://schemas.microsoft.com/office/drawing/2014/main" id="{78C5D39E-3BAB-43ED-A396-04E1AC61B7C4}"/>
                  </a:ext>
                </a:extLst>
              </p:cNvPr>
              <p:cNvSpPr>
                <a:spLocks/>
              </p:cNvSpPr>
              <p:nvPr/>
            </p:nvSpPr>
            <p:spPr bwMode="auto">
              <a:xfrm>
                <a:off x="6511926" y="5502275"/>
                <a:ext cx="987425" cy="987425"/>
              </a:xfrm>
              <a:custGeom>
                <a:avLst/>
                <a:gdLst>
                  <a:gd name="T0" fmla="*/ 304 w 622"/>
                  <a:gd name="T1" fmla="*/ 0 h 622"/>
                  <a:gd name="T2" fmla="*/ 242 w 622"/>
                  <a:gd name="T3" fmla="*/ 8 h 622"/>
                  <a:gd name="T4" fmla="*/ 184 w 622"/>
                  <a:gd name="T5" fmla="*/ 26 h 622"/>
                  <a:gd name="T6" fmla="*/ 132 w 622"/>
                  <a:gd name="T7" fmla="*/ 56 h 622"/>
                  <a:gd name="T8" fmla="*/ 86 w 622"/>
                  <a:gd name="T9" fmla="*/ 96 h 622"/>
                  <a:gd name="T10" fmla="*/ 50 w 622"/>
                  <a:gd name="T11" fmla="*/ 142 h 622"/>
                  <a:gd name="T12" fmla="*/ 22 w 622"/>
                  <a:gd name="T13" fmla="*/ 196 h 622"/>
                  <a:gd name="T14" fmla="*/ 6 w 622"/>
                  <a:gd name="T15" fmla="*/ 254 h 622"/>
                  <a:gd name="T16" fmla="*/ 0 w 622"/>
                  <a:gd name="T17" fmla="*/ 318 h 622"/>
                  <a:gd name="T18" fmla="*/ 2 w 622"/>
                  <a:gd name="T19" fmla="*/ 350 h 622"/>
                  <a:gd name="T20" fmla="*/ 16 w 622"/>
                  <a:gd name="T21" fmla="*/ 410 h 622"/>
                  <a:gd name="T22" fmla="*/ 42 w 622"/>
                  <a:gd name="T23" fmla="*/ 466 h 622"/>
                  <a:gd name="T24" fmla="*/ 76 w 622"/>
                  <a:gd name="T25" fmla="*/ 514 h 622"/>
                  <a:gd name="T26" fmla="*/ 120 w 622"/>
                  <a:gd name="T27" fmla="*/ 556 h 622"/>
                  <a:gd name="T28" fmla="*/ 170 w 622"/>
                  <a:gd name="T29" fmla="*/ 588 h 622"/>
                  <a:gd name="T30" fmla="*/ 226 w 622"/>
                  <a:gd name="T31" fmla="*/ 610 h 622"/>
                  <a:gd name="T32" fmla="*/ 286 w 622"/>
                  <a:gd name="T33" fmla="*/ 622 h 622"/>
                  <a:gd name="T34" fmla="*/ 318 w 622"/>
                  <a:gd name="T35" fmla="*/ 622 h 622"/>
                  <a:gd name="T36" fmla="*/ 382 w 622"/>
                  <a:gd name="T37" fmla="*/ 614 h 622"/>
                  <a:gd name="T38" fmla="*/ 440 w 622"/>
                  <a:gd name="T39" fmla="*/ 594 h 622"/>
                  <a:gd name="T40" fmla="*/ 492 w 622"/>
                  <a:gd name="T41" fmla="*/ 564 h 622"/>
                  <a:gd name="T42" fmla="*/ 536 w 622"/>
                  <a:gd name="T43" fmla="*/ 526 h 622"/>
                  <a:gd name="T44" fmla="*/ 574 w 622"/>
                  <a:gd name="T45" fmla="*/ 480 h 622"/>
                  <a:gd name="T46" fmla="*/ 602 w 622"/>
                  <a:gd name="T47" fmla="*/ 426 h 622"/>
                  <a:gd name="T48" fmla="*/ 618 w 622"/>
                  <a:gd name="T49" fmla="*/ 366 h 622"/>
                  <a:gd name="T50" fmla="*/ 622 w 622"/>
                  <a:gd name="T51" fmla="*/ 304 h 622"/>
                  <a:gd name="T52" fmla="*/ 620 w 622"/>
                  <a:gd name="T53" fmla="*/ 272 h 622"/>
                  <a:gd name="T54" fmla="*/ 606 w 622"/>
                  <a:gd name="T55" fmla="*/ 212 h 622"/>
                  <a:gd name="T56" fmla="*/ 582 w 622"/>
                  <a:gd name="T57" fmla="*/ 156 h 622"/>
                  <a:gd name="T58" fmla="*/ 548 w 622"/>
                  <a:gd name="T59" fmla="*/ 108 h 622"/>
                  <a:gd name="T60" fmla="*/ 504 w 622"/>
                  <a:gd name="T61" fmla="*/ 66 h 622"/>
                  <a:gd name="T62" fmla="*/ 454 w 622"/>
                  <a:gd name="T63" fmla="*/ 34 h 622"/>
                  <a:gd name="T64" fmla="*/ 398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2" y="8"/>
                    </a:lnTo>
                    <a:lnTo>
                      <a:pt x="212" y="16"/>
                    </a:lnTo>
                    <a:lnTo>
                      <a:pt x="184" y="26"/>
                    </a:lnTo>
                    <a:lnTo>
                      <a:pt x="158" y="40"/>
                    </a:lnTo>
                    <a:lnTo>
                      <a:pt x="132" y="56"/>
                    </a:lnTo>
                    <a:lnTo>
                      <a:pt x="108" y="76"/>
                    </a:lnTo>
                    <a:lnTo>
                      <a:pt x="86" y="96"/>
                    </a:lnTo>
                    <a:lnTo>
                      <a:pt x="68" y="118"/>
                    </a:lnTo>
                    <a:lnTo>
                      <a:pt x="50" y="142"/>
                    </a:lnTo>
                    <a:lnTo>
                      <a:pt x="34" y="168"/>
                    </a:lnTo>
                    <a:lnTo>
                      <a:pt x="22" y="196"/>
                    </a:lnTo>
                    <a:lnTo>
                      <a:pt x="12" y="224"/>
                    </a:lnTo>
                    <a:lnTo>
                      <a:pt x="6" y="254"/>
                    </a:lnTo>
                    <a:lnTo>
                      <a:pt x="2" y="286"/>
                    </a:lnTo>
                    <a:lnTo>
                      <a:pt x="0" y="318"/>
                    </a:lnTo>
                    <a:lnTo>
                      <a:pt x="0" y="318"/>
                    </a:lnTo>
                    <a:lnTo>
                      <a:pt x="2" y="350"/>
                    </a:lnTo>
                    <a:lnTo>
                      <a:pt x="8" y="380"/>
                    </a:lnTo>
                    <a:lnTo>
                      <a:pt x="16" y="410"/>
                    </a:lnTo>
                    <a:lnTo>
                      <a:pt x="28" y="438"/>
                    </a:lnTo>
                    <a:lnTo>
                      <a:pt x="42" y="466"/>
                    </a:lnTo>
                    <a:lnTo>
                      <a:pt x="58" y="490"/>
                    </a:lnTo>
                    <a:lnTo>
                      <a:pt x="76" y="514"/>
                    </a:lnTo>
                    <a:lnTo>
                      <a:pt x="96" y="536"/>
                    </a:lnTo>
                    <a:lnTo>
                      <a:pt x="120" y="556"/>
                    </a:lnTo>
                    <a:lnTo>
                      <a:pt x="144" y="572"/>
                    </a:lnTo>
                    <a:lnTo>
                      <a:pt x="170" y="588"/>
                    </a:lnTo>
                    <a:lnTo>
                      <a:pt x="198" y="600"/>
                    </a:lnTo>
                    <a:lnTo>
                      <a:pt x="226" y="610"/>
                    </a:lnTo>
                    <a:lnTo>
                      <a:pt x="256" y="618"/>
                    </a:lnTo>
                    <a:lnTo>
                      <a:pt x="286" y="622"/>
                    </a:lnTo>
                    <a:lnTo>
                      <a:pt x="318" y="622"/>
                    </a:lnTo>
                    <a:lnTo>
                      <a:pt x="318" y="622"/>
                    </a:lnTo>
                    <a:lnTo>
                      <a:pt x="350" y="620"/>
                    </a:lnTo>
                    <a:lnTo>
                      <a:pt x="382" y="614"/>
                    </a:lnTo>
                    <a:lnTo>
                      <a:pt x="410" y="606"/>
                    </a:lnTo>
                    <a:lnTo>
                      <a:pt x="440" y="594"/>
                    </a:lnTo>
                    <a:lnTo>
                      <a:pt x="466" y="582"/>
                    </a:lnTo>
                    <a:lnTo>
                      <a:pt x="492" y="564"/>
                    </a:lnTo>
                    <a:lnTo>
                      <a:pt x="516" y="546"/>
                    </a:lnTo>
                    <a:lnTo>
                      <a:pt x="536" y="526"/>
                    </a:lnTo>
                    <a:lnTo>
                      <a:pt x="556" y="504"/>
                    </a:lnTo>
                    <a:lnTo>
                      <a:pt x="574" y="480"/>
                    </a:lnTo>
                    <a:lnTo>
                      <a:pt x="588" y="454"/>
                    </a:lnTo>
                    <a:lnTo>
                      <a:pt x="602" y="426"/>
                    </a:lnTo>
                    <a:lnTo>
                      <a:pt x="610" y="396"/>
                    </a:lnTo>
                    <a:lnTo>
                      <a:pt x="618" y="366"/>
                    </a:lnTo>
                    <a:lnTo>
                      <a:pt x="622" y="336"/>
                    </a:lnTo>
                    <a:lnTo>
                      <a:pt x="622" y="304"/>
                    </a:lnTo>
                    <a:lnTo>
                      <a:pt x="622" y="304"/>
                    </a:lnTo>
                    <a:lnTo>
                      <a:pt x="620" y="272"/>
                    </a:lnTo>
                    <a:lnTo>
                      <a:pt x="616" y="242"/>
                    </a:lnTo>
                    <a:lnTo>
                      <a:pt x="606" y="212"/>
                    </a:lnTo>
                    <a:lnTo>
                      <a:pt x="596" y="184"/>
                    </a:lnTo>
                    <a:lnTo>
                      <a:pt x="582" y="156"/>
                    </a:lnTo>
                    <a:lnTo>
                      <a:pt x="566" y="132"/>
                    </a:lnTo>
                    <a:lnTo>
                      <a:pt x="548" y="108"/>
                    </a:lnTo>
                    <a:lnTo>
                      <a:pt x="526" y="86"/>
                    </a:lnTo>
                    <a:lnTo>
                      <a:pt x="504" y="66"/>
                    </a:lnTo>
                    <a:lnTo>
                      <a:pt x="480" y="48"/>
                    </a:lnTo>
                    <a:lnTo>
                      <a:pt x="454" y="34"/>
                    </a:lnTo>
                    <a:lnTo>
                      <a:pt x="426" y="22"/>
                    </a:lnTo>
                    <a:lnTo>
                      <a:pt x="398" y="12"/>
                    </a:lnTo>
                    <a:lnTo>
                      <a:pt x="368" y="4"/>
                    </a:lnTo>
                    <a:lnTo>
                      <a:pt x="336" y="0"/>
                    </a:lnTo>
                    <a:lnTo>
                      <a:pt x="304" y="0"/>
                    </a:lnTo>
                    <a:close/>
                  </a:path>
                </a:pathLst>
              </a:custGeom>
              <a:solidFill>
                <a:sysClr val="window" lastClr="FFFFFF"/>
              </a:solidFill>
              <a:ln>
                <a:noFill/>
              </a:ln>
              <a:effectLst>
                <a:glow rad="228600">
                  <a:schemeClr val="accent6">
                    <a:satMod val="175000"/>
                    <a:alpha val="40000"/>
                  </a:schemeClr>
                </a:glow>
              </a:effectLst>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endParaRPr>
              </a:p>
            </p:txBody>
          </p:sp>
          <p:sp>
            <p:nvSpPr>
              <p:cNvPr id="14" name="Freeform 19">
                <a:extLst>
                  <a:ext uri="{FF2B5EF4-FFF2-40B4-BE49-F238E27FC236}">
                    <a16:creationId xmlns:a16="http://schemas.microsoft.com/office/drawing/2014/main" id="{A8A14C58-5815-4B56-ACE0-A15743E4B084}"/>
                  </a:ext>
                </a:extLst>
              </p:cNvPr>
              <p:cNvSpPr>
                <a:spLocks/>
              </p:cNvSpPr>
              <p:nvPr/>
            </p:nvSpPr>
            <p:spPr bwMode="auto">
              <a:xfrm>
                <a:off x="6645276" y="5635625"/>
                <a:ext cx="720725" cy="720725"/>
              </a:xfrm>
              <a:custGeom>
                <a:avLst/>
                <a:gdLst>
                  <a:gd name="T0" fmla="*/ 222 w 454"/>
                  <a:gd name="T1" fmla="*/ 0 h 454"/>
                  <a:gd name="T2" fmla="*/ 178 w 454"/>
                  <a:gd name="T3" fmla="*/ 6 h 454"/>
                  <a:gd name="T4" fmla="*/ 134 w 454"/>
                  <a:gd name="T5" fmla="*/ 20 h 454"/>
                  <a:gd name="T6" fmla="*/ 96 w 454"/>
                  <a:gd name="T7" fmla="*/ 42 h 454"/>
                  <a:gd name="T8" fmla="*/ 64 w 454"/>
                  <a:gd name="T9" fmla="*/ 70 h 454"/>
                  <a:gd name="T10" fmla="*/ 36 w 454"/>
                  <a:gd name="T11" fmla="*/ 104 h 454"/>
                  <a:gd name="T12" fmla="*/ 16 w 454"/>
                  <a:gd name="T13" fmla="*/ 144 h 454"/>
                  <a:gd name="T14" fmla="*/ 4 w 454"/>
                  <a:gd name="T15" fmla="*/ 186 h 454"/>
                  <a:gd name="T16" fmla="*/ 0 w 454"/>
                  <a:gd name="T17" fmla="*/ 232 h 454"/>
                  <a:gd name="T18" fmla="*/ 2 w 454"/>
                  <a:gd name="T19" fmla="*/ 256 h 454"/>
                  <a:gd name="T20" fmla="*/ 12 w 454"/>
                  <a:gd name="T21" fmla="*/ 300 h 454"/>
                  <a:gd name="T22" fmla="*/ 30 w 454"/>
                  <a:gd name="T23" fmla="*/ 340 h 454"/>
                  <a:gd name="T24" fmla="*/ 56 w 454"/>
                  <a:gd name="T25" fmla="*/ 376 h 454"/>
                  <a:gd name="T26" fmla="*/ 88 w 454"/>
                  <a:gd name="T27" fmla="*/ 406 h 454"/>
                  <a:gd name="T28" fmla="*/ 124 w 454"/>
                  <a:gd name="T29" fmla="*/ 428 h 454"/>
                  <a:gd name="T30" fmla="*/ 166 w 454"/>
                  <a:gd name="T31" fmla="*/ 446 h 454"/>
                  <a:gd name="T32" fmla="*/ 210 w 454"/>
                  <a:gd name="T33" fmla="*/ 454 h 454"/>
                  <a:gd name="T34" fmla="*/ 232 w 454"/>
                  <a:gd name="T35" fmla="*/ 454 h 454"/>
                  <a:gd name="T36" fmla="*/ 278 w 454"/>
                  <a:gd name="T37" fmla="*/ 448 h 454"/>
                  <a:gd name="T38" fmla="*/ 320 w 454"/>
                  <a:gd name="T39" fmla="*/ 434 h 454"/>
                  <a:gd name="T40" fmla="*/ 358 w 454"/>
                  <a:gd name="T41" fmla="*/ 412 h 454"/>
                  <a:gd name="T42" fmla="*/ 392 w 454"/>
                  <a:gd name="T43" fmla="*/ 384 h 454"/>
                  <a:gd name="T44" fmla="*/ 418 w 454"/>
                  <a:gd name="T45" fmla="*/ 350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400 w 454"/>
                  <a:gd name="T59" fmla="*/ 78 h 454"/>
                  <a:gd name="T60" fmla="*/ 368 w 454"/>
                  <a:gd name="T61" fmla="*/ 48 h 454"/>
                  <a:gd name="T62" fmla="*/ 332 w 454"/>
                  <a:gd name="T63" fmla="*/ 24 h 454"/>
                  <a:gd name="T64" fmla="*/ 290 w 454"/>
                  <a:gd name="T65" fmla="*/ 8 h 454"/>
                  <a:gd name="T66" fmla="*/ 246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200" y="2"/>
                    </a:lnTo>
                    <a:lnTo>
                      <a:pt x="178" y="6"/>
                    </a:lnTo>
                    <a:lnTo>
                      <a:pt x="156" y="12"/>
                    </a:lnTo>
                    <a:lnTo>
                      <a:pt x="134" y="20"/>
                    </a:lnTo>
                    <a:lnTo>
                      <a:pt x="116" y="30"/>
                    </a:lnTo>
                    <a:lnTo>
                      <a:pt x="96" y="42"/>
                    </a:lnTo>
                    <a:lnTo>
                      <a:pt x="80" y="56"/>
                    </a:lnTo>
                    <a:lnTo>
                      <a:pt x="64" y="70"/>
                    </a:lnTo>
                    <a:lnTo>
                      <a:pt x="50" y="86"/>
                    </a:lnTo>
                    <a:lnTo>
                      <a:pt x="36" y="104"/>
                    </a:lnTo>
                    <a:lnTo>
                      <a:pt x="26" y="124"/>
                    </a:lnTo>
                    <a:lnTo>
                      <a:pt x="16" y="144"/>
                    </a:lnTo>
                    <a:lnTo>
                      <a:pt x="10" y="164"/>
                    </a:lnTo>
                    <a:lnTo>
                      <a:pt x="4" y="186"/>
                    </a:lnTo>
                    <a:lnTo>
                      <a:pt x="2" y="208"/>
                    </a:lnTo>
                    <a:lnTo>
                      <a:pt x="0" y="232"/>
                    </a:lnTo>
                    <a:lnTo>
                      <a:pt x="0" y="232"/>
                    </a:lnTo>
                    <a:lnTo>
                      <a:pt x="2" y="256"/>
                    </a:lnTo>
                    <a:lnTo>
                      <a:pt x="6" y="278"/>
                    </a:lnTo>
                    <a:lnTo>
                      <a:pt x="12" y="300"/>
                    </a:lnTo>
                    <a:lnTo>
                      <a:pt x="20" y="320"/>
                    </a:lnTo>
                    <a:lnTo>
                      <a:pt x="30" y="340"/>
                    </a:lnTo>
                    <a:lnTo>
                      <a:pt x="42" y="358"/>
                    </a:lnTo>
                    <a:lnTo>
                      <a:pt x="56" y="376"/>
                    </a:lnTo>
                    <a:lnTo>
                      <a:pt x="70" y="390"/>
                    </a:lnTo>
                    <a:lnTo>
                      <a:pt x="88" y="406"/>
                    </a:lnTo>
                    <a:lnTo>
                      <a:pt x="106" y="418"/>
                    </a:lnTo>
                    <a:lnTo>
                      <a:pt x="124" y="428"/>
                    </a:lnTo>
                    <a:lnTo>
                      <a:pt x="144" y="438"/>
                    </a:lnTo>
                    <a:lnTo>
                      <a:pt x="166" y="446"/>
                    </a:lnTo>
                    <a:lnTo>
                      <a:pt x="188" y="450"/>
                    </a:lnTo>
                    <a:lnTo>
                      <a:pt x="210" y="454"/>
                    </a:lnTo>
                    <a:lnTo>
                      <a:pt x="232" y="454"/>
                    </a:lnTo>
                    <a:lnTo>
                      <a:pt x="232" y="454"/>
                    </a:lnTo>
                    <a:lnTo>
                      <a:pt x="256" y="452"/>
                    </a:lnTo>
                    <a:lnTo>
                      <a:pt x="278" y="448"/>
                    </a:lnTo>
                    <a:lnTo>
                      <a:pt x="300" y="442"/>
                    </a:lnTo>
                    <a:lnTo>
                      <a:pt x="320" y="434"/>
                    </a:lnTo>
                    <a:lnTo>
                      <a:pt x="340" y="424"/>
                    </a:lnTo>
                    <a:lnTo>
                      <a:pt x="358" y="412"/>
                    </a:lnTo>
                    <a:lnTo>
                      <a:pt x="376" y="398"/>
                    </a:lnTo>
                    <a:lnTo>
                      <a:pt x="392" y="384"/>
                    </a:lnTo>
                    <a:lnTo>
                      <a:pt x="406" y="368"/>
                    </a:lnTo>
                    <a:lnTo>
                      <a:pt x="418" y="350"/>
                    </a:lnTo>
                    <a:lnTo>
                      <a:pt x="430" y="330"/>
                    </a:lnTo>
                    <a:lnTo>
                      <a:pt x="438" y="310"/>
                    </a:lnTo>
                    <a:lnTo>
                      <a:pt x="446" y="290"/>
                    </a:lnTo>
                    <a:lnTo>
                      <a:pt x="450" y="268"/>
                    </a:lnTo>
                    <a:lnTo>
                      <a:pt x="454" y="244"/>
                    </a:lnTo>
                    <a:lnTo>
                      <a:pt x="454" y="222"/>
                    </a:lnTo>
                    <a:lnTo>
                      <a:pt x="454" y="222"/>
                    </a:lnTo>
                    <a:lnTo>
                      <a:pt x="452" y="198"/>
                    </a:lnTo>
                    <a:lnTo>
                      <a:pt x="448" y="176"/>
                    </a:lnTo>
                    <a:lnTo>
                      <a:pt x="442" y="154"/>
                    </a:lnTo>
                    <a:lnTo>
                      <a:pt x="434" y="134"/>
                    </a:lnTo>
                    <a:lnTo>
                      <a:pt x="424" y="114"/>
                    </a:lnTo>
                    <a:lnTo>
                      <a:pt x="412" y="96"/>
                    </a:lnTo>
                    <a:lnTo>
                      <a:pt x="400" y="78"/>
                    </a:lnTo>
                    <a:lnTo>
                      <a:pt x="384" y="62"/>
                    </a:lnTo>
                    <a:lnTo>
                      <a:pt x="368" y="48"/>
                    </a:lnTo>
                    <a:lnTo>
                      <a:pt x="350" y="36"/>
                    </a:lnTo>
                    <a:lnTo>
                      <a:pt x="332" y="24"/>
                    </a:lnTo>
                    <a:lnTo>
                      <a:pt x="312" y="16"/>
                    </a:lnTo>
                    <a:lnTo>
                      <a:pt x="290" y="8"/>
                    </a:lnTo>
                    <a:lnTo>
                      <a:pt x="268" y="4"/>
                    </a:lnTo>
                    <a:lnTo>
                      <a:pt x="246" y="0"/>
                    </a:lnTo>
                    <a:lnTo>
                      <a:pt x="222"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ctr" anchorCtr="0" compatLnSpc="1">
                <a:prstTxWarp prst="textNoShape">
                  <a:avLst/>
                </a:prstTxWarp>
              </a:bodyPr>
              <a:lstStyle/>
              <a:p>
                <a:pPr marL="0" marR="0" lvl="0" indent="0" algn="ctr" defTabSz="914126"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prstClr val="black"/>
                    </a:solidFill>
                    <a:effectLst/>
                    <a:uLnTx/>
                    <a:uFillTx/>
                  </a:rPr>
                  <a:t>2</a:t>
                </a:r>
              </a:p>
            </p:txBody>
          </p:sp>
        </p:grpSp>
        <p:grpSp>
          <p:nvGrpSpPr>
            <p:cNvPr id="8" name="Group 7">
              <a:extLst>
                <a:ext uri="{FF2B5EF4-FFF2-40B4-BE49-F238E27FC236}">
                  <a16:creationId xmlns:a16="http://schemas.microsoft.com/office/drawing/2014/main" id="{7B43B3FE-16B9-405A-99F4-1ED0227B65B3}"/>
                </a:ext>
              </a:extLst>
            </p:cNvPr>
            <p:cNvGrpSpPr/>
            <p:nvPr/>
          </p:nvGrpSpPr>
          <p:grpSpPr>
            <a:xfrm>
              <a:off x="2976563" y="3484563"/>
              <a:ext cx="3176588" cy="2630488"/>
              <a:chOff x="2976563" y="3484563"/>
              <a:chExt cx="3176588" cy="2630488"/>
            </a:xfrm>
          </p:grpSpPr>
          <p:sp>
            <p:nvSpPr>
              <p:cNvPr id="9" name="Freeform 6">
                <a:extLst>
                  <a:ext uri="{FF2B5EF4-FFF2-40B4-BE49-F238E27FC236}">
                    <a16:creationId xmlns:a16="http://schemas.microsoft.com/office/drawing/2014/main" id="{63C2B271-6675-448D-8D13-66803622ACF8}"/>
                  </a:ext>
                </a:extLst>
              </p:cNvPr>
              <p:cNvSpPr>
                <a:spLocks/>
              </p:cNvSpPr>
              <p:nvPr/>
            </p:nvSpPr>
            <p:spPr bwMode="auto">
              <a:xfrm>
                <a:off x="3487738" y="3484563"/>
                <a:ext cx="2665413" cy="2630488"/>
              </a:xfrm>
              <a:custGeom>
                <a:avLst/>
                <a:gdLst>
                  <a:gd name="T0" fmla="*/ 1671 w 1679"/>
                  <a:gd name="T1" fmla="*/ 1085 h 1657"/>
                  <a:gd name="T2" fmla="*/ 1617 w 1679"/>
                  <a:gd name="T3" fmla="*/ 1083 h 1657"/>
                  <a:gd name="T4" fmla="*/ 1511 w 1679"/>
                  <a:gd name="T5" fmla="*/ 1073 h 1657"/>
                  <a:gd name="T6" fmla="*/ 1409 w 1679"/>
                  <a:gd name="T7" fmla="*/ 1051 h 1657"/>
                  <a:gd name="T8" fmla="*/ 1309 w 1679"/>
                  <a:gd name="T9" fmla="*/ 1021 h 1657"/>
                  <a:gd name="T10" fmla="*/ 1215 w 1679"/>
                  <a:gd name="T11" fmla="*/ 983 h 1657"/>
                  <a:gd name="T12" fmla="*/ 1125 w 1679"/>
                  <a:gd name="T13" fmla="*/ 935 h 1657"/>
                  <a:gd name="T14" fmla="*/ 1039 w 1679"/>
                  <a:gd name="T15" fmla="*/ 880 h 1657"/>
                  <a:gd name="T16" fmla="*/ 961 w 1679"/>
                  <a:gd name="T17" fmla="*/ 818 h 1657"/>
                  <a:gd name="T18" fmla="*/ 887 w 1679"/>
                  <a:gd name="T19" fmla="*/ 748 h 1657"/>
                  <a:gd name="T20" fmla="*/ 821 w 1679"/>
                  <a:gd name="T21" fmla="*/ 672 h 1657"/>
                  <a:gd name="T22" fmla="*/ 761 w 1679"/>
                  <a:gd name="T23" fmla="*/ 590 h 1657"/>
                  <a:gd name="T24" fmla="*/ 709 w 1679"/>
                  <a:gd name="T25" fmla="*/ 502 h 1657"/>
                  <a:gd name="T26" fmla="*/ 665 w 1679"/>
                  <a:gd name="T27" fmla="*/ 410 h 1657"/>
                  <a:gd name="T28" fmla="*/ 630 w 1679"/>
                  <a:gd name="T29" fmla="*/ 314 h 1657"/>
                  <a:gd name="T30" fmla="*/ 602 w 1679"/>
                  <a:gd name="T31" fmla="*/ 212 h 1657"/>
                  <a:gd name="T32" fmla="*/ 586 w 1679"/>
                  <a:gd name="T33" fmla="*/ 108 h 1657"/>
                  <a:gd name="T34" fmla="*/ 308 w 1679"/>
                  <a:gd name="T35" fmla="*/ 0 h 1657"/>
                  <a:gd name="T36" fmla="*/ 0 w 1679"/>
                  <a:gd name="T37" fmla="*/ 70 h 1657"/>
                  <a:gd name="T38" fmla="*/ 16 w 1679"/>
                  <a:gd name="T39" fmla="*/ 234 h 1657"/>
                  <a:gd name="T40" fmla="*/ 48 w 1679"/>
                  <a:gd name="T41" fmla="*/ 392 h 1657"/>
                  <a:gd name="T42" fmla="*/ 94 w 1679"/>
                  <a:gd name="T43" fmla="*/ 546 h 1657"/>
                  <a:gd name="T44" fmla="*/ 154 w 1679"/>
                  <a:gd name="T45" fmla="*/ 692 h 1657"/>
                  <a:gd name="T46" fmla="*/ 228 w 1679"/>
                  <a:gd name="T47" fmla="*/ 830 h 1657"/>
                  <a:gd name="T48" fmla="*/ 312 w 1679"/>
                  <a:gd name="T49" fmla="*/ 961 h 1657"/>
                  <a:gd name="T50" fmla="*/ 410 w 1679"/>
                  <a:gd name="T51" fmla="*/ 1083 h 1657"/>
                  <a:gd name="T52" fmla="*/ 518 w 1679"/>
                  <a:gd name="T53" fmla="*/ 1195 h 1657"/>
                  <a:gd name="T54" fmla="*/ 634 w 1679"/>
                  <a:gd name="T55" fmla="*/ 1297 h 1657"/>
                  <a:gd name="T56" fmla="*/ 763 w 1679"/>
                  <a:gd name="T57" fmla="*/ 1387 h 1657"/>
                  <a:gd name="T58" fmla="*/ 897 w 1679"/>
                  <a:gd name="T59" fmla="*/ 1467 h 1657"/>
                  <a:gd name="T60" fmla="*/ 1041 w 1679"/>
                  <a:gd name="T61" fmla="*/ 1533 h 1657"/>
                  <a:gd name="T62" fmla="*/ 1191 w 1679"/>
                  <a:gd name="T63" fmla="*/ 1585 h 1657"/>
                  <a:gd name="T64" fmla="*/ 1345 w 1679"/>
                  <a:gd name="T65" fmla="*/ 1625 h 1657"/>
                  <a:gd name="T66" fmla="*/ 1507 w 1679"/>
                  <a:gd name="T67" fmla="*/ 1647 h 1657"/>
                  <a:gd name="T68" fmla="*/ 1673 w 1679"/>
                  <a:gd name="T69" fmla="*/ 1657 h 1657"/>
                  <a:gd name="T70" fmla="*/ 1679 w 1679"/>
                  <a:gd name="T71" fmla="*/ 1655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79" h="1657">
                    <a:moveTo>
                      <a:pt x="1615" y="1359"/>
                    </a:moveTo>
                    <a:lnTo>
                      <a:pt x="1671" y="1085"/>
                    </a:lnTo>
                    <a:lnTo>
                      <a:pt x="1671" y="1085"/>
                    </a:lnTo>
                    <a:lnTo>
                      <a:pt x="1617" y="1083"/>
                    </a:lnTo>
                    <a:lnTo>
                      <a:pt x="1565" y="1079"/>
                    </a:lnTo>
                    <a:lnTo>
                      <a:pt x="1511" y="1073"/>
                    </a:lnTo>
                    <a:lnTo>
                      <a:pt x="1459" y="1063"/>
                    </a:lnTo>
                    <a:lnTo>
                      <a:pt x="1409" y="1051"/>
                    </a:lnTo>
                    <a:lnTo>
                      <a:pt x="1359" y="1037"/>
                    </a:lnTo>
                    <a:lnTo>
                      <a:pt x="1309" y="1021"/>
                    </a:lnTo>
                    <a:lnTo>
                      <a:pt x="1261" y="1003"/>
                    </a:lnTo>
                    <a:lnTo>
                      <a:pt x="1215" y="983"/>
                    </a:lnTo>
                    <a:lnTo>
                      <a:pt x="1169" y="959"/>
                    </a:lnTo>
                    <a:lnTo>
                      <a:pt x="1125" y="935"/>
                    </a:lnTo>
                    <a:lnTo>
                      <a:pt x="1081" y="908"/>
                    </a:lnTo>
                    <a:lnTo>
                      <a:pt x="1039" y="880"/>
                    </a:lnTo>
                    <a:lnTo>
                      <a:pt x="999" y="850"/>
                    </a:lnTo>
                    <a:lnTo>
                      <a:pt x="961" y="818"/>
                    </a:lnTo>
                    <a:lnTo>
                      <a:pt x="923" y="784"/>
                    </a:lnTo>
                    <a:lnTo>
                      <a:pt x="887" y="748"/>
                    </a:lnTo>
                    <a:lnTo>
                      <a:pt x="853" y="710"/>
                    </a:lnTo>
                    <a:lnTo>
                      <a:pt x="821" y="672"/>
                    </a:lnTo>
                    <a:lnTo>
                      <a:pt x="791" y="632"/>
                    </a:lnTo>
                    <a:lnTo>
                      <a:pt x="761" y="590"/>
                    </a:lnTo>
                    <a:lnTo>
                      <a:pt x="735" y="548"/>
                    </a:lnTo>
                    <a:lnTo>
                      <a:pt x="709" y="502"/>
                    </a:lnTo>
                    <a:lnTo>
                      <a:pt x="687" y="458"/>
                    </a:lnTo>
                    <a:lnTo>
                      <a:pt x="665" y="410"/>
                    </a:lnTo>
                    <a:lnTo>
                      <a:pt x="646" y="362"/>
                    </a:lnTo>
                    <a:lnTo>
                      <a:pt x="630" y="314"/>
                    </a:lnTo>
                    <a:lnTo>
                      <a:pt x="614" y="264"/>
                    </a:lnTo>
                    <a:lnTo>
                      <a:pt x="602" y="212"/>
                    </a:lnTo>
                    <a:lnTo>
                      <a:pt x="594" y="162"/>
                    </a:lnTo>
                    <a:lnTo>
                      <a:pt x="586" y="108"/>
                    </a:lnTo>
                    <a:lnTo>
                      <a:pt x="582" y="56"/>
                    </a:lnTo>
                    <a:lnTo>
                      <a:pt x="308" y="0"/>
                    </a:lnTo>
                    <a:lnTo>
                      <a:pt x="0" y="70"/>
                    </a:lnTo>
                    <a:lnTo>
                      <a:pt x="0" y="70"/>
                    </a:lnTo>
                    <a:lnTo>
                      <a:pt x="6" y="154"/>
                    </a:lnTo>
                    <a:lnTo>
                      <a:pt x="16" y="234"/>
                    </a:lnTo>
                    <a:lnTo>
                      <a:pt x="30" y="314"/>
                    </a:lnTo>
                    <a:lnTo>
                      <a:pt x="48" y="392"/>
                    </a:lnTo>
                    <a:lnTo>
                      <a:pt x="70" y="470"/>
                    </a:lnTo>
                    <a:lnTo>
                      <a:pt x="94" y="546"/>
                    </a:lnTo>
                    <a:lnTo>
                      <a:pt x="122" y="620"/>
                    </a:lnTo>
                    <a:lnTo>
                      <a:pt x="154" y="692"/>
                    </a:lnTo>
                    <a:lnTo>
                      <a:pt x="190" y="762"/>
                    </a:lnTo>
                    <a:lnTo>
                      <a:pt x="228" y="830"/>
                    </a:lnTo>
                    <a:lnTo>
                      <a:pt x="268" y="896"/>
                    </a:lnTo>
                    <a:lnTo>
                      <a:pt x="312" y="961"/>
                    </a:lnTo>
                    <a:lnTo>
                      <a:pt x="360" y="1023"/>
                    </a:lnTo>
                    <a:lnTo>
                      <a:pt x="410" y="1083"/>
                    </a:lnTo>
                    <a:lnTo>
                      <a:pt x="462" y="1139"/>
                    </a:lnTo>
                    <a:lnTo>
                      <a:pt x="518" y="1195"/>
                    </a:lnTo>
                    <a:lnTo>
                      <a:pt x="574" y="1247"/>
                    </a:lnTo>
                    <a:lnTo>
                      <a:pt x="634" y="1297"/>
                    </a:lnTo>
                    <a:lnTo>
                      <a:pt x="699" y="1343"/>
                    </a:lnTo>
                    <a:lnTo>
                      <a:pt x="763" y="1387"/>
                    </a:lnTo>
                    <a:lnTo>
                      <a:pt x="829" y="1429"/>
                    </a:lnTo>
                    <a:lnTo>
                      <a:pt x="897" y="1467"/>
                    </a:lnTo>
                    <a:lnTo>
                      <a:pt x="969" y="1501"/>
                    </a:lnTo>
                    <a:lnTo>
                      <a:pt x="1041" y="1533"/>
                    </a:lnTo>
                    <a:lnTo>
                      <a:pt x="1115" y="1561"/>
                    </a:lnTo>
                    <a:lnTo>
                      <a:pt x="1191" y="1585"/>
                    </a:lnTo>
                    <a:lnTo>
                      <a:pt x="1267" y="1607"/>
                    </a:lnTo>
                    <a:lnTo>
                      <a:pt x="1345" y="1625"/>
                    </a:lnTo>
                    <a:lnTo>
                      <a:pt x="1425" y="1637"/>
                    </a:lnTo>
                    <a:lnTo>
                      <a:pt x="1507" y="1647"/>
                    </a:lnTo>
                    <a:lnTo>
                      <a:pt x="1589" y="1653"/>
                    </a:lnTo>
                    <a:lnTo>
                      <a:pt x="1673" y="1657"/>
                    </a:lnTo>
                    <a:lnTo>
                      <a:pt x="1673" y="1657"/>
                    </a:lnTo>
                    <a:lnTo>
                      <a:pt x="1679" y="1655"/>
                    </a:lnTo>
                    <a:lnTo>
                      <a:pt x="1615" y="1359"/>
                    </a:lnTo>
                    <a:close/>
                  </a:path>
                </a:pathLst>
              </a:custGeom>
              <a:solidFill>
                <a:srgbClr val="AEB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endParaRPr>
              </a:p>
            </p:txBody>
          </p:sp>
          <p:sp>
            <p:nvSpPr>
              <p:cNvPr id="10" name="Freeform 21">
                <a:extLst>
                  <a:ext uri="{FF2B5EF4-FFF2-40B4-BE49-F238E27FC236}">
                    <a16:creationId xmlns:a16="http://schemas.microsoft.com/office/drawing/2014/main" id="{2B7B43C8-0E61-4BF5-9639-087697B53C56}"/>
                  </a:ext>
                </a:extLst>
              </p:cNvPr>
              <p:cNvSpPr>
                <a:spLocks/>
              </p:cNvSpPr>
              <p:nvPr/>
            </p:nvSpPr>
            <p:spPr bwMode="auto">
              <a:xfrm>
                <a:off x="2976563" y="3716338"/>
                <a:ext cx="987425" cy="987425"/>
              </a:xfrm>
              <a:custGeom>
                <a:avLst/>
                <a:gdLst>
                  <a:gd name="T0" fmla="*/ 304 w 622"/>
                  <a:gd name="T1" fmla="*/ 0 h 622"/>
                  <a:gd name="T2" fmla="*/ 240 w 622"/>
                  <a:gd name="T3" fmla="*/ 6 h 622"/>
                  <a:gd name="T4" fmla="*/ 182 w 622"/>
                  <a:gd name="T5" fmla="*/ 26 h 622"/>
                  <a:gd name="T6" fmla="*/ 130 w 622"/>
                  <a:gd name="T7" fmla="*/ 56 h 622"/>
                  <a:gd name="T8" fmla="*/ 86 w 622"/>
                  <a:gd name="T9" fmla="*/ 96 h 622"/>
                  <a:gd name="T10" fmla="*/ 48 w 622"/>
                  <a:gd name="T11" fmla="*/ 142 h 622"/>
                  <a:gd name="T12" fmla="*/ 20 w 622"/>
                  <a:gd name="T13" fmla="*/ 196 h 622"/>
                  <a:gd name="T14" fmla="*/ 4 w 622"/>
                  <a:gd name="T15" fmla="*/ 254 h 622"/>
                  <a:gd name="T16" fmla="*/ 0 w 622"/>
                  <a:gd name="T17" fmla="*/ 318 h 622"/>
                  <a:gd name="T18" fmla="*/ 2 w 622"/>
                  <a:gd name="T19" fmla="*/ 350 h 622"/>
                  <a:gd name="T20" fmla="*/ 16 w 622"/>
                  <a:gd name="T21" fmla="*/ 410 h 622"/>
                  <a:gd name="T22" fmla="*/ 40 w 622"/>
                  <a:gd name="T23" fmla="*/ 464 h 622"/>
                  <a:gd name="T24" fmla="*/ 74 w 622"/>
                  <a:gd name="T25" fmla="*/ 514 h 622"/>
                  <a:gd name="T26" fmla="*/ 118 w 622"/>
                  <a:gd name="T27" fmla="*/ 554 h 622"/>
                  <a:gd name="T28" fmla="*/ 168 w 622"/>
                  <a:gd name="T29" fmla="*/ 588 h 622"/>
                  <a:gd name="T30" fmla="*/ 224 w 622"/>
                  <a:gd name="T31" fmla="*/ 610 h 622"/>
                  <a:gd name="T32" fmla="*/ 286 w 622"/>
                  <a:gd name="T33" fmla="*/ 620 h 622"/>
                  <a:gd name="T34" fmla="*/ 318 w 622"/>
                  <a:gd name="T35" fmla="*/ 622 h 622"/>
                  <a:gd name="T36" fmla="*/ 380 w 622"/>
                  <a:gd name="T37" fmla="*/ 614 h 622"/>
                  <a:gd name="T38" fmla="*/ 438 w 622"/>
                  <a:gd name="T39" fmla="*/ 594 h 622"/>
                  <a:gd name="T40" fmla="*/ 490 w 622"/>
                  <a:gd name="T41" fmla="*/ 564 h 622"/>
                  <a:gd name="T42" fmla="*/ 536 w 622"/>
                  <a:gd name="T43" fmla="*/ 526 h 622"/>
                  <a:gd name="T44" fmla="*/ 572 w 622"/>
                  <a:gd name="T45" fmla="*/ 478 h 622"/>
                  <a:gd name="T46" fmla="*/ 600 w 622"/>
                  <a:gd name="T47" fmla="*/ 426 h 622"/>
                  <a:gd name="T48" fmla="*/ 616 w 622"/>
                  <a:gd name="T49" fmla="*/ 366 h 622"/>
                  <a:gd name="T50" fmla="*/ 622 w 622"/>
                  <a:gd name="T51" fmla="*/ 304 h 622"/>
                  <a:gd name="T52" fmla="*/ 620 w 622"/>
                  <a:gd name="T53" fmla="*/ 272 h 622"/>
                  <a:gd name="T54" fmla="*/ 606 w 622"/>
                  <a:gd name="T55" fmla="*/ 212 h 622"/>
                  <a:gd name="T56" fmla="*/ 580 w 622"/>
                  <a:gd name="T57" fmla="*/ 156 h 622"/>
                  <a:gd name="T58" fmla="*/ 546 w 622"/>
                  <a:gd name="T59" fmla="*/ 108 h 622"/>
                  <a:gd name="T60" fmla="*/ 502 w 622"/>
                  <a:gd name="T61" fmla="*/ 66 h 622"/>
                  <a:gd name="T62" fmla="*/ 452 w 622"/>
                  <a:gd name="T63" fmla="*/ 34 h 622"/>
                  <a:gd name="T64" fmla="*/ 396 w 622"/>
                  <a:gd name="T65" fmla="*/ 12 h 622"/>
                  <a:gd name="T66" fmla="*/ 336 w 622"/>
                  <a:gd name="T67" fmla="*/ 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22" h="622">
                    <a:moveTo>
                      <a:pt x="304" y="0"/>
                    </a:moveTo>
                    <a:lnTo>
                      <a:pt x="304" y="0"/>
                    </a:lnTo>
                    <a:lnTo>
                      <a:pt x="272" y="2"/>
                    </a:lnTo>
                    <a:lnTo>
                      <a:pt x="240" y="6"/>
                    </a:lnTo>
                    <a:lnTo>
                      <a:pt x="212" y="16"/>
                    </a:lnTo>
                    <a:lnTo>
                      <a:pt x="182" y="26"/>
                    </a:lnTo>
                    <a:lnTo>
                      <a:pt x="156" y="40"/>
                    </a:lnTo>
                    <a:lnTo>
                      <a:pt x="130" y="56"/>
                    </a:lnTo>
                    <a:lnTo>
                      <a:pt x="106" y="74"/>
                    </a:lnTo>
                    <a:lnTo>
                      <a:pt x="86" y="96"/>
                    </a:lnTo>
                    <a:lnTo>
                      <a:pt x="66" y="118"/>
                    </a:lnTo>
                    <a:lnTo>
                      <a:pt x="48" y="142"/>
                    </a:lnTo>
                    <a:lnTo>
                      <a:pt x="34" y="168"/>
                    </a:lnTo>
                    <a:lnTo>
                      <a:pt x="20" y="196"/>
                    </a:lnTo>
                    <a:lnTo>
                      <a:pt x="12" y="224"/>
                    </a:lnTo>
                    <a:lnTo>
                      <a:pt x="4" y="254"/>
                    </a:lnTo>
                    <a:lnTo>
                      <a:pt x="0" y="286"/>
                    </a:lnTo>
                    <a:lnTo>
                      <a:pt x="0" y="318"/>
                    </a:lnTo>
                    <a:lnTo>
                      <a:pt x="0" y="318"/>
                    </a:lnTo>
                    <a:lnTo>
                      <a:pt x="2" y="350"/>
                    </a:lnTo>
                    <a:lnTo>
                      <a:pt x="6" y="380"/>
                    </a:lnTo>
                    <a:lnTo>
                      <a:pt x="16" y="410"/>
                    </a:lnTo>
                    <a:lnTo>
                      <a:pt x="26" y="438"/>
                    </a:lnTo>
                    <a:lnTo>
                      <a:pt x="40" y="464"/>
                    </a:lnTo>
                    <a:lnTo>
                      <a:pt x="56" y="490"/>
                    </a:lnTo>
                    <a:lnTo>
                      <a:pt x="74" y="514"/>
                    </a:lnTo>
                    <a:lnTo>
                      <a:pt x="96" y="536"/>
                    </a:lnTo>
                    <a:lnTo>
                      <a:pt x="118" y="554"/>
                    </a:lnTo>
                    <a:lnTo>
                      <a:pt x="142" y="572"/>
                    </a:lnTo>
                    <a:lnTo>
                      <a:pt x="168" y="588"/>
                    </a:lnTo>
                    <a:lnTo>
                      <a:pt x="196" y="600"/>
                    </a:lnTo>
                    <a:lnTo>
                      <a:pt x="224" y="610"/>
                    </a:lnTo>
                    <a:lnTo>
                      <a:pt x="254" y="616"/>
                    </a:lnTo>
                    <a:lnTo>
                      <a:pt x="286" y="620"/>
                    </a:lnTo>
                    <a:lnTo>
                      <a:pt x="318" y="622"/>
                    </a:lnTo>
                    <a:lnTo>
                      <a:pt x="318" y="622"/>
                    </a:lnTo>
                    <a:lnTo>
                      <a:pt x="350" y="620"/>
                    </a:lnTo>
                    <a:lnTo>
                      <a:pt x="380" y="614"/>
                    </a:lnTo>
                    <a:lnTo>
                      <a:pt x="410" y="606"/>
                    </a:lnTo>
                    <a:lnTo>
                      <a:pt x="438" y="594"/>
                    </a:lnTo>
                    <a:lnTo>
                      <a:pt x="464" y="580"/>
                    </a:lnTo>
                    <a:lnTo>
                      <a:pt x="490" y="564"/>
                    </a:lnTo>
                    <a:lnTo>
                      <a:pt x="514" y="546"/>
                    </a:lnTo>
                    <a:lnTo>
                      <a:pt x="536" y="526"/>
                    </a:lnTo>
                    <a:lnTo>
                      <a:pt x="554" y="502"/>
                    </a:lnTo>
                    <a:lnTo>
                      <a:pt x="572" y="478"/>
                    </a:lnTo>
                    <a:lnTo>
                      <a:pt x="588" y="452"/>
                    </a:lnTo>
                    <a:lnTo>
                      <a:pt x="600" y="426"/>
                    </a:lnTo>
                    <a:lnTo>
                      <a:pt x="610" y="396"/>
                    </a:lnTo>
                    <a:lnTo>
                      <a:pt x="616" y="366"/>
                    </a:lnTo>
                    <a:lnTo>
                      <a:pt x="620" y="336"/>
                    </a:lnTo>
                    <a:lnTo>
                      <a:pt x="622" y="304"/>
                    </a:lnTo>
                    <a:lnTo>
                      <a:pt x="622" y="304"/>
                    </a:lnTo>
                    <a:lnTo>
                      <a:pt x="620" y="272"/>
                    </a:lnTo>
                    <a:lnTo>
                      <a:pt x="614" y="240"/>
                    </a:lnTo>
                    <a:lnTo>
                      <a:pt x="606" y="212"/>
                    </a:lnTo>
                    <a:lnTo>
                      <a:pt x="594" y="182"/>
                    </a:lnTo>
                    <a:lnTo>
                      <a:pt x="580" y="156"/>
                    </a:lnTo>
                    <a:lnTo>
                      <a:pt x="564" y="130"/>
                    </a:lnTo>
                    <a:lnTo>
                      <a:pt x="546" y="108"/>
                    </a:lnTo>
                    <a:lnTo>
                      <a:pt x="526" y="86"/>
                    </a:lnTo>
                    <a:lnTo>
                      <a:pt x="502" y="66"/>
                    </a:lnTo>
                    <a:lnTo>
                      <a:pt x="478" y="48"/>
                    </a:lnTo>
                    <a:lnTo>
                      <a:pt x="452" y="34"/>
                    </a:lnTo>
                    <a:lnTo>
                      <a:pt x="424" y="20"/>
                    </a:lnTo>
                    <a:lnTo>
                      <a:pt x="396" y="12"/>
                    </a:lnTo>
                    <a:lnTo>
                      <a:pt x="366" y="4"/>
                    </a:lnTo>
                    <a:lnTo>
                      <a:pt x="336" y="0"/>
                    </a:lnTo>
                    <a:lnTo>
                      <a:pt x="304" y="0"/>
                    </a:lnTo>
                    <a:close/>
                  </a:path>
                </a:pathLst>
              </a:custGeom>
              <a:solidFill>
                <a:srgbClr val="AEB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endParaRPr>
              </a:p>
            </p:txBody>
          </p:sp>
          <p:sp>
            <p:nvSpPr>
              <p:cNvPr id="11" name="Freeform 23">
                <a:extLst>
                  <a:ext uri="{FF2B5EF4-FFF2-40B4-BE49-F238E27FC236}">
                    <a16:creationId xmlns:a16="http://schemas.microsoft.com/office/drawing/2014/main" id="{9EBE7041-9407-443F-A8F6-5D52DD2B1DD2}"/>
                  </a:ext>
                </a:extLst>
              </p:cNvPr>
              <p:cNvSpPr>
                <a:spLocks/>
              </p:cNvSpPr>
              <p:nvPr/>
            </p:nvSpPr>
            <p:spPr bwMode="auto">
              <a:xfrm>
                <a:off x="3109913" y="3849688"/>
                <a:ext cx="720725" cy="720725"/>
              </a:xfrm>
              <a:custGeom>
                <a:avLst/>
                <a:gdLst>
                  <a:gd name="T0" fmla="*/ 222 w 454"/>
                  <a:gd name="T1" fmla="*/ 0 h 454"/>
                  <a:gd name="T2" fmla="*/ 176 w 454"/>
                  <a:gd name="T3" fmla="*/ 6 h 454"/>
                  <a:gd name="T4" fmla="*/ 134 w 454"/>
                  <a:gd name="T5" fmla="*/ 20 h 454"/>
                  <a:gd name="T6" fmla="*/ 96 w 454"/>
                  <a:gd name="T7" fmla="*/ 42 h 454"/>
                  <a:gd name="T8" fmla="*/ 62 w 454"/>
                  <a:gd name="T9" fmla="*/ 70 h 454"/>
                  <a:gd name="T10" fmla="*/ 36 w 454"/>
                  <a:gd name="T11" fmla="*/ 104 h 454"/>
                  <a:gd name="T12" fmla="*/ 16 w 454"/>
                  <a:gd name="T13" fmla="*/ 142 h 454"/>
                  <a:gd name="T14" fmla="*/ 4 w 454"/>
                  <a:gd name="T15" fmla="*/ 186 h 454"/>
                  <a:gd name="T16" fmla="*/ 0 w 454"/>
                  <a:gd name="T17" fmla="*/ 232 h 454"/>
                  <a:gd name="T18" fmla="*/ 2 w 454"/>
                  <a:gd name="T19" fmla="*/ 254 h 454"/>
                  <a:gd name="T20" fmla="*/ 12 w 454"/>
                  <a:gd name="T21" fmla="*/ 298 h 454"/>
                  <a:gd name="T22" fmla="*/ 30 w 454"/>
                  <a:gd name="T23" fmla="*/ 338 h 454"/>
                  <a:gd name="T24" fmla="*/ 54 w 454"/>
                  <a:gd name="T25" fmla="*/ 374 h 454"/>
                  <a:gd name="T26" fmla="*/ 86 w 454"/>
                  <a:gd name="T27" fmla="*/ 404 h 454"/>
                  <a:gd name="T28" fmla="*/ 122 w 454"/>
                  <a:gd name="T29" fmla="*/ 428 h 454"/>
                  <a:gd name="T30" fmla="*/ 164 w 454"/>
                  <a:gd name="T31" fmla="*/ 444 h 454"/>
                  <a:gd name="T32" fmla="*/ 208 w 454"/>
                  <a:gd name="T33" fmla="*/ 452 h 454"/>
                  <a:gd name="T34" fmla="*/ 232 w 454"/>
                  <a:gd name="T35" fmla="*/ 454 h 454"/>
                  <a:gd name="T36" fmla="*/ 276 w 454"/>
                  <a:gd name="T37" fmla="*/ 448 h 454"/>
                  <a:gd name="T38" fmla="*/ 320 w 454"/>
                  <a:gd name="T39" fmla="*/ 434 h 454"/>
                  <a:gd name="T40" fmla="*/ 358 w 454"/>
                  <a:gd name="T41" fmla="*/ 412 h 454"/>
                  <a:gd name="T42" fmla="*/ 390 w 454"/>
                  <a:gd name="T43" fmla="*/ 384 h 454"/>
                  <a:gd name="T44" fmla="*/ 418 w 454"/>
                  <a:gd name="T45" fmla="*/ 348 h 454"/>
                  <a:gd name="T46" fmla="*/ 438 w 454"/>
                  <a:gd name="T47" fmla="*/ 310 h 454"/>
                  <a:gd name="T48" fmla="*/ 450 w 454"/>
                  <a:gd name="T49" fmla="*/ 268 h 454"/>
                  <a:gd name="T50" fmla="*/ 454 w 454"/>
                  <a:gd name="T51" fmla="*/ 222 h 454"/>
                  <a:gd name="T52" fmla="*/ 452 w 454"/>
                  <a:gd name="T53" fmla="*/ 198 h 454"/>
                  <a:gd name="T54" fmla="*/ 442 w 454"/>
                  <a:gd name="T55" fmla="*/ 154 h 454"/>
                  <a:gd name="T56" fmla="*/ 424 w 454"/>
                  <a:gd name="T57" fmla="*/ 114 h 454"/>
                  <a:gd name="T58" fmla="*/ 398 w 454"/>
                  <a:gd name="T59" fmla="*/ 78 h 454"/>
                  <a:gd name="T60" fmla="*/ 366 w 454"/>
                  <a:gd name="T61" fmla="*/ 48 h 454"/>
                  <a:gd name="T62" fmla="*/ 330 w 454"/>
                  <a:gd name="T63" fmla="*/ 24 h 454"/>
                  <a:gd name="T64" fmla="*/ 288 w 454"/>
                  <a:gd name="T65" fmla="*/ 8 h 454"/>
                  <a:gd name="T66" fmla="*/ 244 w 454"/>
                  <a:gd name="T67"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54">
                    <a:moveTo>
                      <a:pt x="222" y="0"/>
                    </a:moveTo>
                    <a:lnTo>
                      <a:pt x="222" y="0"/>
                    </a:lnTo>
                    <a:lnTo>
                      <a:pt x="198" y="2"/>
                    </a:lnTo>
                    <a:lnTo>
                      <a:pt x="176" y="6"/>
                    </a:lnTo>
                    <a:lnTo>
                      <a:pt x="154" y="12"/>
                    </a:lnTo>
                    <a:lnTo>
                      <a:pt x="134" y="20"/>
                    </a:lnTo>
                    <a:lnTo>
                      <a:pt x="114" y="30"/>
                    </a:lnTo>
                    <a:lnTo>
                      <a:pt x="96" y="42"/>
                    </a:lnTo>
                    <a:lnTo>
                      <a:pt x="78" y="54"/>
                    </a:lnTo>
                    <a:lnTo>
                      <a:pt x="62" y="70"/>
                    </a:lnTo>
                    <a:lnTo>
                      <a:pt x="48" y="86"/>
                    </a:lnTo>
                    <a:lnTo>
                      <a:pt x="36" y="104"/>
                    </a:lnTo>
                    <a:lnTo>
                      <a:pt x="24" y="122"/>
                    </a:lnTo>
                    <a:lnTo>
                      <a:pt x="16" y="142"/>
                    </a:lnTo>
                    <a:lnTo>
                      <a:pt x="8" y="164"/>
                    </a:lnTo>
                    <a:lnTo>
                      <a:pt x="4" y="186"/>
                    </a:lnTo>
                    <a:lnTo>
                      <a:pt x="0" y="208"/>
                    </a:lnTo>
                    <a:lnTo>
                      <a:pt x="0" y="232"/>
                    </a:lnTo>
                    <a:lnTo>
                      <a:pt x="0" y="232"/>
                    </a:lnTo>
                    <a:lnTo>
                      <a:pt x="2" y="254"/>
                    </a:lnTo>
                    <a:lnTo>
                      <a:pt x="6" y="278"/>
                    </a:lnTo>
                    <a:lnTo>
                      <a:pt x="12" y="298"/>
                    </a:lnTo>
                    <a:lnTo>
                      <a:pt x="20" y="320"/>
                    </a:lnTo>
                    <a:lnTo>
                      <a:pt x="30" y="338"/>
                    </a:lnTo>
                    <a:lnTo>
                      <a:pt x="42" y="358"/>
                    </a:lnTo>
                    <a:lnTo>
                      <a:pt x="54" y="374"/>
                    </a:lnTo>
                    <a:lnTo>
                      <a:pt x="70" y="390"/>
                    </a:lnTo>
                    <a:lnTo>
                      <a:pt x="86" y="404"/>
                    </a:lnTo>
                    <a:lnTo>
                      <a:pt x="104" y="418"/>
                    </a:lnTo>
                    <a:lnTo>
                      <a:pt x="122" y="428"/>
                    </a:lnTo>
                    <a:lnTo>
                      <a:pt x="142" y="438"/>
                    </a:lnTo>
                    <a:lnTo>
                      <a:pt x="164" y="444"/>
                    </a:lnTo>
                    <a:lnTo>
                      <a:pt x="186" y="450"/>
                    </a:lnTo>
                    <a:lnTo>
                      <a:pt x="208" y="452"/>
                    </a:lnTo>
                    <a:lnTo>
                      <a:pt x="232" y="454"/>
                    </a:lnTo>
                    <a:lnTo>
                      <a:pt x="232" y="454"/>
                    </a:lnTo>
                    <a:lnTo>
                      <a:pt x="254" y="452"/>
                    </a:lnTo>
                    <a:lnTo>
                      <a:pt x="276" y="448"/>
                    </a:lnTo>
                    <a:lnTo>
                      <a:pt x="298" y="442"/>
                    </a:lnTo>
                    <a:lnTo>
                      <a:pt x="320" y="434"/>
                    </a:lnTo>
                    <a:lnTo>
                      <a:pt x="338" y="424"/>
                    </a:lnTo>
                    <a:lnTo>
                      <a:pt x="358" y="412"/>
                    </a:lnTo>
                    <a:lnTo>
                      <a:pt x="374" y="398"/>
                    </a:lnTo>
                    <a:lnTo>
                      <a:pt x="390" y="384"/>
                    </a:lnTo>
                    <a:lnTo>
                      <a:pt x="404" y="366"/>
                    </a:lnTo>
                    <a:lnTo>
                      <a:pt x="418" y="348"/>
                    </a:lnTo>
                    <a:lnTo>
                      <a:pt x="428" y="330"/>
                    </a:lnTo>
                    <a:lnTo>
                      <a:pt x="438" y="310"/>
                    </a:lnTo>
                    <a:lnTo>
                      <a:pt x="444" y="288"/>
                    </a:lnTo>
                    <a:lnTo>
                      <a:pt x="450" y="268"/>
                    </a:lnTo>
                    <a:lnTo>
                      <a:pt x="452" y="244"/>
                    </a:lnTo>
                    <a:lnTo>
                      <a:pt x="454" y="222"/>
                    </a:lnTo>
                    <a:lnTo>
                      <a:pt x="454" y="222"/>
                    </a:lnTo>
                    <a:lnTo>
                      <a:pt x="452" y="198"/>
                    </a:lnTo>
                    <a:lnTo>
                      <a:pt x="448" y="176"/>
                    </a:lnTo>
                    <a:lnTo>
                      <a:pt x="442" y="154"/>
                    </a:lnTo>
                    <a:lnTo>
                      <a:pt x="434" y="134"/>
                    </a:lnTo>
                    <a:lnTo>
                      <a:pt x="424" y="114"/>
                    </a:lnTo>
                    <a:lnTo>
                      <a:pt x="412" y="96"/>
                    </a:lnTo>
                    <a:lnTo>
                      <a:pt x="398" y="78"/>
                    </a:lnTo>
                    <a:lnTo>
                      <a:pt x="384" y="62"/>
                    </a:lnTo>
                    <a:lnTo>
                      <a:pt x="366" y="48"/>
                    </a:lnTo>
                    <a:lnTo>
                      <a:pt x="348" y="36"/>
                    </a:lnTo>
                    <a:lnTo>
                      <a:pt x="330" y="24"/>
                    </a:lnTo>
                    <a:lnTo>
                      <a:pt x="310" y="16"/>
                    </a:lnTo>
                    <a:lnTo>
                      <a:pt x="288" y="8"/>
                    </a:lnTo>
                    <a:lnTo>
                      <a:pt x="268" y="4"/>
                    </a:lnTo>
                    <a:lnTo>
                      <a:pt x="244" y="0"/>
                    </a:lnTo>
                    <a:lnTo>
                      <a:pt x="222" y="0"/>
                    </a:lnTo>
                    <a:close/>
                  </a:path>
                </a:pathLst>
              </a:custGeom>
              <a:solidFill>
                <a:srgbClr val="AEB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prstClr val="black"/>
                  </a:solidFill>
                  <a:effectLst/>
                  <a:uLnTx/>
                  <a:uFillTx/>
                </a:endParaRPr>
              </a:p>
            </p:txBody>
          </p:sp>
        </p:grpSp>
      </p:grpSp>
      <p:pic>
        <p:nvPicPr>
          <p:cNvPr id="21" name="Picture 2" descr="Exploration Drilling Svg Png Icon Free Download (#389899 ...">
            <a:extLst>
              <a:ext uri="{FF2B5EF4-FFF2-40B4-BE49-F238E27FC236}">
                <a16:creationId xmlns:a16="http://schemas.microsoft.com/office/drawing/2014/main" id="{E7A2F4EE-72F2-4BB8-89C4-D9C227212D85}"/>
              </a:ext>
            </a:extLst>
          </p:cNvPr>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95675" y="329870"/>
            <a:ext cx="1546755" cy="1691640"/>
          </a:xfrm>
          <a:prstGeom prst="rect">
            <a:avLst/>
          </a:prstGeom>
          <a:noFill/>
          <a:extLst>
            <a:ext uri="{909E8E84-426E-40DD-AFC4-6F175D3DCCD1}">
              <a14:hiddenFill xmlns:a14="http://schemas.microsoft.com/office/drawing/2010/main">
                <a:solidFill>
                  <a:srgbClr val="FFFFFF"/>
                </a:solidFill>
              </a14:hiddenFill>
            </a:ext>
          </a:extLst>
        </p:spPr>
      </p:pic>
      <p:sp>
        <p:nvSpPr>
          <p:cNvPr id="22" name="Text Placeholder 2">
            <a:extLst>
              <a:ext uri="{FF2B5EF4-FFF2-40B4-BE49-F238E27FC236}">
                <a16:creationId xmlns:a16="http://schemas.microsoft.com/office/drawing/2014/main" id="{E1FF4947-AD72-4DC4-B258-FDC5A4C756B3}"/>
              </a:ext>
            </a:extLst>
          </p:cNvPr>
          <p:cNvSpPr txBox="1">
            <a:spLocks/>
          </p:cNvSpPr>
          <p:nvPr/>
        </p:nvSpPr>
        <p:spPr>
          <a:xfrm>
            <a:off x="2589213" y="5102525"/>
            <a:ext cx="9296400" cy="106967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SzPct val="100000"/>
              <a:buFont typeface="Arial"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600"/>
              </a:spcBef>
              <a:buSzPct val="100000"/>
              <a:buFont typeface="Consolas" pitchFamily="49"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SzPct val="10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SzPct val="100000"/>
              <a:buFont typeface="Consolas" pitchFamily="49"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600"/>
              </a:spcBef>
              <a:buSzPct val="100000"/>
              <a:buFont typeface="Consolas" pitchFamily="49"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600"/>
              </a:spcBef>
              <a:buSzPct val="100000"/>
              <a:buFont typeface="Consolas" pitchFamily="49"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1400"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Pct val="100000"/>
              <a:buFont typeface="Arial" pitchFamily="34" charset="0"/>
              <a:buNone/>
              <a:tabLst/>
              <a:defRPr/>
            </a:pPr>
            <a:r>
              <a:rPr kumimoji="0" lang="en-US" sz="4000" b="0" i="0" u="none" strike="noStrike" kern="1200" cap="none" spc="0" normalizeH="0" baseline="0" noProof="0" dirty="0">
                <a:ln>
                  <a:noFill/>
                </a:ln>
                <a:solidFill>
                  <a:sysClr val="window" lastClr="FFFFFF">
                    <a:tint val="75000"/>
                  </a:sysClr>
                </a:solidFill>
                <a:effectLst/>
                <a:uLnTx/>
                <a:uFillTx/>
                <a:latin typeface="Nyala" panose="02000504070300020003" pitchFamily="2" charset="0"/>
              </a:rPr>
              <a:t>Data Exploration</a:t>
            </a:r>
          </a:p>
        </p:txBody>
      </p:sp>
      <p:sp>
        <p:nvSpPr>
          <p:cNvPr id="23" name="Title 4">
            <a:extLst>
              <a:ext uri="{FF2B5EF4-FFF2-40B4-BE49-F238E27FC236}">
                <a16:creationId xmlns:a16="http://schemas.microsoft.com/office/drawing/2014/main" id="{24BDCB18-DBF9-47F9-8B5B-60D0C0BD3A83}"/>
              </a:ext>
            </a:extLst>
          </p:cNvPr>
          <p:cNvSpPr txBox="1">
            <a:spLocks/>
          </p:cNvSpPr>
          <p:nvPr/>
        </p:nvSpPr>
        <p:spPr>
          <a:xfrm>
            <a:off x="2589213" y="1905000"/>
            <a:ext cx="9296400" cy="2667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0" kern="1200" cap="none"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sysClr val="window" lastClr="FFFFFF"/>
                </a:solidFill>
                <a:effectLst/>
                <a:uLnTx/>
                <a:uFillTx/>
                <a:latin typeface="Nyala" panose="02000504070300020003" pitchFamily="2" charset="0"/>
              </a:rPr>
              <a:t>Exploratory Data Analysis</a:t>
            </a:r>
          </a:p>
        </p:txBody>
      </p:sp>
      <p:grpSp>
        <p:nvGrpSpPr>
          <p:cNvPr id="28" name="line" descr="Line graphic">
            <a:extLst>
              <a:ext uri="{FF2B5EF4-FFF2-40B4-BE49-F238E27FC236}">
                <a16:creationId xmlns:a16="http://schemas.microsoft.com/office/drawing/2014/main" id="{54C6AA7C-B893-4D88-951C-B7CF6BE4EA8E}"/>
              </a:ext>
            </a:extLst>
          </p:cNvPr>
          <p:cNvGrpSpPr/>
          <p:nvPr/>
        </p:nvGrpSpPr>
        <p:grpSpPr bwMode="invGray">
          <a:xfrm>
            <a:off x="2683026" y="4694335"/>
            <a:ext cx="8631936" cy="91440"/>
            <a:chOff x="1522413" y="1514475"/>
            <a:chExt cx="10569575" cy="91440"/>
          </a:xfrm>
          <a:solidFill>
            <a:srgbClr val="E35F5F">
              <a:alpha val="66667"/>
            </a:srgbClr>
          </a:solidFill>
        </p:grpSpPr>
        <p:sp>
          <p:nvSpPr>
            <p:cNvPr id="29" name="Freeform 10">
              <a:extLst>
                <a:ext uri="{FF2B5EF4-FFF2-40B4-BE49-F238E27FC236}">
                  <a16:creationId xmlns:a16="http://schemas.microsoft.com/office/drawing/2014/main" id="{85B9F257-F769-46D6-AC60-6C049A29F724}"/>
                </a:ext>
              </a:extLst>
            </p:cNvPr>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0" name="Freeform 11">
              <a:extLst>
                <a:ext uri="{FF2B5EF4-FFF2-40B4-BE49-F238E27FC236}">
                  <a16:creationId xmlns:a16="http://schemas.microsoft.com/office/drawing/2014/main" id="{C822BED3-FB2E-4320-8573-8ED7FF1E3D74}"/>
                </a:ext>
              </a:extLst>
            </p:cNvPr>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1" name="Freeform 12">
              <a:extLst>
                <a:ext uri="{FF2B5EF4-FFF2-40B4-BE49-F238E27FC236}">
                  <a16:creationId xmlns:a16="http://schemas.microsoft.com/office/drawing/2014/main" id="{10F08AF8-3DB3-473A-861D-6BA06AD44A36}"/>
                </a:ext>
              </a:extLst>
            </p:cNvPr>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2" name="Freeform 15">
              <a:extLst>
                <a:ext uri="{FF2B5EF4-FFF2-40B4-BE49-F238E27FC236}">
                  <a16:creationId xmlns:a16="http://schemas.microsoft.com/office/drawing/2014/main" id="{7890A83B-6165-4A0A-A031-46154A27364C}"/>
                </a:ext>
              </a:extLst>
            </p:cNvPr>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3" name="Freeform 16">
              <a:extLst>
                <a:ext uri="{FF2B5EF4-FFF2-40B4-BE49-F238E27FC236}">
                  <a16:creationId xmlns:a16="http://schemas.microsoft.com/office/drawing/2014/main" id="{59B39775-D148-4DAB-94C4-EDB0C6B79789}"/>
                </a:ext>
              </a:extLst>
            </p:cNvPr>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4" name="Freeform 17">
              <a:extLst>
                <a:ext uri="{FF2B5EF4-FFF2-40B4-BE49-F238E27FC236}">
                  <a16:creationId xmlns:a16="http://schemas.microsoft.com/office/drawing/2014/main" id="{F8305E95-C04A-484F-A8C8-117A6BC021A4}"/>
                </a:ext>
              </a:extLst>
            </p:cNvPr>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5" name="Freeform 18">
              <a:extLst>
                <a:ext uri="{FF2B5EF4-FFF2-40B4-BE49-F238E27FC236}">
                  <a16:creationId xmlns:a16="http://schemas.microsoft.com/office/drawing/2014/main" id="{51157681-CB0A-40C3-BF0B-438125B7140F}"/>
                </a:ext>
              </a:extLst>
            </p:cNvPr>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6" name="Freeform 19">
              <a:extLst>
                <a:ext uri="{FF2B5EF4-FFF2-40B4-BE49-F238E27FC236}">
                  <a16:creationId xmlns:a16="http://schemas.microsoft.com/office/drawing/2014/main" id="{1DCBF265-17BC-46B4-952B-80EA89802AC2}"/>
                </a:ext>
              </a:extLst>
            </p:cNvPr>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7" name="Freeform 20">
              <a:extLst>
                <a:ext uri="{FF2B5EF4-FFF2-40B4-BE49-F238E27FC236}">
                  <a16:creationId xmlns:a16="http://schemas.microsoft.com/office/drawing/2014/main" id="{95188596-6D88-400E-85A4-06E774CDD091}"/>
                </a:ext>
              </a:extLst>
            </p:cNvPr>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8" name="Freeform 21">
              <a:extLst>
                <a:ext uri="{FF2B5EF4-FFF2-40B4-BE49-F238E27FC236}">
                  <a16:creationId xmlns:a16="http://schemas.microsoft.com/office/drawing/2014/main" id="{90D2EDC3-D20C-435B-BAA9-CD45C16F8949}"/>
                </a:ext>
              </a:extLst>
            </p:cNvPr>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39" name="Freeform 22">
              <a:extLst>
                <a:ext uri="{FF2B5EF4-FFF2-40B4-BE49-F238E27FC236}">
                  <a16:creationId xmlns:a16="http://schemas.microsoft.com/office/drawing/2014/main" id="{D6BDAEE5-135D-4AD6-BC22-133F86738C79}"/>
                </a:ext>
              </a:extLst>
            </p:cNvPr>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0" name="Freeform 23">
              <a:extLst>
                <a:ext uri="{FF2B5EF4-FFF2-40B4-BE49-F238E27FC236}">
                  <a16:creationId xmlns:a16="http://schemas.microsoft.com/office/drawing/2014/main" id="{6CF15D32-1298-4E6D-B1F9-EBA45E70CF1F}"/>
                </a:ext>
              </a:extLst>
            </p:cNvPr>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1" name="Freeform 24">
              <a:extLst>
                <a:ext uri="{FF2B5EF4-FFF2-40B4-BE49-F238E27FC236}">
                  <a16:creationId xmlns:a16="http://schemas.microsoft.com/office/drawing/2014/main" id="{9C484EE5-3D97-4619-AE7C-4E4E2A9FCD05}"/>
                </a:ext>
              </a:extLst>
            </p:cNvPr>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2" name="Freeform 25">
              <a:extLst>
                <a:ext uri="{FF2B5EF4-FFF2-40B4-BE49-F238E27FC236}">
                  <a16:creationId xmlns:a16="http://schemas.microsoft.com/office/drawing/2014/main" id="{73817169-0F55-49CA-BD6A-CDF25F1D7CE1}"/>
                </a:ext>
              </a:extLst>
            </p:cNvPr>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3" name="Freeform 26">
              <a:extLst>
                <a:ext uri="{FF2B5EF4-FFF2-40B4-BE49-F238E27FC236}">
                  <a16:creationId xmlns:a16="http://schemas.microsoft.com/office/drawing/2014/main" id="{0F78D3B4-319D-4226-86FE-03E58C80981C}"/>
                </a:ext>
              </a:extLst>
            </p:cNvPr>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4" name="Freeform 27">
              <a:extLst>
                <a:ext uri="{FF2B5EF4-FFF2-40B4-BE49-F238E27FC236}">
                  <a16:creationId xmlns:a16="http://schemas.microsoft.com/office/drawing/2014/main" id="{11868E65-B297-4D89-8151-DAFE9EBCDC38}"/>
                </a:ext>
              </a:extLst>
            </p:cNvPr>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5" name="Freeform 28">
              <a:extLst>
                <a:ext uri="{FF2B5EF4-FFF2-40B4-BE49-F238E27FC236}">
                  <a16:creationId xmlns:a16="http://schemas.microsoft.com/office/drawing/2014/main" id="{2359046F-9296-47B6-91A2-8E0D4E6C3D9F}"/>
                </a:ext>
              </a:extLst>
            </p:cNvPr>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6" name="Freeform 29">
              <a:extLst>
                <a:ext uri="{FF2B5EF4-FFF2-40B4-BE49-F238E27FC236}">
                  <a16:creationId xmlns:a16="http://schemas.microsoft.com/office/drawing/2014/main" id="{33FE15FD-7E63-48C1-8F4A-782CDA0E9FD8}"/>
                </a:ext>
              </a:extLst>
            </p:cNvPr>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7" name="Freeform 30">
              <a:extLst>
                <a:ext uri="{FF2B5EF4-FFF2-40B4-BE49-F238E27FC236}">
                  <a16:creationId xmlns:a16="http://schemas.microsoft.com/office/drawing/2014/main" id="{FF85C486-2D03-46FC-8EBA-E678F1D218D4}"/>
                </a:ext>
              </a:extLst>
            </p:cNvPr>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8" name="Freeform 31">
              <a:extLst>
                <a:ext uri="{FF2B5EF4-FFF2-40B4-BE49-F238E27FC236}">
                  <a16:creationId xmlns:a16="http://schemas.microsoft.com/office/drawing/2014/main" id="{DC0118F0-4A1A-428B-9435-C5C89FC5F859}"/>
                </a:ext>
              </a:extLst>
            </p:cNvPr>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49" name="Freeform 32">
              <a:extLst>
                <a:ext uri="{FF2B5EF4-FFF2-40B4-BE49-F238E27FC236}">
                  <a16:creationId xmlns:a16="http://schemas.microsoft.com/office/drawing/2014/main" id="{466554F7-3A4E-4FD7-9899-DD40E294568F}"/>
                </a:ext>
              </a:extLst>
            </p:cNvPr>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0" name="Freeform 33">
              <a:extLst>
                <a:ext uri="{FF2B5EF4-FFF2-40B4-BE49-F238E27FC236}">
                  <a16:creationId xmlns:a16="http://schemas.microsoft.com/office/drawing/2014/main" id="{D86C23B2-CD9D-438F-B0CE-DDEBAEB77C9E}"/>
                </a:ext>
              </a:extLst>
            </p:cNvPr>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1" name="Freeform 34">
              <a:extLst>
                <a:ext uri="{FF2B5EF4-FFF2-40B4-BE49-F238E27FC236}">
                  <a16:creationId xmlns:a16="http://schemas.microsoft.com/office/drawing/2014/main" id="{B90850FB-D743-4AB1-9319-5353516620EA}"/>
                </a:ext>
              </a:extLst>
            </p:cNvPr>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2" name="Freeform 35">
              <a:extLst>
                <a:ext uri="{FF2B5EF4-FFF2-40B4-BE49-F238E27FC236}">
                  <a16:creationId xmlns:a16="http://schemas.microsoft.com/office/drawing/2014/main" id="{BEEBB1E6-1917-4743-8AB5-F8C9B8BD7390}"/>
                </a:ext>
              </a:extLst>
            </p:cNvPr>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3" name="Freeform 36">
              <a:extLst>
                <a:ext uri="{FF2B5EF4-FFF2-40B4-BE49-F238E27FC236}">
                  <a16:creationId xmlns:a16="http://schemas.microsoft.com/office/drawing/2014/main" id="{82255F09-1298-4156-87BE-F9A7EF7C65CC}"/>
                </a:ext>
              </a:extLst>
            </p:cNvPr>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4" name="Freeform 37">
              <a:extLst>
                <a:ext uri="{FF2B5EF4-FFF2-40B4-BE49-F238E27FC236}">
                  <a16:creationId xmlns:a16="http://schemas.microsoft.com/office/drawing/2014/main" id="{BDD744A3-C22A-4432-A457-7AD237A77C25}"/>
                </a:ext>
              </a:extLst>
            </p:cNvPr>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5" name="Freeform 38">
              <a:extLst>
                <a:ext uri="{FF2B5EF4-FFF2-40B4-BE49-F238E27FC236}">
                  <a16:creationId xmlns:a16="http://schemas.microsoft.com/office/drawing/2014/main" id="{897870FB-DCF6-4832-9AB2-C3E1D3D4F70A}"/>
                </a:ext>
              </a:extLst>
            </p:cNvPr>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6" name="Freeform 39">
              <a:extLst>
                <a:ext uri="{FF2B5EF4-FFF2-40B4-BE49-F238E27FC236}">
                  <a16:creationId xmlns:a16="http://schemas.microsoft.com/office/drawing/2014/main" id="{0D9A0329-71BA-4D19-BBBA-4C034CA1D578}"/>
                </a:ext>
              </a:extLst>
            </p:cNvPr>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7" name="Freeform 40">
              <a:extLst>
                <a:ext uri="{FF2B5EF4-FFF2-40B4-BE49-F238E27FC236}">
                  <a16:creationId xmlns:a16="http://schemas.microsoft.com/office/drawing/2014/main" id="{5888A9CF-D423-47E1-BC3E-FE240A9935AD}"/>
                </a:ext>
              </a:extLst>
            </p:cNvPr>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8" name="Freeform 41">
              <a:extLst>
                <a:ext uri="{FF2B5EF4-FFF2-40B4-BE49-F238E27FC236}">
                  <a16:creationId xmlns:a16="http://schemas.microsoft.com/office/drawing/2014/main" id="{09AA428F-D393-4D62-9245-D1E8CF92F2AC}"/>
                </a:ext>
              </a:extLst>
            </p:cNvPr>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59" name="Freeform 42">
              <a:extLst>
                <a:ext uri="{FF2B5EF4-FFF2-40B4-BE49-F238E27FC236}">
                  <a16:creationId xmlns:a16="http://schemas.microsoft.com/office/drawing/2014/main" id="{18EA35A7-DDAD-49AE-BF65-2C7427DE5626}"/>
                </a:ext>
              </a:extLst>
            </p:cNvPr>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0" name="Freeform 43">
              <a:extLst>
                <a:ext uri="{FF2B5EF4-FFF2-40B4-BE49-F238E27FC236}">
                  <a16:creationId xmlns:a16="http://schemas.microsoft.com/office/drawing/2014/main" id="{74ED74D8-7CA5-4466-AD69-5CB23478CADD}"/>
                </a:ext>
              </a:extLst>
            </p:cNvPr>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1" name="Freeform 44">
              <a:extLst>
                <a:ext uri="{FF2B5EF4-FFF2-40B4-BE49-F238E27FC236}">
                  <a16:creationId xmlns:a16="http://schemas.microsoft.com/office/drawing/2014/main" id="{195565A3-B3FD-410A-8353-1232B8BB8259}"/>
                </a:ext>
              </a:extLst>
            </p:cNvPr>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2" name="Freeform 45">
              <a:extLst>
                <a:ext uri="{FF2B5EF4-FFF2-40B4-BE49-F238E27FC236}">
                  <a16:creationId xmlns:a16="http://schemas.microsoft.com/office/drawing/2014/main" id="{8D23AE87-19AE-4111-AE4B-8080DC2AF115}"/>
                </a:ext>
              </a:extLst>
            </p:cNvPr>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3" name="Freeform 46">
              <a:extLst>
                <a:ext uri="{FF2B5EF4-FFF2-40B4-BE49-F238E27FC236}">
                  <a16:creationId xmlns:a16="http://schemas.microsoft.com/office/drawing/2014/main" id="{BE2C5151-6572-41F9-962E-DCE0337BF7E9}"/>
                </a:ext>
              </a:extLst>
            </p:cNvPr>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4" name="Freeform 47">
              <a:extLst>
                <a:ext uri="{FF2B5EF4-FFF2-40B4-BE49-F238E27FC236}">
                  <a16:creationId xmlns:a16="http://schemas.microsoft.com/office/drawing/2014/main" id="{A6FF0A9E-BB81-4A8A-B036-CC3D0FFCC52A}"/>
                </a:ext>
              </a:extLst>
            </p:cNvPr>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5" name="Freeform 48">
              <a:extLst>
                <a:ext uri="{FF2B5EF4-FFF2-40B4-BE49-F238E27FC236}">
                  <a16:creationId xmlns:a16="http://schemas.microsoft.com/office/drawing/2014/main" id="{92B5978A-F1AB-43C2-B136-56A5F3F06DEF}"/>
                </a:ext>
              </a:extLst>
            </p:cNvPr>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6" name="Freeform 49">
              <a:extLst>
                <a:ext uri="{FF2B5EF4-FFF2-40B4-BE49-F238E27FC236}">
                  <a16:creationId xmlns:a16="http://schemas.microsoft.com/office/drawing/2014/main" id="{548A1F79-5972-419D-90D9-6064256CCBF3}"/>
                </a:ext>
              </a:extLst>
            </p:cNvPr>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7" name="Freeform 50">
              <a:extLst>
                <a:ext uri="{FF2B5EF4-FFF2-40B4-BE49-F238E27FC236}">
                  <a16:creationId xmlns:a16="http://schemas.microsoft.com/office/drawing/2014/main" id="{F7EBCB1C-8BD9-4E57-8FB4-27F29FE7A730}"/>
                </a:ext>
              </a:extLst>
            </p:cNvPr>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8" name="Freeform 51">
              <a:extLst>
                <a:ext uri="{FF2B5EF4-FFF2-40B4-BE49-F238E27FC236}">
                  <a16:creationId xmlns:a16="http://schemas.microsoft.com/office/drawing/2014/main" id="{B89B2560-3812-4699-89CC-995E2E9EEE1C}"/>
                </a:ext>
              </a:extLst>
            </p:cNvPr>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69" name="Freeform 52">
              <a:extLst>
                <a:ext uri="{FF2B5EF4-FFF2-40B4-BE49-F238E27FC236}">
                  <a16:creationId xmlns:a16="http://schemas.microsoft.com/office/drawing/2014/main" id="{8B68C3B3-C356-4078-BB14-C764868307CA}"/>
                </a:ext>
              </a:extLst>
            </p:cNvPr>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0" name="Freeform 53">
              <a:extLst>
                <a:ext uri="{FF2B5EF4-FFF2-40B4-BE49-F238E27FC236}">
                  <a16:creationId xmlns:a16="http://schemas.microsoft.com/office/drawing/2014/main" id="{ACEAC976-3EDD-4183-9A2E-1FDC73299AA5}"/>
                </a:ext>
              </a:extLst>
            </p:cNvPr>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1" name="Freeform 54">
              <a:extLst>
                <a:ext uri="{FF2B5EF4-FFF2-40B4-BE49-F238E27FC236}">
                  <a16:creationId xmlns:a16="http://schemas.microsoft.com/office/drawing/2014/main" id="{8E6380A2-20AC-477C-A903-6FAA491F4CE4}"/>
                </a:ext>
              </a:extLst>
            </p:cNvPr>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2" name="Freeform 55">
              <a:extLst>
                <a:ext uri="{FF2B5EF4-FFF2-40B4-BE49-F238E27FC236}">
                  <a16:creationId xmlns:a16="http://schemas.microsoft.com/office/drawing/2014/main" id="{3E028197-4C91-4C5A-BD6B-29FC21506F28}"/>
                </a:ext>
              </a:extLst>
            </p:cNvPr>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3" name="Freeform 56">
              <a:extLst>
                <a:ext uri="{FF2B5EF4-FFF2-40B4-BE49-F238E27FC236}">
                  <a16:creationId xmlns:a16="http://schemas.microsoft.com/office/drawing/2014/main" id="{977EB376-EB5C-438D-AC90-6B80A3A4C7BE}"/>
                </a:ext>
              </a:extLst>
            </p:cNvPr>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4" name="Freeform 57">
              <a:extLst>
                <a:ext uri="{FF2B5EF4-FFF2-40B4-BE49-F238E27FC236}">
                  <a16:creationId xmlns:a16="http://schemas.microsoft.com/office/drawing/2014/main" id="{25B86286-CCEB-488D-AAC6-9E17FAD36BE9}"/>
                </a:ext>
              </a:extLst>
            </p:cNvPr>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5" name="Freeform 58">
              <a:extLst>
                <a:ext uri="{FF2B5EF4-FFF2-40B4-BE49-F238E27FC236}">
                  <a16:creationId xmlns:a16="http://schemas.microsoft.com/office/drawing/2014/main" id="{FEEC4440-B838-4C34-993C-8E1CD4688D8E}"/>
                </a:ext>
              </a:extLst>
            </p:cNvPr>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6" name="Freeform 59">
              <a:extLst>
                <a:ext uri="{FF2B5EF4-FFF2-40B4-BE49-F238E27FC236}">
                  <a16:creationId xmlns:a16="http://schemas.microsoft.com/office/drawing/2014/main" id="{2221015C-BF48-41E8-8AF1-7C5BF0FDC183}"/>
                </a:ext>
              </a:extLst>
            </p:cNvPr>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7" name="Freeform 60">
              <a:extLst>
                <a:ext uri="{FF2B5EF4-FFF2-40B4-BE49-F238E27FC236}">
                  <a16:creationId xmlns:a16="http://schemas.microsoft.com/office/drawing/2014/main" id="{904D68C1-D78C-4833-BFF7-CEB794B05DD8}"/>
                </a:ext>
              </a:extLst>
            </p:cNvPr>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8" name="Freeform 61">
              <a:extLst>
                <a:ext uri="{FF2B5EF4-FFF2-40B4-BE49-F238E27FC236}">
                  <a16:creationId xmlns:a16="http://schemas.microsoft.com/office/drawing/2014/main" id="{5251E187-447F-4B43-A470-4C7282B6CDB7}"/>
                </a:ext>
              </a:extLst>
            </p:cNvPr>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79" name="Freeform 62">
              <a:extLst>
                <a:ext uri="{FF2B5EF4-FFF2-40B4-BE49-F238E27FC236}">
                  <a16:creationId xmlns:a16="http://schemas.microsoft.com/office/drawing/2014/main" id="{71058BA9-CCB8-4FC4-BECB-48FC0EA94003}"/>
                </a:ext>
              </a:extLst>
            </p:cNvPr>
            <p:cNvSpPr>
              <a:spLocks noEditPoints="1"/>
            </p:cNvSpPr>
            <p:nvPr/>
          </p:nvSpPr>
          <p:spPr bwMode="invGray">
            <a:xfrm>
              <a:off x="1562100" y="1514475"/>
              <a:ext cx="8629688" cy="91440"/>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dirty="0">
                <a:ln>
                  <a:noFill/>
                </a:ln>
              </a:endParaRPr>
            </a:p>
          </p:txBody>
        </p:sp>
        <p:sp>
          <p:nvSpPr>
            <p:cNvPr id="80" name="Freeform 63">
              <a:extLst>
                <a:ext uri="{FF2B5EF4-FFF2-40B4-BE49-F238E27FC236}">
                  <a16:creationId xmlns:a16="http://schemas.microsoft.com/office/drawing/2014/main" id="{4252CECB-E9F0-462C-817B-486F0750696C}"/>
                </a:ext>
              </a:extLst>
            </p:cNvPr>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1" name="Freeform 64">
              <a:extLst>
                <a:ext uri="{FF2B5EF4-FFF2-40B4-BE49-F238E27FC236}">
                  <a16:creationId xmlns:a16="http://schemas.microsoft.com/office/drawing/2014/main" id="{77F68E29-A80D-47C7-8E50-C0418AE80AA5}"/>
                </a:ext>
              </a:extLst>
            </p:cNvPr>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2" name="Freeform 65">
              <a:extLst>
                <a:ext uri="{FF2B5EF4-FFF2-40B4-BE49-F238E27FC236}">
                  <a16:creationId xmlns:a16="http://schemas.microsoft.com/office/drawing/2014/main" id="{389DD502-E0F9-41DB-B325-70CB003FBAA9}"/>
                </a:ext>
              </a:extLst>
            </p:cNvPr>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3" name="Freeform 66">
              <a:extLst>
                <a:ext uri="{FF2B5EF4-FFF2-40B4-BE49-F238E27FC236}">
                  <a16:creationId xmlns:a16="http://schemas.microsoft.com/office/drawing/2014/main" id="{EA01ACEC-7A0C-436C-8E8F-79E3F19B93A8}"/>
                </a:ext>
              </a:extLst>
            </p:cNvPr>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4" name="Freeform 67">
              <a:extLst>
                <a:ext uri="{FF2B5EF4-FFF2-40B4-BE49-F238E27FC236}">
                  <a16:creationId xmlns:a16="http://schemas.microsoft.com/office/drawing/2014/main" id="{AC7F77DB-62A3-42DD-A815-8A2B263324BB}"/>
                </a:ext>
              </a:extLst>
            </p:cNvPr>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5" name="Freeform 68">
              <a:extLst>
                <a:ext uri="{FF2B5EF4-FFF2-40B4-BE49-F238E27FC236}">
                  <a16:creationId xmlns:a16="http://schemas.microsoft.com/office/drawing/2014/main" id="{8F7A9AE2-73B5-4EEF-AAC5-46E16DE2BDDD}"/>
                </a:ext>
              </a:extLst>
            </p:cNvPr>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6" name="Freeform 69">
              <a:extLst>
                <a:ext uri="{FF2B5EF4-FFF2-40B4-BE49-F238E27FC236}">
                  <a16:creationId xmlns:a16="http://schemas.microsoft.com/office/drawing/2014/main" id="{9CE2A268-DAEC-4C7A-9EA2-FD6F774FC038}"/>
                </a:ext>
              </a:extLst>
            </p:cNvPr>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7" name="Freeform 70">
              <a:extLst>
                <a:ext uri="{FF2B5EF4-FFF2-40B4-BE49-F238E27FC236}">
                  <a16:creationId xmlns:a16="http://schemas.microsoft.com/office/drawing/2014/main" id="{F9EBB0E2-0C5D-449F-A1EC-5DCB9D3DACEA}"/>
                </a:ext>
              </a:extLst>
            </p:cNvPr>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8" name="Freeform 71">
              <a:extLst>
                <a:ext uri="{FF2B5EF4-FFF2-40B4-BE49-F238E27FC236}">
                  <a16:creationId xmlns:a16="http://schemas.microsoft.com/office/drawing/2014/main" id="{C0E8C701-CCC0-4A94-A29B-5462A9633769}"/>
                </a:ext>
              </a:extLst>
            </p:cNvPr>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89" name="Freeform 72">
              <a:extLst>
                <a:ext uri="{FF2B5EF4-FFF2-40B4-BE49-F238E27FC236}">
                  <a16:creationId xmlns:a16="http://schemas.microsoft.com/office/drawing/2014/main" id="{61534C97-67C6-461A-9AFC-2357B6E6EF25}"/>
                </a:ext>
              </a:extLst>
            </p:cNvPr>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0" name="Freeform 73">
              <a:extLst>
                <a:ext uri="{FF2B5EF4-FFF2-40B4-BE49-F238E27FC236}">
                  <a16:creationId xmlns:a16="http://schemas.microsoft.com/office/drawing/2014/main" id="{4F5A92AA-DAF0-463F-B0DF-4BD0D0F7E88A}"/>
                </a:ext>
              </a:extLst>
            </p:cNvPr>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1" name="Freeform 74">
              <a:extLst>
                <a:ext uri="{FF2B5EF4-FFF2-40B4-BE49-F238E27FC236}">
                  <a16:creationId xmlns:a16="http://schemas.microsoft.com/office/drawing/2014/main" id="{1EF06C06-B588-4483-BE7C-3AD14BB2FA74}"/>
                </a:ext>
              </a:extLst>
            </p:cNvPr>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2" name="Freeform 75">
              <a:extLst>
                <a:ext uri="{FF2B5EF4-FFF2-40B4-BE49-F238E27FC236}">
                  <a16:creationId xmlns:a16="http://schemas.microsoft.com/office/drawing/2014/main" id="{30C8E3EB-7B9C-4B3C-9A35-0132A3600442}"/>
                </a:ext>
              </a:extLst>
            </p:cNvPr>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3" name="Freeform 76">
              <a:extLst>
                <a:ext uri="{FF2B5EF4-FFF2-40B4-BE49-F238E27FC236}">
                  <a16:creationId xmlns:a16="http://schemas.microsoft.com/office/drawing/2014/main" id="{A3EA86F5-03CA-4DC1-BFF6-BC3C82C8C158}"/>
                </a:ext>
              </a:extLst>
            </p:cNvPr>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4" name="Freeform 77">
              <a:extLst>
                <a:ext uri="{FF2B5EF4-FFF2-40B4-BE49-F238E27FC236}">
                  <a16:creationId xmlns:a16="http://schemas.microsoft.com/office/drawing/2014/main" id="{6A9C9CBA-B763-430B-B64F-0C7E695FC914}"/>
                </a:ext>
              </a:extLst>
            </p:cNvPr>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5" name="Freeform 78">
              <a:extLst>
                <a:ext uri="{FF2B5EF4-FFF2-40B4-BE49-F238E27FC236}">
                  <a16:creationId xmlns:a16="http://schemas.microsoft.com/office/drawing/2014/main" id="{29A93875-8DF4-4803-B06A-2587ED94953B}"/>
                </a:ext>
              </a:extLst>
            </p:cNvPr>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6" name="Freeform 79">
              <a:extLst>
                <a:ext uri="{FF2B5EF4-FFF2-40B4-BE49-F238E27FC236}">
                  <a16:creationId xmlns:a16="http://schemas.microsoft.com/office/drawing/2014/main" id="{7C2A377D-2AAE-4A01-B552-3B4431AD677D}"/>
                </a:ext>
              </a:extLst>
            </p:cNvPr>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7" name="Freeform 80">
              <a:extLst>
                <a:ext uri="{FF2B5EF4-FFF2-40B4-BE49-F238E27FC236}">
                  <a16:creationId xmlns:a16="http://schemas.microsoft.com/office/drawing/2014/main" id="{EEDC8324-E2E4-42B7-84E4-9589B9A40F94}"/>
                </a:ext>
              </a:extLst>
            </p:cNvPr>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8" name="Freeform 81">
              <a:extLst>
                <a:ext uri="{FF2B5EF4-FFF2-40B4-BE49-F238E27FC236}">
                  <a16:creationId xmlns:a16="http://schemas.microsoft.com/office/drawing/2014/main" id="{2F11417F-CD45-4433-9C48-8FF64E7A5178}"/>
                </a:ext>
              </a:extLst>
            </p:cNvPr>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99" name="Freeform 82">
              <a:extLst>
                <a:ext uri="{FF2B5EF4-FFF2-40B4-BE49-F238E27FC236}">
                  <a16:creationId xmlns:a16="http://schemas.microsoft.com/office/drawing/2014/main" id="{1191184D-3CF8-46AE-9132-224D82463E54}"/>
                </a:ext>
              </a:extLst>
            </p:cNvPr>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00" name="Freeform 83">
              <a:extLst>
                <a:ext uri="{FF2B5EF4-FFF2-40B4-BE49-F238E27FC236}">
                  <a16:creationId xmlns:a16="http://schemas.microsoft.com/office/drawing/2014/main" id="{4C0DE65A-FADE-41E8-8011-6EC9ADBBB18A}"/>
                </a:ext>
              </a:extLst>
            </p:cNvPr>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01" name="Freeform 84">
              <a:extLst>
                <a:ext uri="{FF2B5EF4-FFF2-40B4-BE49-F238E27FC236}">
                  <a16:creationId xmlns:a16="http://schemas.microsoft.com/office/drawing/2014/main" id="{32863938-5CCA-47CB-AC0A-BA732E493019}"/>
                </a:ext>
              </a:extLst>
            </p:cNvPr>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sp>
          <p:nvSpPr>
            <p:cNvPr id="102" name="Freeform 85">
              <a:extLst>
                <a:ext uri="{FF2B5EF4-FFF2-40B4-BE49-F238E27FC236}">
                  <a16:creationId xmlns:a16="http://schemas.microsoft.com/office/drawing/2014/main" id="{D2F2AC92-C561-4985-A414-1BAE9898430D}"/>
                </a:ext>
              </a:extLst>
            </p:cNvPr>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sz="1800">
                <a:ln>
                  <a:noFill/>
                </a:ln>
              </a:endParaRPr>
            </a:p>
          </p:txBody>
        </p:sp>
      </p:grpSp>
    </p:spTree>
    <p:extLst>
      <p:ext uri="{BB962C8B-B14F-4D97-AF65-F5344CB8AC3E}">
        <p14:creationId xmlns:p14="http://schemas.microsoft.com/office/powerpoint/2010/main" val="2106095739"/>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themeOverride>
</file>

<file path=ppt/theme/themeOverride2.xml><?xml version="1.0" encoding="utf-8"?>
<a:themeOverride xmlns:a="http://schemas.openxmlformats.org/drawingml/2006/main">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themeOverride>
</file>

<file path=docProps/app.xml><?xml version="1.0" encoding="utf-8"?>
<Properties xmlns="http://schemas.openxmlformats.org/officeDocument/2006/extended-properties" xmlns:vt="http://schemas.openxmlformats.org/officeDocument/2006/docPropsVTypes">
  <TotalTime>6269</TotalTime>
  <Words>1477</Words>
  <Application>Microsoft Office PowerPoint</Application>
  <PresentationFormat>Widescreen</PresentationFormat>
  <Paragraphs>424</Paragraphs>
  <Slides>46</Slides>
  <Notes>0</Notes>
  <HiddenSlides>0</HiddenSlides>
  <MMClips>48</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Arial</vt:lpstr>
      <vt:lpstr>Calibri</vt:lpstr>
      <vt:lpstr>Calibri Light</vt:lpstr>
      <vt:lpstr>Consolas</vt:lpstr>
      <vt:lpstr>Corbel</vt:lpstr>
      <vt:lpstr>Nyala</vt:lpstr>
      <vt:lpstr>Office Theme</vt:lpstr>
      <vt:lpstr>Chalkboard 16x9</vt:lpstr>
      <vt:lpstr>PowerPoint Presentation</vt:lpstr>
      <vt:lpstr>TABLE OF CONTENT</vt:lpstr>
      <vt:lpstr>PROJECT OVERVIEW</vt:lpstr>
      <vt:lpstr>DATA IN A NUTSHELL</vt:lpstr>
      <vt:lpstr>UNDERSTANDING THE DATA</vt:lpstr>
      <vt:lpstr>EXPLORATORY DATA ANALYSIS</vt:lpstr>
      <vt:lpstr>PowerPoint Presentation</vt:lpstr>
      <vt:lpstr>EXPLORATORY DATA ANALYSIS</vt:lpstr>
      <vt:lpstr>PowerPoint Presentation</vt:lpstr>
      <vt:lpstr>EXPLORATORY DATA ANALYSIS</vt:lpstr>
      <vt:lpstr>EXPLORATORY DATA ANALYSIS</vt:lpstr>
      <vt:lpstr>EXPLORATORY DATA ANALYSIS</vt:lpstr>
      <vt:lpstr>EXPLORATORY DATA ANALYSIS</vt:lpstr>
      <vt:lpstr>Exploratory Data Analysis</vt:lpstr>
      <vt:lpstr>EXPLORATORY DATA ANALYSIS</vt:lpstr>
      <vt:lpstr>PowerPoint Presentation</vt:lpstr>
      <vt:lpstr>UNSUPERVISED LEARNING</vt:lpstr>
      <vt:lpstr>UNSUPERVISED LEARNING</vt:lpstr>
      <vt:lpstr>UNSUPERVISED LEARNING</vt:lpstr>
      <vt:lpstr>UNSUPERVISED LEARNING</vt:lpstr>
      <vt:lpstr>UNSUPERVISED LEARNING</vt:lpstr>
      <vt:lpstr>UNSUPERVISED LEARNING</vt:lpstr>
      <vt:lpstr>UNSUPERVISED LEARNING</vt:lpstr>
      <vt:lpstr>UNSUPERVISED LEARNING</vt:lpstr>
      <vt:lpstr>UNSUPERVISED LEARNING</vt:lpstr>
      <vt:lpstr>Winner is K-MEANS MODEL</vt:lpstr>
      <vt:lpstr>NATURAL LANGUAGE PROCESSING</vt:lpstr>
      <vt:lpstr>NATURAL LANGUAGE PROCESSING</vt:lpstr>
      <vt:lpstr>NATURAL LANGUAGE PROCESSING</vt:lpstr>
      <vt:lpstr>NATURAL LANGUAGE PROCESSING</vt:lpstr>
      <vt:lpstr>NATURAL LANGUAGE PROCESSING</vt:lpstr>
      <vt:lpstr>NATURAL LANGUAGE PROCESSING</vt:lpstr>
      <vt:lpstr>NATURAL LANGUAGE PROCESSING</vt:lpstr>
      <vt:lpstr>NATURAL LANGUAGE PROCESSING</vt:lpstr>
      <vt:lpstr>NATURAL LANGUAGE PROCESSING</vt:lpstr>
      <vt:lpstr>NATURAL LANGUAGE PROCESSING</vt:lpstr>
      <vt:lpstr>Winner is RANDOM FOREST MODEL</vt:lpstr>
      <vt:lpstr>SUPERVISED LEARNING</vt:lpstr>
      <vt:lpstr>SUPERVISED LEARNING</vt:lpstr>
      <vt:lpstr>SUPERVISED LEARNING</vt:lpstr>
      <vt:lpstr>SUPERVISED LEARNING</vt:lpstr>
      <vt:lpstr>SUPERVISED LEARNING</vt:lpstr>
      <vt:lpstr>Winner is RANDOM FOREST MODEL</vt:lpstr>
      <vt:lpstr>RECOMMENDATIONS FOR APPLICANTS</vt:lpstr>
      <vt:lpstr>ROOM TO IMPROVE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Mehmet Ozkemah</dc:creator>
  <cp:lastModifiedBy>Mehmet Ozkemah</cp:lastModifiedBy>
  <cp:revision>242</cp:revision>
  <dcterms:created xsi:type="dcterms:W3CDTF">2020-10-07T04:11:37Z</dcterms:created>
  <dcterms:modified xsi:type="dcterms:W3CDTF">2020-10-27T22:05:06Z</dcterms:modified>
</cp:coreProperties>
</file>